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9"/>
  </p:notesMasterIdLst>
  <p:sldIdLst>
    <p:sldId id="539" r:id="rId2"/>
    <p:sldId id="573" r:id="rId3"/>
    <p:sldId id="574" r:id="rId4"/>
    <p:sldId id="575" r:id="rId5"/>
    <p:sldId id="537" r:id="rId6"/>
    <p:sldId id="538" r:id="rId7"/>
    <p:sldId id="576" r:id="rId8"/>
    <p:sldId id="378" r:id="rId9"/>
    <p:sldId id="409" r:id="rId10"/>
    <p:sldId id="379" r:id="rId11"/>
    <p:sldId id="515" r:id="rId12"/>
    <p:sldId id="410" r:id="rId13"/>
    <p:sldId id="411" r:id="rId14"/>
    <p:sldId id="514" r:id="rId15"/>
    <p:sldId id="518" r:id="rId16"/>
    <p:sldId id="516" r:id="rId17"/>
    <p:sldId id="517" r:id="rId18"/>
    <p:sldId id="440" r:id="rId19"/>
    <p:sldId id="519" r:id="rId20"/>
    <p:sldId id="520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1" r:id="rId30"/>
    <p:sldId id="530" r:id="rId31"/>
    <p:sldId id="532" r:id="rId32"/>
    <p:sldId id="533" r:id="rId33"/>
    <p:sldId id="535" r:id="rId34"/>
    <p:sldId id="542" r:id="rId35"/>
    <p:sldId id="543" r:id="rId36"/>
    <p:sldId id="544" r:id="rId37"/>
    <p:sldId id="545" r:id="rId38"/>
    <p:sldId id="546" r:id="rId39"/>
    <p:sldId id="463" r:id="rId40"/>
    <p:sldId id="464" r:id="rId41"/>
    <p:sldId id="471" r:id="rId42"/>
    <p:sldId id="547" r:id="rId43"/>
    <p:sldId id="548" r:id="rId44"/>
    <p:sldId id="549" r:id="rId45"/>
    <p:sldId id="550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1" r:id="rId55"/>
    <p:sldId id="560" r:id="rId56"/>
    <p:sldId id="562" r:id="rId57"/>
    <p:sldId id="563" r:id="rId58"/>
    <p:sldId id="564" r:id="rId59"/>
    <p:sldId id="508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 userDrawn="1">
          <p15:clr>
            <a:srgbClr val="A4A3A4"/>
          </p15:clr>
        </p15:guide>
        <p15:guide id="2" pos="3136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pos="7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CC0000"/>
    <a:srgbClr val="FF9900"/>
    <a:srgbClr val="FF0066"/>
    <a:srgbClr val="B2B2B2"/>
    <a:srgbClr val="EAEAEA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14" autoAdjust="0"/>
  </p:normalViewPr>
  <p:slideViewPr>
    <p:cSldViewPr snapToGrid="0">
      <p:cViewPr varScale="1">
        <p:scale>
          <a:sx n="119" d="100"/>
          <a:sy n="119" d="100"/>
        </p:scale>
        <p:origin x="102" y="120"/>
      </p:cViewPr>
      <p:guideLst>
        <p:guide orient="horz" pos="144"/>
        <p:guide pos="3136"/>
        <p:guide pos="192"/>
        <p:guide pos="7488"/>
        <p:guide pos="7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92"/>
    </p:cViewPr>
  </p:sorterViewPr>
  <p:notesViewPr>
    <p:cSldViewPr snapToGrid="0">
      <p:cViewPr varScale="1">
        <p:scale>
          <a:sx n="40" d="100"/>
          <a:sy n="40" d="100"/>
        </p:scale>
        <p:origin x="-148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wmf"/><Relationship Id="rId1" Type="http://schemas.openxmlformats.org/officeDocument/2006/relationships/image" Target="../media/image6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e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42388"/>
            <a:ext cx="297180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942388"/>
            <a:ext cx="297180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fld id="{23C343F9-4A9C-4CF6-952D-4AB5B5A35D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1175327" cy="365125"/>
          </a:xfrm>
          <a:prstGeom prst="rect">
            <a:avLst/>
          </a:prstGeom>
        </p:spPr>
        <p:txBody>
          <a:bodyPr/>
          <a:lstStyle/>
          <a:p>
            <a:fld id="{29E60827-F360-4C4E-A454-753F940FFAFE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9A49-27F5-43FE-93A3-4BC99F6002D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55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78D6B967-E1E8-4052-A5E8-C0C4D82F3A57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6F52-1B38-4E84-9728-3C219FF1FB5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023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7BF38CAD-C76A-41CF-B426-2366E7545EB3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5921-95EE-48D8-9BF6-C021927AF7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42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B9334944-57C0-49B1-AEF7-E47311EC7BB0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02C3-0A2D-444D-887D-F1F6927F3E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69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A54B26E3-9AFD-4D00-90AB-40CAEE482035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A77F8-2E9C-489E-BCAA-E6A960A66DC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3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039787AB-7C65-4354-BACB-41DCC9AC0C8B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2502C-444C-472F-81BD-B0FCF5D7F0D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57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690CC888-900A-4B08-AE07-F27B2319A082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F5F6-F61F-4563-99CE-9F30431B0D3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49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A0F38A8C-5B22-4198-BA80-F3DC735F0EEC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53E6-C6AB-4F05-8B09-FD5F8858EF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88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1119909" cy="365125"/>
          </a:xfrm>
          <a:prstGeom prst="rect">
            <a:avLst/>
          </a:prstGeom>
        </p:spPr>
        <p:txBody>
          <a:bodyPr/>
          <a:lstStyle/>
          <a:p>
            <a:fld id="{FC8E7308-0205-4EE4-9580-840B8B0324B9}" type="datetime11">
              <a:rPr lang="zh-CN" altLang="en-US" smtClean="0"/>
              <a:t>18:04:25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D5E2-7113-4A1A-A21D-21EBD09FA41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22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4F08BEBD-F4AA-4FC4-89AC-E7A1B4DA0BB4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7F41C-CDBF-407D-8E0B-9290E0006EB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67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45909" y="0"/>
            <a:ext cx="842819" cy="365125"/>
          </a:xfrm>
          <a:prstGeom prst="rect">
            <a:avLst/>
          </a:prstGeom>
        </p:spPr>
        <p:txBody>
          <a:bodyPr/>
          <a:lstStyle/>
          <a:p>
            <a:fld id="{9A41CB22-962F-46FF-B9D4-87A59650EB0E}" type="datetime11">
              <a:rPr lang="zh-CN" altLang="en-US" smtClean="0"/>
              <a:t>18:04:25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7D73-C2F2-4865-95F9-05971324C28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252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D941-825F-4048-969C-CED346028FC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827491" y="0"/>
            <a:ext cx="2068946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第十章  重积分</a:t>
            </a:r>
            <a:endParaRPr lang="zh-CN" altLang="en-US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51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2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53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8.wmf"/><Relationship Id="rId19" Type="http://schemas.openxmlformats.org/officeDocument/2006/relationships/image" Target="../media/image590.png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8" Type="http://schemas.openxmlformats.org/officeDocument/2006/relationships/image" Target="../media/image63.emf"/><Relationship Id="rId12" Type="http://schemas.openxmlformats.org/officeDocument/2006/relationships/oleObject" Target="../embeddings/oleObject10.bin"/><Relationship Id="rId7" Type="http://schemas.openxmlformats.org/officeDocument/2006/relationships/oleObject" Target="../embeddings/oleObject11.bin"/><Relationship Id="rId17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2.png"/><Relationship Id="rId1" Type="http://schemas.openxmlformats.org/officeDocument/2006/relationships/vmlDrawing" Target="../drawings/vmlDrawing2.vml"/><Relationship Id="rId11" Type="http://schemas.openxmlformats.org/officeDocument/2006/relationships/image" Target="../media/image591.png"/><Relationship Id="rId6" Type="http://schemas.openxmlformats.org/officeDocument/2006/relationships/image" Target="../media/image62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63.emf"/><Relationship Id="rId1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19.png"/><Relationship Id="rId21" Type="http://schemas.openxmlformats.org/officeDocument/2006/relationships/image" Target="../media/image622.png"/><Relationship Id="rId7" Type="http://schemas.openxmlformats.org/officeDocument/2006/relationships/image" Target="../media/image607.png"/><Relationship Id="rId17" Type="http://schemas.openxmlformats.org/officeDocument/2006/relationships/image" Target="../media/image618.png"/><Relationship Id="rId20" Type="http://schemas.openxmlformats.org/officeDocument/2006/relationships/image" Target="../media/image62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11.png"/><Relationship Id="rId19" Type="http://schemas.openxmlformats.org/officeDocument/2006/relationships/image" Target="../media/image620.png"/><Relationship Id="rId22" Type="http://schemas.openxmlformats.org/officeDocument/2006/relationships/image" Target="../media/image6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600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71.wmf"/><Relationship Id="rId17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46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73.png"/><Relationship Id="rId10" Type="http://schemas.openxmlformats.org/officeDocument/2006/relationships/image" Target="../media/image70.wmf"/><Relationship Id="rId19" Type="http://schemas.openxmlformats.org/officeDocument/2006/relationships/image" Target="../media/image610.png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72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.png"/><Relationship Id="rId12" Type="http://schemas.openxmlformats.org/officeDocument/2006/relationships/image" Target="../media/image6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52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42.png"/><Relationship Id="rId7" Type="http://schemas.openxmlformats.org/officeDocument/2006/relationships/image" Target="../media/image6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4.png"/><Relationship Id="rId15" Type="http://schemas.openxmlformats.org/officeDocument/2006/relationships/image" Target="../media/image76.png"/><Relationship Id="rId14" Type="http://schemas.openxmlformats.org/officeDocument/2006/relationships/image" Target="../media/image7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692.png"/><Relationship Id="rId34" Type="http://schemas.openxmlformats.org/officeDocument/2006/relationships/image" Target="../media/image687.png"/><Relationship Id="rId42" Type="http://schemas.openxmlformats.org/officeDocument/2006/relationships/image" Target="../media/image695.png"/><Relationship Id="rId47" Type="http://schemas.openxmlformats.org/officeDocument/2006/relationships/image" Target="../media/image700.png"/><Relationship Id="rId50" Type="http://schemas.openxmlformats.org/officeDocument/2006/relationships/image" Target="../media/image703.png"/><Relationship Id="rId21" Type="http://schemas.openxmlformats.org/officeDocument/2006/relationships/image" Target="../media/image674.png"/><Relationship Id="rId63" Type="http://schemas.openxmlformats.org/officeDocument/2006/relationships/image" Target="../media/image706.png"/><Relationship Id="rId2" Type="http://schemas.openxmlformats.org/officeDocument/2006/relationships/image" Target="../media/image58.png"/><Relationship Id="rId41" Type="http://schemas.openxmlformats.org/officeDocument/2006/relationships/image" Target="../media/image77.png"/><Relationship Id="rId16" Type="http://schemas.openxmlformats.org/officeDocument/2006/relationships/image" Target="../media/image669.png"/><Relationship Id="rId62" Type="http://schemas.openxmlformats.org/officeDocument/2006/relationships/image" Target="../media/image794.png"/><Relationship Id="rId54" Type="http://schemas.openxmlformats.org/officeDocument/2006/relationships/image" Target="../media/image707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685.png"/><Relationship Id="rId37" Type="http://schemas.openxmlformats.org/officeDocument/2006/relationships/image" Target="../media/image690.png"/><Relationship Id="rId40" Type="http://schemas.openxmlformats.org/officeDocument/2006/relationships/image" Target="../media/image693.png"/><Relationship Id="rId45" Type="http://schemas.openxmlformats.org/officeDocument/2006/relationships/image" Target="../media/image698.png"/><Relationship Id="rId53" Type="http://schemas.openxmlformats.org/officeDocument/2006/relationships/image" Target="../media/image78.png"/><Relationship Id="rId58" Type="http://schemas.openxmlformats.org/officeDocument/2006/relationships/image" Target="../media/image713.png"/><Relationship Id="rId66" Type="http://schemas.openxmlformats.org/officeDocument/2006/relationships/image" Target="../media/image81.png"/><Relationship Id="rId36" Type="http://schemas.openxmlformats.org/officeDocument/2006/relationships/image" Target="../media/image689.png"/><Relationship Id="rId49" Type="http://schemas.openxmlformats.org/officeDocument/2006/relationships/image" Target="../media/image702.png"/><Relationship Id="rId61" Type="http://schemas.openxmlformats.org/officeDocument/2006/relationships/image" Target="../media/image793.png"/><Relationship Id="rId57" Type="http://schemas.openxmlformats.org/officeDocument/2006/relationships/image" Target="../media/image712.png"/><Relationship Id="rId23" Type="http://schemas.openxmlformats.org/officeDocument/2006/relationships/image" Target="../media/image676.png"/><Relationship Id="rId44" Type="http://schemas.openxmlformats.org/officeDocument/2006/relationships/image" Target="../media/image697.png"/><Relationship Id="rId52" Type="http://schemas.openxmlformats.org/officeDocument/2006/relationships/image" Target="../media/image705.png"/><Relationship Id="rId65" Type="http://schemas.openxmlformats.org/officeDocument/2006/relationships/image" Target="../media/image80.png"/><Relationship Id="rId60" Type="http://schemas.openxmlformats.org/officeDocument/2006/relationships/image" Target="../media/image792.png"/><Relationship Id="rId35" Type="http://schemas.openxmlformats.org/officeDocument/2006/relationships/image" Target="../media/image688.png"/><Relationship Id="rId43" Type="http://schemas.openxmlformats.org/officeDocument/2006/relationships/image" Target="../media/image696.png"/><Relationship Id="rId48" Type="http://schemas.openxmlformats.org/officeDocument/2006/relationships/image" Target="../media/image701.png"/><Relationship Id="rId64" Type="http://schemas.openxmlformats.org/officeDocument/2006/relationships/image" Target="../media/image79.png"/><Relationship Id="rId22" Type="http://schemas.openxmlformats.org/officeDocument/2006/relationships/image" Target="../media/image675.png"/><Relationship Id="rId27" Type="http://schemas.openxmlformats.org/officeDocument/2006/relationships/image" Target="../media/image680.png"/><Relationship Id="rId51" Type="http://schemas.openxmlformats.org/officeDocument/2006/relationships/image" Target="../media/image704.png"/><Relationship Id="rId33" Type="http://schemas.openxmlformats.org/officeDocument/2006/relationships/image" Target="../media/image686.png"/><Relationship Id="rId38" Type="http://schemas.openxmlformats.org/officeDocument/2006/relationships/image" Target="../media/image691.png"/><Relationship Id="rId46" Type="http://schemas.openxmlformats.org/officeDocument/2006/relationships/image" Target="../media/image699.png"/><Relationship Id="rId17" Type="http://schemas.openxmlformats.org/officeDocument/2006/relationships/image" Target="../media/image670.png"/><Relationship Id="rId59" Type="http://schemas.openxmlformats.org/officeDocument/2006/relationships/image" Target="../media/image7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png"/><Relationship Id="rId18" Type="http://schemas.openxmlformats.org/officeDocument/2006/relationships/image" Target="../media/image729.png"/><Relationship Id="rId21" Type="http://schemas.openxmlformats.org/officeDocument/2006/relationships/image" Target="../media/image731.png"/><Relationship Id="rId7" Type="http://schemas.openxmlformats.org/officeDocument/2006/relationships/image" Target="../media/image718.png"/><Relationship Id="rId17" Type="http://schemas.openxmlformats.org/officeDocument/2006/relationships/image" Target="../media/image728.png"/><Relationship Id="rId2" Type="http://schemas.openxmlformats.org/officeDocument/2006/relationships/image" Target="../media/image82.png"/><Relationship Id="rId16" Type="http://schemas.openxmlformats.org/officeDocument/2006/relationships/image" Target="../media/image727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7.png"/><Relationship Id="rId5" Type="http://schemas.openxmlformats.org/officeDocument/2006/relationships/image" Target="../media/image716.png"/><Relationship Id="rId10" Type="http://schemas.openxmlformats.org/officeDocument/2006/relationships/image" Target="../media/image721.png"/><Relationship Id="rId19" Type="http://schemas.openxmlformats.org/officeDocument/2006/relationships/image" Target="../media/image83.png"/><Relationship Id="rId4" Type="http://schemas.openxmlformats.org/officeDocument/2006/relationships/image" Target="../media/image715.png"/><Relationship Id="rId9" Type="http://schemas.openxmlformats.org/officeDocument/2006/relationships/image" Target="../media/image720.png"/><Relationship Id="rId14" Type="http://schemas.openxmlformats.org/officeDocument/2006/relationships/image" Target="../media/image725.png"/><Relationship Id="rId22" Type="http://schemas.openxmlformats.org/officeDocument/2006/relationships/image" Target="../media/image732.png"/></Relationships>
</file>

<file path=ppt/slides/_rels/slide21.xml.rels><?xml version="1.0" encoding="UTF-8" standalone="yes"?>
<Relationships xmlns="http://schemas.openxmlformats.org/package/2006/relationships"><Relationship Id="rId63" Type="http://schemas.openxmlformats.org/officeDocument/2006/relationships/image" Target="../media/image85.png"/><Relationship Id="rId50" Type="http://schemas.openxmlformats.org/officeDocument/2006/relationships/image" Target="../media/image745.png"/><Relationship Id="rId68" Type="http://schemas.openxmlformats.org/officeDocument/2006/relationships/image" Target="../media/image778.png"/><Relationship Id="rId76" Type="http://schemas.openxmlformats.org/officeDocument/2006/relationships/image" Target="../media/image796.png"/><Relationship Id="rId42" Type="http://schemas.openxmlformats.org/officeDocument/2006/relationships/image" Target="../media/image737.png"/><Relationship Id="rId84" Type="http://schemas.openxmlformats.org/officeDocument/2006/relationships/image" Target="../media/image804.png"/><Relationship Id="rId67" Type="http://schemas.openxmlformats.org/officeDocument/2006/relationships/image" Target="../media/image777.png"/><Relationship Id="rId71" Type="http://schemas.openxmlformats.org/officeDocument/2006/relationships/image" Target="../media/image781.png"/><Relationship Id="rId46" Type="http://schemas.openxmlformats.org/officeDocument/2006/relationships/image" Target="../media/image741.png"/><Relationship Id="rId2" Type="http://schemas.openxmlformats.org/officeDocument/2006/relationships/image" Target="../media/image58.png"/><Relationship Id="rId62" Type="http://schemas.openxmlformats.org/officeDocument/2006/relationships/image" Target="../media/image762.png"/><Relationship Id="rId41" Type="http://schemas.openxmlformats.org/officeDocument/2006/relationships/image" Target="../media/image713.png"/><Relationship Id="rId70" Type="http://schemas.openxmlformats.org/officeDocument/2006/relationships/image" Target="../media/image780.png"/><Relationship Id="rId75" Type="http://schemas.openxmlformats.org/officeDocument/2006/relationships/image" Target="../media/image795.png"/><Relationship Id="rId83" Type="http://schemas.openxmlformats.org/officeDocument/2006/relationships/image" Target="../media/image803.png"/><Relationship Id="rId1" Type="http://schemas.openxmlformats.org/officeDocument/2006/relationships/slideLayout" Target="../slideLayouts/slideLayout7.xml"/><Relationship Id="rId66" Type="http://schemas.openxmlformats.org/officeDocument/2006/relationships/image" Target="../media/image776.png"/><Relationship Id="rId74" Type="http://schemas.openxmlformats.org/officeDocument/2006/relationships/image" Target="../media/image784.png"/><Relationship Id="rId32" Type="http://schemas.openxmlformats.org/officeDocument/2006/relationships/image" Target="../media/image670.png"/><Relationship Id="rId79" Type="http://schemas.openxmlformats.org/officeDocument/2006/relationships/image" Target="../media/image799.png"/><Relationship Id="rId61" Type="http://schemas.openxmlformats.org/officeDocument/2006/relationships/image" Target="../media/image84.png"/><Relationship Id="rId49" Type="http://schemas.openxmlformats.org/officeDocument/2006/relationships/image" Target="../media/image744.png"/><Relationship Id="rId82" Type="http://schemas.openxmlformats.org/officeDocument/2006/relationships/image" Target="../media/image87.png"/><Relationship Id="rId60" Type="http://schemas.openxmlformats.org/officeDocument/2006/relationships/image" Target="../media/image760.png"/><Relationship Id="rId52" Type="http://schemas.openxmlformats.org/officeDocument/2006/relationships/image" Target="../media/image747.png"/><Relationship Id="rId65" Type="http://schemas.openxmlformats.org/officeDocument/2006/relationships/image" Target="../media/image775.png"/><Relationship Id="rId73" Type="http://schemas.openxmlformats.org/officeDocument/2006/relationships/image" Target="../media/image783.png"/><Relationship Id="rId78" Type="http://schemas.openxmlformats.org/officeDocument/2006/relationships/image" Target="../media/image798.png"/><Relationship Id="rId81" Type="http://schemas.openxmlformats.org/officeDocument/2006/relationships/image" Target="../media/image801.png"/><Relationship Id="rId10" Type="http://schemas.openxmlformats.org/officeDocument/2006/relationships/image" Target="../media/image676.png"/><Relationship Id="rId86" Type="http://schemas.openxmlformats.org/officeDocument/2006/relationships/image" Target="../media/image806.png"/><Relationship Id="rId27" Type="http://schemas.openxmlformats.org/officeDocument/2006/relationships/image" Target="../media/image733.png"/><Relationship Id="rId64" Type="http://schemas.openxmlformats.org/officeDocument/2006/relationships/image" Target="../media/image764.png"/><Relationship Id="rId48" Type="http://schemas.openxmlformats.org/officeDocument/2006/relationships/image" Target="../media/image743.png"/><Relationship Id="rId69" Type="http://schemas.openxmlformats.org/officeDocument/2006/relationships/image" Target="../media/image779.png"/><Relationship Id="rId77" Type="http://schemas.openxmlformats.org/officeDocument/2006/relationships/image" Target="../media/image86.png"/><Relationship Id="rId51" Type="http://schemas.openxmlformats.org/officeDocument/2006/relationships/image" Target="../media/image746.png"/><Relationship Id="rId72" Type="http://schemas.openxmlformats.org/officeDocument/2006/relationships/image" Target="../media/image782.png"/><Relationship Id="rId80" Type="http://schemas.openxmlformats.org/officeDocument/2006/relationships/image" Target="../media/image800.png"/><Relationship Id="rId85" Type="http://schemas.openxmlformats.org/officeDocument/2006/relationships/image" Target="../media/image8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31.png"/><Relationship Id="rId3" Type="http://schemas.openxmlformats.org/officeDocument/2006/relationships/image" Target="../media/image715.png"/><Relationship Id="rId7" Type="http://schemas.openxmlformats.org/officeDocument/2006/relationships/image" Target="../media/image719.png"/><Relationship Id="rId12" Type="http://schemas.openxmlformats.org/officeDocument/2006/relationships/image" Target="../media/image809.png"/><Relationship Id="rId17" Type="http://schemas.openxmlformats.org/officeDocument/2006/relationships/image" Target="../media/image813.png"/><Relationship Id="rId2" Type="http://schemas.openxmlformats.org/officeDocument/2006/relationships/image" Target="../media/image82.png"/><Relationship Id="rId16" Type="http://schemas.openxmlformats.org/officeDocument/2006/relationships/image" Target="../media/image8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8.png"/><Relationship Id="rId11" Type="http://schemas.openxmlformats.org/officeDocument/2006/relationships/image" Target="../media/image88.png"/><Relationship Id="rId5" Type="http://schemas.openxmlformats.org/officeDocument/2006/relationships/image" Target="../media/image717.png"/><Relationship Id="rId15" Type="http://schemas.openxmlformats.org/officeDocument/2006/relationships/image" Target="../media/image811.png"/><Relationship Id="rId10" Type="http://schemas.openxmlformats.org/officeDocument/2006/relationships/image" Target="../media/image807.png"/><Relationship Id="rId4" Type="http://schemas.openxmlformats.org/officeDocument/2006/relationships/image" Target="../media/image716.png"/><Relationship Id="rId9" Type="http://schemas.openxmlformats.org/officeDocument/2006/relationships/image" Target="../media/image721.png"/><Relationship Id="rId14" Type="http://schemas.openxmlformats.org/officeDocument/2006/relationships/image" Target="../media/image8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1.png"/><Relationship Id="rId13" Type="http://schemas.openxmlformats.org/officeDocument/2006/relationships/image" Target="../media/image825.png"/><Relationship Id="rId18" Type="http://schemas.openxmlformats.org/officeDocument/2006/relationships/image" Target="../media/image830.png"/><Relationship Id="rId26" Type="http://schemas.openxmlformats.org/officeDocument/2006/relationships/image" Target="../media/image91.png"/><Relationship Id="rId3" Type="http://schemas.openxmlformats.org/officeDocument/2006/relationships/image" Target="../media/image816.png"/><Relationship Id="rId21" Type="http://schemas.openxmlformats.org/officeDocument/2006/relationships/image" Target="../media/image833.png"/><Relationship Id="rId7" Type="http://schemas.openxmlformats.org/officeDocument/2006/relationships/image" Target="../media/image820.png"/><Relationship Id="rId12" Type="http://schemas.openxmlformats.org/officeDocument/2006/relationships/image" Target="../media/image824.png"/><Relationship Id="rId25" Type="http://schemas.openxmlformats.org/officeDocument/2006/relationships/image" Target="../media/image90.png"/><Relationship Id="rId17" Type="http://schemas.openxmlformats.org/officeDocument/2006/relationships/image" Target="../media/image829.png"/><Relationship Id="rId2" Type="http://schemas.openxmlformats.org/officeDocument/2006/relationships/image" Target="../media/image89.png"/><Relationship Id="rId16" Type="http://schemas.openxmlformats.org/officeDocument/2006/relationships/image" Target="../media/image828.png"/><Relationship Id="rId29" Type="http://schemas.openxmlformats.org/officeDocument/2006/relationships/image" Target="../media/image8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9.png"/><Relationship Id="rId24" Type="http://schemas.openxmlformats.org/officeDocument/2006/relationships/image" Target="../media/image836.png"/><Relationship Id="rId11" Type="http://schemas.openxmlformats.org/officeDocument/2006/relationships/image" Target="../media/image823.png"/><Relationship Id="rId5" Type="http://schemas.openxmlformats.org/officeDocument/2006/relationships/image" Target="../media/image818.png"/><Relationship Id="rId15" Type="http://schemas.openxmlformats.org/officeDocument/2006/relationships/image" Target="../media/image827.png"/><Relationship Id="rId28" Type="http://schemas.openxmlformats.org/officeDocument/2006/relationships/image" Target="../media/image838.png"/><Relationship Id="rId4" Type="http://schemas.openxmlformats.org/officeDocument/2006/relationships/image" Target="../media/image817.png"/><Relationship Id="rId9" Type="http://schemas.openxmlformats.org/officeDocument/2006/relationships/image" Target="../media/image822.png"/><Relationship Id="rId27" Type="http://schemas.openxmlformats.org/officeDocument/2006/relationships/image" Target="../media/image837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2.png"/><Relationship Id="rId3" Type="http://schemas.openxmlformats.org/officeDocument/2006/relationships/image" Target="../media/image93.png"/><Relationship Id="rId34" Type="http://schemas.openxmlformats.org/officeDocument/2006/relationships/image" Target="../media/image881.png"/><Relationship Id="rId33" Type="http://schemas.openxmlformats.org/officeDocument/2006/relationships/image" Target="../media/image880.png"/><Relationship Id="rId38" Type="http://schemas.openxmlformats.org/officeDocument/2006/relationships/image" Target="../media/image885.png"/><Relationship Id="rId2" Type="http://schemas.openxmlformats.org/officeDocument/2006/relationships/image" Target="../media/image92.png"/><Relationship Id="rId29" Type="http://schemas.openxmlformats.org/officeDocument/2006/relationships/image" Target="../media/image86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4.png"/><Relationship Id="rId37" Type="http://schemas.openxmlformats.org/officeDocument/2006/relationships/image" Target="../media/image884.png"/><Relationship Id="rId15" Type="http://schemas.openxmlformats.org/officeDocument/2006/relationships/image" Target="../media/image827.png"/><Relationship Id="rId36" Type="http://schemas.openxmlformats.org/officeDocument/2006/relationships/image" Target="../media/image95.png"/><Relationship Id="rId28" Type="http://schemas.openxmlformats.org/officeDocument/2006/relationships/image" Target="../media/image864.png"/><Relationship Id="rId10" Type="http://schemas.openxmlformats.org/officeDocument/2006/relationships/image" Target="../media/image836.png"/><Relationship Id="rId31" Type="http://schemas.openxmlformats.org/officeDocument/2006/relationships/image" Target="../media/image867.png"/><Relationship Id="rId35" Type="http://schemas.openxmlformats.org/officeDocument/2006/relationships/image" Target="../media/image882.png"/><Relationship Id="rId27" Type="http://schemas.openxmlformats.org/officeDocument/2006/relationships/image" Target="../media/image863.png"/><Relationship Id="rId30" Type="http://schemas.openxmlformats.org/officeDocument/2006/relationships/image" Target="../media/image866.png"/></Relationships>
</file>

<file path=ppt/slides/_rels/slide2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95.png"/><Relationship Id="rId34" Type="http://schemas.openxmlformats.org/officeDocument/2006/relationships/image" Target="../media/image891.png"/><Relationship Id="rId42" Type="http://schemas.openxmlformats.org/officeDocument/2006/relationships/image" Target="../media/image97.png"/><Relationship Id="rId47" Type="http://schemas.openxmlformats.org/officeDocument/2006/relationships/image" Target="../media/image901.png"/><Relationship Id="rId33" Type="http://schemas.openxmlformats.org/officeDocument/2006/relationships/image" Target="../media/image890.png"/><Relationship Id="rId38" Type="http://schemas.openxmlformats.org/officeDocument/2006/relationships/image" Target="../media/image894.png"/><Relationship Id="rId46" Type="http://schemas.openxmlformats.org/officeDocument/2006/relationships/image" Target="../media/image900.png"/><Relationship Id="rId41" Type="http://schemas.openxmlformats.org/officeDocument/2006/relationships/image" Target="../media/image836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889.png"/><Relationship Id="rId37" Type="http://schemas.openxmlformats.org/officeDocument/2006/relationships/image" Target="../media/image96.png"/><Relationship Id="rId40" Type="http://schemas.openxmlformats.org/officeDocument/2006/relationships/image" Target="../media/image896.png"/><Relationship Id="rId45" Type="http://schemas.openxmlformats.org/officeDocument/2006/relationships/image" Target="../media/image899.png"/><Relationship Id="rId36" Type="http://schemas.openxmlformats.org/officeDocument/2006/relationships/image" Target="../media/image893.png"/><Relationship Id="rId49" Type="http://schemas.openxmlformats.org/officeDocument/2006/relationships/image" Target="../media/image903.png"/><Relationship Id="rId31" Type="http://schemas.openxmlformats.org/officeDocument/2006/relationships/image" Target="../media/image888.png"/><Relationship Id="rId44" Type="http://schemas.openxmlformats.org/officeDocument/2006/relationships/image" Target="../media/image98.png"/><Relationship Id="rId43" Type="http://schemas.openxmlformats.org/officeDocument/2006/relationships/image" Target="../media/image827.png"/><Relationship Id="rId48" Type="http://schemas.openxmlformats.org/officeDocument/2006/relationships/image" Target="../media/image902.pn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19.png"/><Relationship Id="rId26" Type="http://schemas.openxmlformats.org/officeDocument/2006/relationships/image" Target="../media/image927.png"/><Relationship Id="rId21" Type="http://schemas.openxmlformats.org/officeDocument/2006/relationships/image" Target="../media/image922.png"/><Relationship Id="rId17" Type="http://schemas.openxmlformats.org/officeDocument/2006/relationships/image" Target="../media/image918.png"/><Relationship Id="rId25" Type="http://schemas.openxmlformats.org/officeDocument/2006/relationships/image" Target="../media/image926.png"/><Relationship Id="rId16" Type="http://schemas.openxmlformats.org/officeDocument/2006/relationships/image" Target="../media/image917.png"/><Relationship Id="rId20" Type="http://schemas.openxmlformats.org/officeDocument/2006/relationships/image" Target="../media/image921.png"/><Relationship Id="rId29" Type="http://schemas.openxmlformats.org/officeDocument/2006/relationships/image" Target="../media/image93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925.png"/><Relationship Id="rId15" Type="http://schemas.openxmlformats.org/officeDocument/2006/relationships/image" Target="../media/image916.png"/><Relationship Id="rId23" Type="http://schemas.openxmlformats.org/officeDocument/2006/relationships/image" Target="../media/image924.png"/><Relationship Id="rId28" Type="http://schemas.openxmlformats.org/officeDocument/2006/relationships/image" Target="../media/image929.png"/><Relationship Id="rId19" Type="http://schemas.openxmlformats.org/officeDocument/2006/relationships/image" Target="../media/image920.png"/><Relationship Id="rId31" Type="http://schemas.openxmlformats.org/officeDocument/2006/relationships/image" Target="../media/image932.png"/><Relationship Id="rId14" Type="http://schemas.openxmlformats.org/officeDocument/2006/relationships/image" Target="../media/image915.png"/><Relationship Id="rId22" Type="http://schemas.openxmlformats.org/officeDocument/2006/relationships/image" Target="../media/image923.png"/><Relationship Id="rId27" Type="http://schemas.openxmlformats.org/officeDocument/2006/relationships/image" Target="../media/image928.png"/><Relationship Id="rId30" Type="http://schemas.openxmlformats.org/officeDocument/2006/relationships/image" Target="../media/image931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0.png"/><Relationship Id="rId39" Type="http://schemas.openxmlformats.org/officeDocument/2006/relationships/image" Target="../media/image982.png"/><Relationship Id="rId42" Type="http://schemas.openxmlformats.org/officeDocument/2006/relationships/image" Target="../media/image1012.png"/><Relationship Id="rId47" Type="http://schemas.openxmlformats.org/officeDocument/2006/relationships/image" Target="../media/image1017.png"/><Relationship Id="rId21" Type="http://schemas.openxmlformats.org/officeDocument/2006/relationships/image" Target="../media/image955.png"/><Relationship Id="rId46" Type="http://schemas.openxmlformats.org/officeDocument/2006/relationships/image" Target="../media/image1016.png"/><Relationship Id="rId25" Type="http://schemas.openxmlformats.org/officeDocument/2006/relationships/image" Target="../media/image959.png"/><Relationship Id="rId41" Type="http://schemas.openxmlformats.org/officeDocument/2006/relationships/image" Target="../media/image1011.png"/><Relationship Id="rId29" Type="http://schemas.openxmlformats.org/officeDocument/2006/relationships/image" Target="../media/image963.png"/><Relationship Id="rId16" Type="http://schemas.openxmlformats.org/officeDocument/2006/relationships/image" Target="../media/image950.png"/><Relationship Id="rId20" Type="http://schemas.openxmlformats.org/officeDocument/2006/relationships/image" Target="../media/image954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1015.png"/><Relationship Id="rId24" Type="http://schemas.openxmlformats.org/officeDocument/2006/relationships/image" Target="../media/image958.png"/><Relationship Id="rId40" Type="http://schemas.openxmlformats.org/officeDocument/2006/relationships/image" Target="../media/image983.png"/><Relationship Id="rId28" Type="http://schemas.openxmlformats.org/officeDocument/2006/relationships/image" Target="../media/image962.png"/><Relationship Id="rId49" Type="http://schemas.openxmlformats.org/officeDocument/2006/relationships/image" Target="../media/image325.png"/><Relationship Id="rId44" Type="http://schemas.openxmlformats.org/officeDocument/2006/relationships/image" Target="../media/image1014.png"/><Relationship Id="rId19" Type="http://schemas.openxmlformats.org/officeDocument/2006/relationships/image" Target="../media/image953.png"/><Relationship Id="rId43" Type="http://schemas.openxmlformats.org/officeDocument/2006/relationships/image" Target="../media/image1013.png"/><Relationship Id="rId48" Type="http://schemas.openxmlformats.org/officeDocument/2006/relationships/image" Target="../media/image1018.png"/><Relationship Id="rId14" Type="http://schemas.openxmlformats.org/officeDocument/2006/relationships/image" Target="../media/image948.png"/><Relationship Id="rId27" Type="http://schemas.openxmlformats.org/officeDocument/2006/relationships/image" Target="../media/image961.png"/><Relationship Id="rId22" Type="http://schemas.openxmlformats.org/officeDocument/2006/relationships/image" Target="../media/image956.png"/><Relationship Id="rId30" Type="http://schemas.openxmlformats.org/officeDocument/2006/relationships/image" Target="../media/image97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04.png"/><Relationship Id="rId21" Type="http://schemas.openxmlformats.org/officeDocument/2006/relationships/image" Target="../media/image101.png"/><Relationship Id="rId7" Type="http://schemas.openxmlformats.org/officeDocument/2006/relationships/image" Target="../media/image330.png"/><Relationship Id="rId12" Type="http://schemas.openxmlformats.org/officeDocument/2006/relationships/image" Target="../media/image998.png"/><Relationship Id="rId17" Type="http://schemas.openxmlformats.org/officeDocument/2006/relationships/image" Target="../media/image1003.png"/><Relationship Id="rId2" Type="http://schemas.openxmlformats.org/officeDocument/2006/relationships/image" Target="../media/image99.png"/><Relationship Id="rId16" Type="http://schemas.openxmlformats.org/officeDocument/2006/relationships/image" Target="../media/image1002.png"/><Relationship Id="rId20" Type="http://schemas.openxmlformats.org/officeDocument/2006/relationships/image" Target="../media/image10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3.png"/><Relationship Id="rId11" Type="http://schemas.openxmlformats.org/officeDocument/2006/relationships/image" Target="../media/image997.png"/><Relationship Id="rId24" Type="http://schemas.openxmlformats.org/officeDocument/2006/relationships/image" Target="../media/image390.png"/><Relationship Id="rId5" Type="http://schemas.openxmlformats.org/officeDocument/2006/relationships/image" Target="../media/image992.png"/><Relationship Id="rId15" Type="http://schemas.openxmlformats.org/officeDocument/2006/relationships/image" Target="../media/image1001.png"/><Relationship Id="rId23" Type="http://schemas.openxmlformats.org/officeDocument/2006/relationships/image" Target="../media/image380.png"/><Relationship Id="rId19" Type="http://schemas.openxmlformats.org/officeDocument/2006/relationships/image" Target="../media/image1005.png"/><Relationship Id="rId4" Type="http://schemas.openxmlformats.org/officeDocument/2006/relationships/image" Target="../media/image991.png"/><Relationship Id="rId9" Type="http://schemas.openxmlformats.org/officeDocument/2006/relationships/image" Target="../media/image995.png"/><Relationship Id="rId14" Type="http://schemas.openxmlformats.org/officeDocument/2006/relationships/image" Target="../media/image350.png"/><Relationship Id="rId22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32.png"/><Relationship Id="rId34" Type="http://schemas.openxmlformats.org/officeDocument/2006/relationships/image" Target="../media/image891.png"/><Relationship Id="rId42" Type="http://schemas.openxmlformats.org/officeDocument/2006/relationships/image" Target="../media/image460.png"/><Relationship Id="rId47" Type="http://schemas.openxmlformats.org/officeDocument/2006/relationships/image" Target="../media/image51.png"/><Relationship Id="rId33" Type="http://schemas.openxmlformats.org/officeDocument/2006/relationships/image" Target="../media/image890.png"/><Relationship Id="rId38" Type="http://schemas.openxmlformats.org/officeDocument/2006/relationships/image" Target="../media/image420.png"/><Relationship Id="rId46" Type="http://schemas.openxmlformats.org/officeDocument/2006/relationships/image" Target="../media/image103.png"/><Relationship Id="rId2" Type="http://schemas.openxmlformats.org/officeDocument/2006/relationships/image" Target="../media/image96.png"/><Relationship Id="rId41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889.png"/><Relationship Id="rId37" Type="http://schemas.openxmlformats.org/officeDocument/2006/relationships/image" Target="../media/image411.png"/><Relationship Id="rId40" Type="http://schemas.openxmlformats.org/officeDocument/2006/relationships/image" Target="../media/image440.png"/><Relationship Id="rId45" Type="http://schemas.openxmlformats.org/officeDocument/2006/relationships/image" Target="../media/image490.png"/><Relationship Id="rId36" Type="http://schemas.openxmlformats.org/officeDocument/2006/relationships/image" Target="../media/image893.png"/><Relationship Id="rId31" Type="http://schemas.openxmlformats.org/officeDocument/2006/relationships/image" Target="../media/image888.png"/><Relationship Id="rId44" Type="http://schemas.openxmlformats.org/officeDocument/2006/relationships/image" Target="../media/image480.png"/><Relationship Id="rId43" Type="http://schemas.openxmlformats.org/officeDocument/2006/relationships/image" Target="../media/image102.png"/><Relationship Id="rId48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1.png"/><Relationship Id="rId18" Type="http://schemas.openxmlformats.org/officeDocument/2006/relationships/image" Target="../media/image383.png"/><Relationship Id="rId3" Type="http://schemas.openxmlformats.org/officeDocument/2006/relationships/image" Target="../media/image540.png"/><Relationship Id="rId21" Type="http://schemas.openxmlformats.org/officeDocument/2006/relationships/image" Target="../media/image106.png"/><Relationship Id="rId7" Type="http://schemas.openxmlformats.org/officeDocument/2006/relationships/image" Target="../media/image580.png"/><Relationship Id="rId17" Type="http://schemas.openxmlformats.org/officeDocument/2006/relationships/image" Target="../media/image382.png"/><Relationship Id="rId2" Type="http://schemas.openxmlformats.org/officeDocument/2006/relationships/image" Target="../media/image104.png"/><Relationship Id="rId20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19" Type="http://schemas.openxmlformats.org/officeDocument/2006/relationships/image" Target="../media/image384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94.png"/><Relationship Id="rId26" Type="http://schemas.openxmlformats.org/officeDocument/2006/relationships/image" Target="../media/image377.png"/><Relationship Id="rId21" Type="http://schemas.openxmlformats.org/officeDocument/2006/relationships/image" Target="../media/image372.png"/><Relationship Id="rId42" Type="http://schemas.openxmlformats.org/officeDocument/2006/relationships/image" Target="../media/image397.png"/><Relationship Id="rId47" Type="http://schemas.openxmlformats.org/officeDocument/2006/relationships/image" Target="../media/image402.png"/><Relationship Id="rId38" Type="http://schemas.openxmlformats.org/officeDocument/2006/relationships/image" Target="../media/image393.png"/><Relationship Id="rId46" Type="http://schemas.openxmlformats.org/officeDocument/2006/relationships/image" Target="../media/image401.png"/><Relationship Id="rId33" Type="http://schemas.openxmlformats.org/officeDocument/2006/relationships/image" Target="../media/image388.png"/><Relationship Id="rId2" Type="http://schemas.openxmlformats.org/officeDocument/2006/relationships/image" Target="../media/image630.png"/><Relationship Id="rId41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24" Type="http://schemas.openxmlformats.org/officeDocument/2006/relationships/image" Target="../media/image375.png"/><Relationship Id="rId45" Type="http://schemas.openxmlformats.org/officeDocument/2006/relationships/image" Target="../media/image400.png"/><Relationship Id="rId36" Type="http://schemas.openxmlformats.org/officeDocument/2006/relationships/image" Target="../media/image391.png"/><Relationship Id="rId23" Type="http://schemas.openxmlformats.org/officeDocument/2006/relationships/image" Target="../media/image374.png"/><Relationship Id="rId44" Type="http://schemas.openxmlformats.org/officeDocument/2006/relationships/image" Target="../media/image399.png"/><Relationship Id="rId22" Type="http://schemas.openxmlformats.org/officeDocument/2006/relationships/image" Target="../media/image373.png"/><Relationship Id="rId48" Type="http://schemas.openxmlformats.org/officeDocument/2006/relationships/image" Target="../media/image403.png"/><Relationship Id="rId43" Type="http://schemas.openxmlformats.org/officeDocument/2006/relationships/image" Target="../media/image398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14.png"/><Relationship Id="rId8" Type="http://schemas.openxmlformats.org/officeDocument/2006/relationships/image" Target="../media/image410.png"/><Relationship Id="rId7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8.png"/><Relationship Id="rId19" Type="http://schemas.openxmlformats.org/officeDocument/2006/relationships/image" Target="../media/image107.png"/><Relationship Id="rId10" Type="http://schemas.openxmlformats.org/officeDocument/2006/relationships/image" Target="../media/image412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3" Type="http://schemas.openxmlformats.org/officeDocument/2006/relationships/image" Target="../media/image417.png"/><Relationship Id="rId12" Type="http://schemas.openxmlformats.org/officeDocument/2006/relationships/image" Target="../media/image428.png"/><Relationship Id="rId17" Type="http://schemas.openxmlformats.org/officeDocument/2006/relationships/image" Target="../media/image109.png"/><Relationship Id="rId2" Type="http://schemas.openxmlformats.org/officeDocument/2006/relationships/image" Target="../media/image416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426.png"/><Relationship Id="rId9" Type="http://schemas.openxmlformats.org/officeDocument/2006/relationships/image" Target="../media/image425.png"/><Relationship Id="rId14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4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802.png"/><Relationship Id="rId18" Type="http://schemas.openxmlformats.org/officeDocument/2006/relationships/image" Target="../media/image850.png"/><Relationship Id="rId26" Type="http://schemas.openxmlformats.org/officeDocument/2006/relationships/image" Target="../media/image595.png"/><Relationship Id="rId3" Type="http://schemas.openxmlformats.org/officeDocument/2006/relationships/image" Target="../media/image708.png"/><Relationship Id="rId21" Type="http://schemas.openxmlformats.org/officeDocument/2006/relationships/image" Target="../media/image883.png"/><Relationship Id="rId7" Type="http://schemas.openxmlformats.org/officeDocument/2006/relationships/image" Target="../media/image740.png"/><Relationship Id="rId12" Type="http://schemas.openxmlformats.org/officeDocument/2006/relationships/image" Target="../media/image790.png"/><Relationship Id="rId17" Type="http://schemas.openxmlformats.org/officeDocument/2006/relationships/image" Target="../media/image840.png"/><Relationship Id="rId25" Type="http://schemas.openxmlformats.org/officeDocument/2006/relationships/image" Target="../media/image9210.png"/><Relationship Id="rId2" Type="http://schemas.openxmlformats.org/officeDocument/2006/relationships/image" Target="../media/image69.png"/><Relationship Id="rId16" Type="http://schemas.openxmlformats.org/officeDocument/2006/relationships/image" Target="../media/image831.png"/><Relationship Id="rId20" Type="http://schemas.openxmlformats.org/officeDocument/2006/relationships/image" Target="../media/image870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4.png"/><Relationship Id="rId11" Type="http://schemas.openxmlformats.org/officeDocument/2006/relationships/image" Target="../media/image785.png"/><Relationship Id="rId24" Type="http://schemas.openxmlformats.org/officeDocument/2006/relationships/image" Target="../media/image910.png"/><Relationship Id="rId5" Type="http://schemas.openxmlformats.org/officeDocument/2006/relationships/image" Target="../media/image72.png"/><Relationship Id="rId15" Type="http://schemas.openxmlformats.org/officeDocument/2006/relationships/image" Target="../media/image826.png"/><Relationship Id="rId23" Type="http://schemas.openxmlformats.org/officeDocument/2006/relationships/image" Target="../media/image904.png"/><Relationship Id="rId28" Type="http://schemas.openxmlformats.org/officeDocument/2006/relationships/image" Target="../media/image594.png"/><Relationship Id="rId10" Type="http://schemas.openxmlformats.org/officeDocument/2006/relationships/image" Target="../media/image770.png"/><Relationship Id="rId19" Type="http://schemas.openxmlformats.org/officeDocument/2006/relationships/image" Target="../media/image860.png"/><Relationship Id="rId4" Type="http://schemas.openxmlformats.org/officeDocument/2006/relationships/image" Target="../media/image71.png"/><Relationship Id="rId9" Type="http://schemas.openxmlformats.org/officeDocument/2006/relationships/image" Target="../media/image761.png"/><Relationship Id="rId14" Type="http://schemas.openxmlformats.org/officeDocument/2006/relationships/image" Target="../media/image814.png"/><Relationship Id="rId22" Type="http://schemas.openxmlformats.org/officeDocument/2006/relationships/image" Target="../media/image892.png"/><Relationship Id="rId27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970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964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11" Type="http://schemas.openxmlformats.org/officeDocument/2006/relationships/image" Target="../media/image114.png"/><Relationship Id="rId5" Type="http://schemas.openxmlformats.org/officeDocument/2006/relationships/image" Target="../media/image990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980.png"/><Relationship Id="rId9" Type="http://schemas.openxmlformats.org/officeDocument/2006/relationships/image" Target="../media/image1030.png"/><Relationship Id="rId1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0.png"/><Relationship Id="rId11" Type="http://schemas.openxmlformats.org/officeDocument/2006/relationships/image" Target="../media/image951.png"/><Relationship Id="rId5" Type="http://schemas.openxmlformats.org/officeDocument/2006/relationships/image" Target="../media/image1070.png"/><Relationship Id="rId10" Type="http://schemas.openxmlformats.org/officeDocument/2006/relationships/image" Target="../media/image1120.png"/><Relationship Id="rId4" Type="http://schemas.openxmlformats.org/officeDocument/2006/relationships/image" Target="../media/image1060.png"/><Relationship Id="rId9" Type="http://schemas.openxmlformats.org/officeDocument/2006/relationships/image" Target="../media/image1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1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56.png"/><Relationship Id="rId9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7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0.png"/><Relationship Id="rId5" Type="http://schemas.openxmlformats.org/officeDocument/2006/relationships/image" Target="../media/image1230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6.png"/><Relationship Id="rId9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0.png"/><Relationship Id="rId7" Type="http://schemas.openxmlformats.org/officeDocument/2006/relationships/image" Target="../media/image16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3" Type="http://schemas.openxmlformats.org/officeDocument/2006/relationships/image" Target="../media/image40.png"/><Relationship Id="rId7" Type="http://schemas.openxmlformats.org/officeDocument/2006/relationships/image" Target="../media/image19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710.png"/><Relationship Id="rId4" Type="http://schemas.openxmlformats.org/officeDocument/2006/relationships/image" Target="../media/image1610.png"/><Relationship Id="rId9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9.png"/><Relationship Id="rId7" Type="http://schemas.openxmlformats.org/officeDocument/2006/relationships/image" Target="../media/image18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2.png"/><Relationship Id="rId7" Type="http://schemas.openxmlformats.org/officeDocument/2006/relationships/image" Target="../media/image19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97.png"/><Relationship Id="rId5" Type="http://schemas.openxmlformats.org/officeDocument/2006/relationships/image" Target="../media/image181.png"/><Relationship Id="rId10" Type="http://schemas.openxmlformats.org/officeDocument/2006/relationships/image" Target="../media/image196.png"/><Relationship Id="rId4" Type="http://schemas.openxmlformats.org/officeDocument/2006/relationships/image" Target="../media/image180.png"/><Relationship Id="rId9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0.png"/><Relationship Id="rId7" Type="http://schemas.openxmlformats.org/officeDocument/2006/relationships/image" Target="../media/image201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1211.png"/><Relationship Id="rId4" Type="http://schemas.openxmlformats.org/officeDocument/2006/relationships/image" Target="../media/image2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8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1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3" Type="http://schemas.openxmlformats.org/officeDocument/2006/relationships/image" Target="../media/image44.png"/><Relationship Id="rId7" Type="http://schemas.openxmlformats.org/officeDocument/2006/relationships/image" Target="../media/image27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0.png"/><Relationship Id="rId5" Type="http://schemas.openxmlformats.org/officeDocument/2006/relationships/image" Target="../media/image2510.png"/><Relationship Id="rId10" Type="http://schemas.openxmlformats.org/officeDocument/2006/relationships/image" Target="../media/image3010.png"/><Relationship Id="rId4" Type="http://schemas.openxmlformats.org/officeDocument/2006/relationships/image" Target="../media/image2410.png"/><Relationship Id="rId9" Type="http://schemas.openxmlformats.org/officeDocument/2006/relationships/image" Target="../media/image29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2420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411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2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1210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4280.png"/><Relationship Id="rId9" Type="http://schemas.openxmlformats.org/officeDocument/2006/relationships/image" Target="../media/image2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6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36.png"/><Relationship Id="rId2" Type="http://schemas.openxmlformats.org/officeDocument/2006/relationships/image" Target="../media/image2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35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860.png"/><Relationship Id="rId21" Type="http://schemas.openxmlformats.org/officeDocument/2006/relationships/image" Target="../media/image304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850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2870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image" Target="../media/image314.png"/><Relationship Id="rId3" Type="http://schemas.openxmlformats.org/officeDocument/2006/relationships/image" Target="../media/image306.png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9.png"/><Relationship Id="rId11" Type="http://schemas.openxmlformats.org/officeDocument/2006/relationships/image" Target="../media/image312.png"/><Relationship Id="rId5" Type="http://schemas.openxmlformats.org/officeDocument/2006/relationships/image" Target="../media/image308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26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0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&#26032;&#24314;&#25991;&#20214;&#22841;/2&#65293;2.PPT#1. &#24187;&#28783;&#29255; 1" TargetMode="Externa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&#26032;&#24314;&#25991;&#20214;&#22841;/2&#65293;3.ppt#1. &#24187;&#28783;&#29255; 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18:04:25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748877" y="565266"/>
            <a:ext cx="119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练  习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65" y="4420852"/>
            <a:ext cx="7337670" cy="3122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57" y="3850160"/>
            <a:ext cx="2413640" cy="424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85" y="3917582"/>
            <a:ext cx="1544905" cy="290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90" y="2992896"/>
            <a:ext cx="2555666" cy="676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65" y="2505823"/>
            <a:ext cx="4400328" cy="3404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65" y="1705794"/>
            <a:ext cx="5044564" cy="621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90" y="1088486"/>
            <a:ext cx="1990753" cy="5132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24" y="5117884"/>
            <a:ext cx="8337175" cy="30809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071" y="5150223"/>
            <a:ext cx="528400" cy="2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47" name="Text Box 883"/>
          <p:cNvSpPr txBox="1">
            <a:spLocks noChangeArrowheads="1"/>
          </p:cNvSpPr>
          <p:nvPr/>
        </p:nvSpPr>
        <p:spPr bwMode="auto">
          <a:xfrm>
            <a:off x="8188325" y="838201"/>
            <a:ext cx="2274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kumimoji="1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</a:t>
            </a:r>
            <a:endParaRPr kumimoji="1"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148" name="Text Box 884"/>
          <p:cNvSpPr txBox="1">
            <a:spLocks noChangeArrowheads="1"/>
          </p:cNvSpPr>
          <p:nvPr/>
        </p:nvSpPr>
        <p:spPr bwMode="auto">
          <a:xfrm>
            <a:off x="8213726" y="1398588"/>
            <a:ext cx="24542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kumimoji="1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近似</a:t>
            </a:r>
          </a:p>
          <a:p>
            <a:r>
              <a:rPr kumimoji="1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en-US" altLang="zh-CN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1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以直代曲</a:t>
            </a:r>
            <a:r>
              <a:rPr kumimoji="1" lang="en-US" altLang="zh-CN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graphicFrame>
        <p:nvGraphicFramePr>
          <p:cNvPr id="140149" name="Object 8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26928"/>
              </p:ext>
            </p:extLst>
          </p:nvPr>
        </p:nvGraphicFramePr>
        <p:xfrm>
          <a:off x="8431998" y="2409826"/>
          <a:ext cx="18446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11" name="公式" r:id="rId3" imgW="1028520" imgH="228600" progId="Equation.3">
                  <p:embed/>
                </p:oleObj>
              </mc:Choice>
              <mc:Fallback>
                <p:oleObj name="公式" r:id="rId3" imgW="1028520" imgH="228600" progId="Equation.3">
                  <p:embed/>
                  <p:pic>
                    <p:nvPicPr>
                      <p:cNvPr id="0" name="Object 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1998" y="2409826"/>
                        <a:ext cx="18446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50" name="Text Box 886"/>
          <p:cNvSpPr txBox="1">
            <a:spLocks noChangeArrowheads="1"/>
          </p:cNvSpPr>
          <p:nvPr/>
        </p:nvSpPr>
        <p:spPr bwMode="auto">
          <a:xfrm>
            <a:off x="8213726" y="2819401"/>
            <a:ext cx="2454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kumimoji="1" lang="zh-CN" altLang="en-US" sz="28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求和</a:t>
            </a:r>
            <a:endParaRPr kumimoji="1"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40184" name="Object 9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804351"/>
              </p:ext>
            </p:extLst>
          </p:nvPr>
        </p:nvGraphicFramePr>
        <p:xfrm>
          <a:off x="8461583" y="3198877"/>
          <a:ext cx="2128838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12" name="公式" r:id="rId5" imgW="1091880" imgH="431640" progId="Equation.3">
                  <p:embed/>
                </p:oleObj>
              </mc:Choice>
              <mc:Fallback>
                <p:oleObj name="公式" r:id="rId5" imgW="1091880" imgH="431640" progId="Equation.3">
                  <p:embed/>
                  <p:pic>
                    <p:nvPicPr>
                      <p:cNvPr id="0" name="Object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583" y="3198877"/>
                        <a:ext cx="2128838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192" name="Text Box 928"/>
          <p:cNvSpPr txBox="1">
            <a:spLocks noChangeArrowheads="1"/>
          </p:cNvSpPr>
          <p:nvPr/>
        </p:nvSpPr>
        <p:spPr bwMode="auto">
          <a:xfrm>
            <a:off x="10221913" y="3770314"/>
            <a:ext cx="222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20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140203" name="Rectangle 939"/>
          <p:cNvSpPr>
            <a:spLocks noChangeArrowheads="1"/>
          </p:cNvSpPr>
          <p:nvPr/>
        </p:nvSpPr>
        <p:spPr bwMode="auto">
          <a:xfrm>
            <a:off x="1333790" y="360363"/>
            <a:ext cx="407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2800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曲边梯形的面积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57400" y="900113"/>
            <a:ext cx="5486401" cy="4738687"/>
            <a:chOff x="2057400" y="900113"/>
            <a:chExt cx="5486401" cy="4738687"/>
          </a:xfrm>
        </p:grpSpPr>
        <p:sp>
          <p:nvSpPr>
            <p:cNvPr id="140135" name="Freeform 871"/>
            <p:cNvSpPr>
              <a:spLocks/>
            </p:cNvSpPr>
            <p:nvPr/>
          </p:nvSpPr>
          <p:spPr bwMode="auto">
            <a:xfrm>
              <a:off x="32766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36" name="Freeform 872"/>
            <p:cNvSpPr>
              <a:spLocks/>
            </p:cNvSpPr>
            <p:nvPr/>
          </p:nvSpPr>
          <p:spPr bwMode="auto">
            <a:xfrm>
              <a:off x="36576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37" name="Freeform 873"/>
            <p:cNvSpPr>
              <a:spLocks/>
            </p:cNvSpPr>
            <p:nvPr/>
          </p:nvSpPr>
          <p:spPr bwMode="auto">
            <a:xfrm>
              <a:off x="40386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38" name="Freeform 874"/>
            <p:cNvSpPr>
              <a:spLocks/>
            </p:cNvSpPr>
            <p:nvPr/>
          </p:nvSpPr>
          <p:spPr bwMode="auto">
            <a:xfrm>
              <a:off x="44196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39" name="Freeform 875"/>
            <p:cNvSpPr>
              <a:spLocks/>
            </p:cNvSpPr>
            <p:nvPr/>
          </p:nvSpPr>
          <p:spPr bwMode="auto">
            <a:xfrm>
              <a:off x="51816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40" name="Freeform 876"/>
            <p:cNvSpPr>
              <a:spLocks/>
            </p:cNvSpPr>
            <p:nvPr/>
          </p:nvSpPr>
          <p:spPr bwMode="auto">
            <a:xfrm>
              <a:off x="57150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141" name="Freeform 877"/>
            <p:cNvSpPr>
              <a:spLocks/>
            </p:cNvSpPr>
            <p:nvPr/>
          </p:nvSpPr>
          <p:spPr bwMode="auto">
            <a:xfrm>
              <a:off x="6172200" y="4954073"/>
              <a:ext cx="184731" cy="369332"/>
            </a:xfrm>
            <a:custGeom>
              <a:avLst/>
              <a:gdLst>
                <a:gd name="T0" fmla="*/ 0 w 1"/>
                <a:gd name="T1" fmla="*/ 42 h 42"/>
                <a:gd name="T2" fmla="*/ 0 w 1"/>
                <a:gd name="T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2">
                  <a:moveTo>
                    <a:pt x="0" y="4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40142" name="Object 8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7396985"/>
                </p:ext>
              </p:extLst>
            </p:nvPr>
          </p:nvGraphicFramePr>
          <p:xfrm>
            <a:off x="4237039" y="5105400"/>
            <a:ext cx="41433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3" name="公式" r:id="rId7" imgW="177480" imgH="228600" progId="Equation.3">
                    <p:embed/>
                  </p:oleObj>
                </mc:Choice>
                <mc:Fallback>
                  <p:oleObj name="公式" r:id="rId7" imgW="177480" imgH="228600" progId="Equation.3">
                    <p:embed/>
                    <p:pic>
                      <p:nvPicPr>
                        <p:cNvPr id="0" name="Object 8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039" y="5105400"/>
                          <a:ext cx="414337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143" name="Object 8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4562117"/>
                </p:ext>
              </p:extLst>
            </p:nvPr>
          </p:nvGraphicFramePr>
          <p:xfrm>
            <a:off x="4910138" y="5105400"/>
            <a:ext cx="620712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4" name="公式" r:id="rId9" imgW="279360" imgH="228600" progId="Equation.3">
                    <p:embed/>
                  </p:oleObj>
                </mc:Choice>
                <mc:Fallback>
                  <p:oleObj name="公式" r:id="rId9" imgW="279360" imgH="228600" progId="Equation.3">
                    <p:embed/>
                    <p:pic>
                      <p:nvPicPr>
                        <p:cNvPr id="0" name="Object 8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138" y="5105400"/>
                          <a:ext cx="620712" cy="509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144" name="Object 8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0808074"/>
                </p:ext>
              </p:extLst>
            </p:nvPr>
          </p:nvGraphicFramePr>
          <p:xfrm>
            <a:off x="3124200" y="5105401"/>
            <a:ext cx="287338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5" name="公式" r:id="rId11" imgW="152280" imgH="215640" progId="Equation.3">
                    <p:embed/>
                  </p:oleObj>
                </mc:Choice>
                <mc:Fallback>
                  <p:oleObj name="公式" r:id="rId11" imgW="152280" imgH="215640" progId="Equation.3">
                    <p:embed/>
                    <p:pic>
                      <p:nvPicPr>
                        <p:cNvPr id="0" name="Object 8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5105401"/>
                          <a:ext cx="287338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145" name="Object 8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0211276"/>
                </p:ext>
              </p:extLst>
            </p:nvPr>
          </p:nvGraphicFramePr>
          <p:xfrm>
            <a:off x="4637088" y="5181600"/>
            <a:ext cx="29845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6" name="公式" r:id="rId13" imgW="164880" imgH="228600" progId="Equation.3">
                    <p:embed/>
                  </p:oleObj>
                </mc:Choice>
                <mc:Fallback>
                  <p:oleObj name="公式" r:id="rId13" imgW="164880" imgH="228600" progId="Equation.3">
                    <p:embed/>
                    <p:pic>
                      <p:nvPicPr>
                        <p:cNvPr id="0" name="Object 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7088" y="5181600"/>
                          <a:ext cx="29845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146" name="Object 8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68340"/>
                </p:ext>
              </p:extLst>
            </p:nvPr>
          </p:nvGraphicFramePr>
          <p:xfrm>
            <a:off x="3505200" y="5105401"/>
            <a:ext cx="338138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7" name="公式" r:id="rId15" imgW="177480" imgH="215640" progId="Equation.3">
                    <p:embed/>
                  </p:oleObj>
                </mc:Choice>
                <mc:Fallback>
                  <p:oleObj name="公式" r:id="rId15" imgW="177480" imgH="215640" progId="Equation.3">
                    <p:embed/>
                    <p:pic>
                      <p:nvPicPr>
                        <p:cNvPr id="0" name="Object 8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200" y="5105401"/>
                          <a:ext cx="338138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0151" name="Group 887"/>
            <p:cNvGrpSpPr>
              <a:grpSpLocks/>
            </p:cNvGrpSpPr>
            <p:nvPr/>
          </p:nvGrpSpPr>
          <p:grpSpPr bwMode="auto">
            <a:xfrm>
              <a:off x="2057400" y="1489075"/>
              <a:ext cx="5486400" cy="3886200"/>
              <a:chOff x="336" y="938"/>
              <a:chExt cx="3456" cy="2448"/>
            </a:xfrm>
          </p:grpSpPr>
          <p:grpSp>
            <p:nvGrpSpPr>
              <p:cNvPr id="140152" name="Group 888"/>
              <p:cNvGrpSpPr>
                <a:grpSpLocks/>
              </p:cNvGrpSpPr>
              <p:nvPr/>
            </p:nvGrpSpPr>
            <p:grpSpPr bwMode="auto">
              <a:xfrm>
                <a:off x="568" y="1104"/>
                <a:ext cx="3032" cy="2164"/>
                <a:chOff x="568" y="1104"/>
                <a:chExt cx="3032" cy="2164"/>
              </a:xfrm>
            </p:grpSpPr>
            <p:sp>
              <p:nvSpPr>
                <p:cNvPr id="140153" name="Line 889"/>
                <p:cNvSpPr>
                  <a:spLocks noChangeShapeType="1"/>
                </p:cNvSpPr>
                <p:nvPr/>
              </p:nvSpPr>
              <p:spPr bwMode="auto">
                <a:xfrm>
                  <a:off x="568" y="3264"/>
                  <a:ext cx="30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154" name="Line 890"/>
                <p:cNvSpPr>
                  <a:spLocks noChangeShapeType="1"/>
                </p:cNvSpPr>
                <p:nvPr/>
              </p:nvSpPr>
              <p:spPr bwMode="auto">
                <a:xfrm flipV="1">
                  <a:off x="576" y="1104"/>
                  <a:ext cx="0" cy="216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0155" name="Text Box 891"/>
              <p:cNvSpPr txBox="1">
                <a:spLocks noChangeArrowheads="1"/>
              </p:cNvSpPr>
              <p:nvPr/>
            </p:nvSpPr>
            <p:spPr bwMode="auto">
              <a:xfrm>
                <a:off x="336" y="93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en-US" altLang="zh-CN" sz="2400" i="1">
                    <a:latin typeface="Times New Roman" panose="02020603050405020304" pitchFamily="18" charset="0"/>
                    <a:ea typeface="楷体_GB2312" pitchFamily="49" charset="-122"/>
                  </a:rPr>
                  <a:t>y</a:t>
                </a:r>
                <a:endParaRPr kumimoji="1" lang="en-US" altLang="zh-CN" sz="24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0156" name="Text Box 892"/>
              <p:cNvSpPr txBox="1">
                <a:spLocks noChangeArrowheads="1"/>
              </p:cNvSpPr>
              <p:nvPr/>
            </p:nvSpPr>
            <p:spPr bwMode="auto">
              <a:xfrm>
                <a:off x="3552" y="3050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en-US" altLang="zh-CN" sz="2400" i="1">
                    <a:latin typeface="Times New Roman" panose="02020603050405020304" pitchFamily="18" charset="0"/>
                    <a:ea typeface="楷体_GB2312" pitchFamily="49" charset="-122"/>
                  </a:rPr>
                  <a:t>x</a:t>
                </a:r>
                <a:endParaRPr kumimoji="1" lang="en-US" altLang="zh-CN" sz="24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0157" name="Text Box 893"/>
              <p:cNvSpPr txBox="1">
                <a:spLocks noChangeArrowheads="1"/>
              </p:cNvSpPr>
              <p:nvPr/>
            </p:nvSpPr>
            <p:spPr bwMode="auto">
              <a:xfrm>
                <a:off x="384" y="309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en-US" altLang="zh-CN" sz="2400" i="1">
                    <a:latin typeface="Times New Roman" panose="02020603050405020304" pitchFamily="18" charset="0"/>
                    <a:ea typeface="楷体_GB2312" pitchFamily="49" charset="-122"/>
                  </a:rPr>
                  <a:t>o</a:t>
                </a:r>
                <a:endParaRPr kumimoji="1" lang="en-US" altLang="zh-CN" sz="24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40158" name="Text Box 894"/>
            <p:cNvSpPr txBox="1">
              <a:spLocks noChangeArrowheads="1"/>
            </p:cNvSpPr>
            <p:nvPr/>
          </p:nvSpPr>
          <p:spPr bwMode="auto">
            <a:xfrm>
              <a:off x="6448426" y="985838"/>
              <a:ext cx="10953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f 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(</a:t>
              </a:r>
              <a:r>
                <a:rPr kumimoji="1"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x</a:t>
              </a:r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40159" name="Object 8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268762"/>
                </p:ext>
              </p:extLst>
            </p:nvPr>
          </p:nvGraphicFramePr>
          <p:xfrm>
            <a:off x="6019800" y="5105401"/>
            <a:ext cx="533400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18" name="公式" r:id="rId17" imgW="266400" imgH="228600" progId="Equation.3">
                    <p:embed/>
                  </p:oleObj>
                </mc:Choice>
                <mc:Fallback>
                  <p:oleObj name="公式" r:id="rId17" imgW="266400" imgH="228600" progId="Equation.3">
                    <p:embed/>
                    <p:pic>
                      <p:nvPicPr>
                        <p:cNvPr id="0" name="Object 8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9800" y="5105401"/>
                          <a:ext cx="533400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160" name="Freeform 896"/>
            <p:cNvSpPr>
              <a:spLocks/>
            </p:cNvSpPr>
            <p:nvPr/>
          </p:nvSpPr>
          <p:spPr bwMode="auto">
            <a:xfrm>
              <a:off x="4419600" y="1371600"/>
              <a:ext cx="762000" cy="3810000"/>
            </a:xfrm>
            <a:custGeom>
              <a:avLst/>
              <a:gdLst>
                <a:gd name="T0" fmla="*/ 0 w 480"/>
                <a:gd name="T1" fmla="*/ 2400 h 2400"/>
                <a:gd name="T2" fmla="*/ 0 w 480"/>
                <a:gd name="T3" fmla="*/ 0 h 2400"/>
                <a:gd name="T4" fmla="*/ 480 w 480"/>
                <a:gd name="T5" fmla="*/ 0 h 2400"/>
                <a:gd name="T6" fmla="*/ 480 w 480"/>
                <a:gd name="T7" fmla="*/ 240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2400">
                  <a:moveTo>
                    <a:pt x="0" y="2400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240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1" name="Freeform 897"/>
            <p:cNvSpPr>
              <a:spLocks/>
            </p:cNvSpPr>
            <p:nvPr/>
          </p:nvSpPr>
          <p:spPr bwMode="auto">
            <a:xfrm>
              <a:off x="4038600" y="1571626"/>
              <a:ext cx="400050" cy="3609975"/>
            </a:xfrm>
            <a:custGeom>
              <a:avLst/>
              <a:gdLst>
                <a:gd name="T0" fmla="*/ 0 w 252"/>
                <a:gd name="T1" fmla="*/ 2274 h 2274"/>
                <a:gd name="T2" fmla="*/ 0 w 252"/>
                <a:gd name="T3" fmla="*/ 0 h 2274"/>
                <a:gd name="T4" fmla="*/ 252 w 252"/>
                <a:gd name="T5" fmla="*/ 0 h 2274"/>
                <a:gd name="T6" fmla="*/ 240 w 252"/>
                <a:gd name="T7" fmla="*/ 2274 h 2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" h="2274">
                  <a:moveTo>
                    <a:pt x="0" y="2274"/>
                  </a:moveTo>
                  <a:lnTo>
                    <a:pt x="0" y="0"/>
                  </a:lnTo>
                  <a:lnTo>
                    <a:pt x="252" y="0"/>
                  </a:lnTo>
                  <a:lnTo>
                    <a:pt x="240" y="2274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2" name="Freeform 898"/>
            <p:cNvSpPr>
              <a:spLocks/>
            </p:cNvSpPr>
            <p:nvPr/>
          </p:nvSpPr>
          <p:spPr bwMode="auto">
            <a:xfrm>
              <a:off x="3657600" y="1752600"/>
              <a:ext cx="381000" cy="3429000"/>
            </a:xfrm>
            <a:custGeom>
              <a:avLst/>
              <a:gdLst>
                <a:gd name="T0" fmla="*/ 0 w 240"/>
                <a:gd name="T1" fmla="*/ 2160 h 2160"/>
                <a:gd name="T2" fmla="*/ 0 w 240"/>
                <a:gd name="T3" fmla="*/ 0 h 2160"/>
                <a:gd name="T4" fmla="*/ 240 w 240"/>
                <a:gd name="T5" fmla="*/ 0 h 2160"/>
                <a:gd name="T6" fmla="*/ 240 w 240"/>
                <a:gd name="T7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2160">
                  <a:moveTo>
                    <a:pt x="0" y="2160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240" y="216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3" name="Freeform 899"/>
            <p:cNvSpPr>
              <a:spLocks/>
            </p:cNvSpPr>
            <p:nvPr/>
          </p:nvSpPr>
          <p:spPr bwMode="auto">
            <a:xfrm>
              <a:off x="3276600" y="1943100"/>
              <a:ext cx="382588" cy="3238500"/>
            </a:xfrm>
            <a:custGeom>
              <a:avLst/>
              <a:gdLst>
                <a:gd name="T0" fmla="*/ 0 w 241"/>
                <a:gd name="T1" fmla="*/ 2040 h 2040"/>
                <a:gd name="T2" fmla="*/ 6 w 241"/>
                <a:gd name="T3" fmla="*/ 0 h 2040"/>
                <a:gd name="T4" fmla="*/ 241 w 241"/>
                <a:gd name="T5" fmla="*/ 12 h 2040"/>
                <a:gd name="T6" fmla="*/ 240 w 241"/>
                <a:gd name="T7" fmla="*/ 2040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040">
                  <a:moveTo>
                    <a:pt x="0" y="2040"/>
                  </a:moveTo>
                  <a:lnTo>
                    <a:pt x="6" y="0"/>
                  </a:lnTo>
                  <a:lnTo>
                    <a:pt x="241" y="12"/>
                  </a:lnTo>
                  <a:lnTo>
                    <a:pt x="240" y="204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4" name="Freeform 900"/>
            <p:cNvSpPr>
              <a:spLocks/>
            </p:cNvSpPr>
            <p:nvPr/>
          </p:nvSpPr>
          <p:spPr bwMode="auto">
            <a:xfrm>
              <a:off x="2952750" y="2266950"/>
              <a:ext cx="323850" cy="2914650"/>
            </a:xfrm>
            <a:custGeom>
              <a:avLst/>
              <a:gdLst>
                <a:gd name="T0" fmla="*/ 12 w 204"/>
                <a:gd name="T1" fmla="*/ 1836 h 1836"/>
                <a:gd name="T2" fmla="*/ 0 w 204"/>
                <a:gd name="T3" fmla="*/ 0 h 1836"/>
                <a:gd name="T4" fmla="*/ 204 w 204"/>
                <a:gd name="T5" fmla="*/ 12 h 1836"/>
                <a:gd name="T6" fmla="*/ 204 w 204"/>
                <a:gd name="T7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1836">
                  <a:moveTo>
                    <a:pt x="12" y="1836"/>
                  </a:moveTo>
                  <a:lnTo>
                    <a:pt x="0" y="0"/>
                  </a:lnTo>
                  <a:lnTo>
                    <a:pt x="204" y="12"/>
                  </a:lnTo>
                  <a:lnTo>
                    <a:pt x="204" y="1836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5" name="Freeform 901"/>
            <p:cNvSpPr>
              <a:spLocks/>
            </p:cNvSpPr>
            <p:nvPr/>
          </p:nvSpPr>
          <p:spPr bwMode="auto">
            <a:xfrm>
              <a:off x="5181600" y="1447800"/>
              <a:ext cx="533400" cy="3733800"/>
            </a:xfrm>
            <a:custGeom>
              <a:avLst/>
              <a:gdLst>
                <a:gd name="T0" fmla="*/ 0 w 336"/>
                <a:gd name="T1" fmla="*/ 2352 h 2352"/>
                <a:gd name="T2" fmla="*/ 0 w 336"/>
                <a:gd name="T3" fmla="*/ 0 h 2352"/>
                <a:gd name="T4" fmla="*/ 336 w 336"/>
                <a:gd name="T5" fmla="*/ 0 h 2352"/>
                <a:gd name="T6" fmla="*/ 336 w 336"/>
                <a:gd name="T7" fmla="*/ 2352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352">
                  <a:moveTo>
                    <a:pt x="0" y="2352"/>
                  </a:moveTo>
                  <a:lnTo>
                    <a:pt x="0" y="0"/>
                  </a:lnTo>
                  <a:lnTo>
                    <a:pt x="336" y="0"/>
                  </a:lnTo>
                  <a:lnTo>
                    <a:pt x="336" y="235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6" name="Freeform 902"/>
            <p:cNvSpPr>
              <a:spLocks/>
            </p:cNvSpPr>
            <p:nvPr/>
          </p:nvSpPr>
          <p:spPr bwMode="auto">
            <a:xfrm>
              <a:off x="5708650" y="1457326"/>
              <a:ext cx="463550" cy="3724275"/>
            </a:xfrm>
            <a:custGeom>
              <a:avLst/>
              <a:gdLst>
                <a:gd name="T0" fmla="*/ 4 w 292"/>
                <a:gd name="T1" fmla="*/ 2346 h 2346"/>
                <a:gd name="T2" fmla="*/ 0 w 292"/>
                <a:gd name="T3" fmla="*/ 9 h 2346"/>
                <a:gd name="T4" fmla="*/ 286 w 292"/>
                <a:gd name="T5" fmla="*/ 0 h 2346"/>
                <a:gd name="T6" fmla="*/ 292 w 292"/>
                <a:gd name="T7" fmla="*/ 2346 h 2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346">
                  <a:moveTo>
                    <a:pt x="4" y="2346"/>
                  </a:moveTo>
                  <a:lnTo>
                    <a:pt x="0" y="9"/>
                  </a:lnTo>
                  <a:lnTo>
                    <a:pt x="286" y="0"/>
                  </a:lnTo>
                  <a:lnTo>
                    <a:pt x="292" y="2346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7" name="Freeform 903"/>
            <p:cNvSpPr>
              <a:spLocks/>
            </p:cNvSpPr>
            <p:nvPr/>
          </p:nvSpPr>
          <p:spPr bwMode="auto">
            <a:xfrm>
              <a:off x="6170614" y="1590676"/>
              <a:ext cx="458787" cy="3590925"/>
            </a:xfrm>
            <a:custGeom>
              <a:avLst/>
              <a:gdLst>
                <a:gd name="T0" fmla="*/ 1 w 289"/>
                <a:gd name="T1" fmla="*/ 2262 h 2262"/>
                <a:gd name="T2" fmla="*/ 0 w 289"/>
                <a:gd name="T3" fmla="*/ 7 h 2262"/>
                <a:gd name="T4" fmla="*/ 289 w 289"/>
                <a:gd name="T5" fmla="*/ 0 h 2262"/>
                <a:gd name="T6" fmla="*/ 289 w 289"/>
                <a:gd name="T7" fmla="*/ 2262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2262">
                  <a:moveTo>
                    <a:pt x="1" y="2262"/>
                  </a:moveTo>
                  <a:lnTo>
                    <a:pt x="0" y="7"/>
                  </a:lnTo>
                  <a:lnTo>
                    <a:pt x="289" y="0"/>
                  </a:lnTo>
                  <a:lnTo>
                    <a:pt x="289" y="226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8" name="Line 904"/>
            <p:cNvSpPr>
              <a:spLocks noChangeShapeType="1"/>
            </p:cNvSpPr>
            <p:nvPr/>
          </p:nvSpPr>
          <p:spPr bwMode="auto">
            <a:xfrm>
              <a:off x="2971800" y="5181600"/>
              <a:ext cx="3657600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69" name="Freeform 905"/>
            <p:cNvSpPr>
              <a:spLocks/>
            </p:cNvSpPr>
            <p:nvPr/>
          </p:nvSpPr>
          <p:spPr bwMode="auto">
            <a:xfrm>
              <a:off x="4425951" y="1371600"/>
              <a:ext cx="760413" cy="1588"/>
            </a:xfrm>
            <a:custGeom>
              <a:avLst/>
              <a:gdLst>
                <a:gd name="T0" fmla="*/ 479 w 479"/>
                <a:gd name="T1" fmla="*/ 0 h 1"/>
                <a:gd name="T2" fmla="*/ 0 w 47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9" h="1">
                  <a:moveTo>
                    <a:pt x="479" y="0"/>
                  </a:move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0" name="Line 906"/>
            <p:cNvSpPr>
              <a:spLocks noChangeShapeType="1"/>
            </p:cNvSpPr>
            <p:nvPr/>
          </p:nvSpPr>
          <p:spPr bwMode="auto">
            <a:xfrm flipV="1">
              <a:off x="2938464" y="2265364"/>
              <a:ext cx="346075" cy="142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1" name="Line 907"/>
            <p:cNvSpPr>
              <a:spLocks noChangeShapeType="1"/>
            </p:cNvSpPr>
            <p:nvPr/>
          </p:nvSpPr>
          <p:spPr bwMode="auto">
            <a:xfrm>
              <a:off x="3284538" y="1947863"/>
              <a:ext cx="3746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2" name="Freeform 908"/>
            <p:cNvSpPr>
              <a:spLocks/>
            </p:cNvSpPr>
            <p:nvPr/>
          </p:nvSpPr>
          <p:spPr bwMode="auto">
            <a:xfrm>
              <a:off x="3644900" y="1731964"/>
              <a:ext cx="393700" cy="1587"/>
            </a:xfrm>
            <a:custGeom>
              <a:avLst/>
              <a:gdLst>
                <a:gd name="T0" fmla="*/ 0 w 248"/>
                <a:gd name="T1" fmla="*/ 0 h 1"/>
                <a:gd name="T2" fmla="*/ 248 w 248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8" h="1">
                  <a:moveTo>
                    <a:pt x="0" y="0"/>
                  </a:moveTo>
                  <a:lnTo>
                    <a:pt x="248" y="1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3" name="Line 909"/>
            <p:cNvSpPr>
              <a:spLocks noChangeShapeType="1"/>
            </p:cNvSpPr>
            <p:nvPr/>
          </p:nvSpPr>
          <p:spPr bwMode="auto">
            <a:xfrm>
              <a:off x="4021139" y="1573213"/>
              <a:ext cx="4032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4" name="Line 910"/>
            <p:cNvSpPr>
              <a:spLocks noChangeShapeType="1"/>
            </p:cNvSpPr>
            <p:nvPr/>
          </p:nvSpPr>
          <p:spPr bwMode="auto">
            <a:xfrm>
              <a:off x="5175251" y="1428750"/>
              <a:ext cx="56197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5" name="Line 911"/>
            <p:cNvSpPr>
              <a:spLocks noChangeShapeType="1"/>
            </p:cNvSpPr>
            <p:nvPr/>
          </p:nvSpPr>
          <p:spPr bwMode="auto">
            <a:xfrm>
              <a:off x="5694363" y="1471613"/>
              <a:ext cx="4762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6" name="Line 912"/>
            <p:cNvSpPr>
              <a:spLocks noChangeShapeType="1"/>
            </p:cNvSpPr>
            <p:nvPr/>
          </p:nvSpPr>
          <p:spPr bwMode="auto">
            <a:xfrm>
              <a:off x="3111500" y="2309813"/>
              <a:ext cx="0" cy="28575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7" name="Line 913"/>
            <p:cNvSpPr>
              <a:spLocks noChangeShapeType="1"/>
            </p:cNvSpPr>
            <p:nvPr/>
          </p:nvSpPr>
          <p:spPr bwMode="auto">
            <a:xfrm>
              <a:off x="3457575" y="1978025"/>
              <a:ext cx="0" cy="3175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8" name="Line 914"/>
            <p:cNvSpPr>
              <a:spLocks noChangeShapeType="1"/>
            </p:cNvSpPr>
            <p:nvPr/>
          </p:nvSpPr>
          <p:spPr bwMode="auto">
            <a:xfrm>
              <a:off x="3717925" y="1760539"/>
              <a:ext cx="0" cy="340677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79" name="Line 915"/>
            <p:cNvSpPr>
              <a:spLocks noChangeShapeType="1"/>
            </p:cNvSpPr>
            <p:nvPr/>
          </p:nvSpPr>
          <p:spPr bwMode="auto">
            <a:xfrm>
              <a:off x="4064000" y="1544639"/>
              <a:ext cx="0" cy="362267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80" name="Line 916"/>
            <p:cNvSpPr>
              <a:spLocks noChangeShapeType="1"/>
            </p:cNvSpPr>
            <p:nvPr/>
          </p:nvSpPr>
          <p:spPr bwMode="auto">
            <a:xfrm>
              <a:off x="5362575" y="1443039"/>
              <a:ext cx="0" cy="372427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81" name="Freeform 917"/>
            <p:cNvSpPr>
              <a:spLocks/>
            </p:cNvSpPr>
            <p:nvPr/>
          </p:nvSpPr>
          <p:spPr bwMode="auto">
            <a:xfrm>
              <a:off x="5765800" y="1485901"/>
              <a:ext cx="1588" cy="3681413"/>
            </a:xfrm>
            <a:custGeom>
              <a:avLst/>
              <a:gdLst>
                <a:gd name="T0" fmla="*/ 0 w 1"/>
                <a:gd name="T1" fmla="*/ 0 h 2319"/>
                <a:gd name="T2" fmla="*/ 1 w 1"/>
                <a:gd name="T3" fmla="*/ 2319 h 2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319">
                  <a:moveTo>
                    <a:pt x="0" y="0"/>
                  </a:moveTo>
                  <a:lnTo>
                    <a:pt x="1" y="2319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82" name="Line 918"/>
            <p:cNvSpPr>
              <a:spLocks noChangeShapeType="1"/>
            </p:cNvSpPr>
            <p:nvPr/>
          </p:nvSpPr>
          <p:spPr bwMode="auto">
            <a:xfrm>
              <a:off x="6243638" y="1601788"/>
              <a:ext cx="0" cy="35798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83" name="Line 919"/>
            <p:cNvSpPr>
              <a:spLocks noChangeShapeType="1"/>
            </p:cNvSpPr>
            <p:nvPr/>
          </p:nvSpPr>
          <p:spPr bwMode="auto">
            <a:xfrm flipV="1">
              <a:off x="4814888" y="1428750"/>
              <a:ext cx="0" cy="375285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85" name="Freeform 921"/>
            <p:cNvSpPr>
              <a:spLocks/>
            </p:cNvSpPr>
            <p:nvPr/>
          </p:nvSpPr>
          <p:spPr bwMode="auto">
            <a:xfrm>
              <a:off x="2971800" y="1320800"/>
              <a:ext cx="3657600" cy="1117600"/>
            </a:xfrm>
            <a:custGeom>
              <a:avLst/>
              <a:gdLst>
                <a:gd name="T0" fmla="*/ 0 w 2304"/>
                <a:gd name="T1" fmla="*/ 704 h 704"/>
                <a:gd name="T2" fmla="*/ 912 w 2304"/>
                <a:gd name="T3" fmla="*/ 80 h 704"/>
                <a:gd name="T4" fmla="*/ 2304 w 2304"/>
                <a:gd name="T5" fmla="*/ 22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4" h="704">
                  <a:moveTo>
                    <a:pt x="0" y="704"/>
                  </a:moveTo>
                  <a:cubicBezTo>
                    <a:pt x="264" y="432"/>
                    <a:pt x="528" y="160"/>
                    <a:pt x="912" y="80"/>
                  </a:cubicBezTo>
                  <a:cubicBezTo>
                    <a:pt x="1296" y="0"/>
                    <a:pt x="1800" y="112"/>
                    <a:pt x="2304" y="224"/>
                  </a:cubicBez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0186" name="Group 922"/>
            <p:cNvGrpSpPr>
              <a:grpSpLocks/>
            </p:cNvGrpSpPr>
            <p:nvPr/>
          </p:nvGrpSpPr>
          <p:grpSpPr bwMode="auto">
            <a:xfrm>
              <a:off x="2743200" y="2438400"/>
              <a:ext cx="457200" cy="3124200"/>
              <a:chOff x="768" y="1536"/>
              <a:chExt cx="288" cy="1968"/>
            </a:xfrm>
          </p:grpSpPr>
          <p:sp>
            <p:nvSpPr>
              <p:cNvPr id="140187" name="Line 923"/>
              <p:cNvSpPr>
                <a:spLocks noChangeShapeType="1"/>
              </p:cNvSpPr>
              <p:nvPr/>
            </p:nvSpPr>
            <p:spPr bwMode="auto">
              <a:xfrm>
                <a:off x="912" y="1536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188" name="Text Box 924"/>
              <p:cNvSpPr txBox="1">
                <a:spLocks noChangeArrowheads="1"/>
              </p:cNvSpPr>
              <p:nvPr/>
            </p:nvSpPr>
            <p:spPr bwMode="auto">
              <a:xfrm>
                <a:off x="768" y="321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kumimoji="1" lang="en-US" altLang="zh-CN" sz="2400" i="1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endParaRPr kumimoji="1" lang="en-US" altLang="zh-CN" sz="24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0189" name="Group 925"/>
            <p:cNvGrpSpPr>
              <a:grpSpLocks/>
            </p:cNvGrpSpPr>
            <p:nvPr/>
          </p:nvGrpSpPr>
          <p:grpSpPr bwMode="auto">
            <a:xfrm>
              <a:off x="6400800" y="1676400"/>
              <a:ext cx="533400" cy="3962400"/>
              <a:chOff x="3072" y="1056"/>
              <a:chExt cx="336" cy="2496"/>
            </a:xfrm>
          </p:grpSpPr>
          <p:sp>
            <p:nvSpPr>
              <p:cNvPr id="140190" name="Line 926"/>
              <p:cNvSpPr>
                <a:spLocks noChangeShapeType="1"/>
              </p:cNvSpPr>
              <p:nvPr/>
            </p:nvSpPr>
            <p:spPr bwMode="auto">
              <a:xfrm>
                <a:off x="3216" y="1056"/>
                <a:ext cx="0" cy="220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191" name="Text Box 927"/>
              <p:cNvSpPr txBox="1">
                <a:spLocks noChangeArrowheads="1"/>
              </p:cNvSpPr>
              <p:nvPr/>
            </p:nvSpPr>
            <p:spPr bwMode="auto">
              <a:xfrm>
                <a:off x="3072" y="3264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kumimoji="1" lang="en-US" altLang="zh-CN" sz="2400" i="1">
                    <a:latin typeface="Times New Roman" panose="02020603050405020304" pitchFamily="18" charset="0"/>
                    <a:ea typeface="楷体_GB2312" pitchFamily="49" charset="-122"/>
                  </a:rPr>
                  <a:t>b</a:t>
                </a:r>
                <a:endParaRPr kumimoji="1" lang="en-US" altLang="zh-CN" sz="240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40194" name="Line 930"/>
            <p:cNvSpPr>
              <a:spLocks noChangeShapeType="1"/>
            </p:cNvSpPr>
            <p:nvPr/>
          </p:nvSpPr>
          <p:spPr bwMode="auto">
            <a:xfrm>
              <a:off x="6156325" y="1587500"/>
              <a:ext cx="4905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96" name="Line 932"/>
            <p:cNvSpPr>
              <a:spLocks noChangeShapeType="1"/>
            </p:cNvSpPr>
            <p:nvPr/>
          </p:nvSpPr>
          <p:spPr bwMode="auto">
            <a:xfrm>
              <a:off x="5715000" y="1481138"/>
              <a:ext cx="0" cy="3700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97" name="Line 933"/>
            <p:cNvSpPr>
              <a:spLocks noChangeShapeType="1"/>
            </p:cNvSpPr>
            <p:nvPr/>
          </p:nvSpPr>
          <p:spPr bwMode="auto">
            <a:xfrm>
              <a:off x="3657600" y="1828800"/>
              <a:ext cx="0" cy="3352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98" name="Line 934"/>
            <p:cNvSpPr>
              <a:spLocks noChangeShapeType="1"/>
            </p:cNvSpPr>
            <p:nvPr/>
          </p:nvSpPr>
          <p:spPr bwMode="auto">
            <a:xfrm>
              <a:off x="4419600" y="1371600"/>
              <a:ext cx="0" cy="3810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199" name="Line 935"/>
            <p:cNvSpPr>
              <a:spLocks noChangeShapeType="1"/>
            </p:cNvSpPr>
            <p:nvPr/>
          </p:nvSpPr>
          <p:spPr bwMode="auto">
            <a:xfrm>
              <a:off x="3276600" y="2133600"/>
              <a:ext cx="0" cy="3048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00" name="Line 936"/>
            <p:cNvSpPr>
              <a:spLocks noChangeShapeType="1"/>
            </p:cNvSpPr>
            <p:nvPr/>
          </p:nvSpPr>
          <p:spPr bwMode="auto">
            <a:xfrm>
              <a:off x="4038600" y="1600200"/>
              <a:ext cx="0" cy="3581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01" name="Line 937"/>
            <p:cNvSpPr>
              <a:spLocks noChangeShapeType="1"/>
            </p:cNvSpPr>
            <p:nvPr/>
          </p:nvSpPr>
          <p:spPr bwMode="auto">
            <a:xfrm>
              <a:off x="5181600" y="1371600"/>
              <a:ext cx="0" cy="3810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02" name="Line 938"/>
            <p:cNvSpPr>
              <a:spLocks noChangeShapeType="1"/>
            </p:cNvSpPr>
            <p:nvPr/>
          </p:nvSpPr>
          <p:spPr bwMode="auto">
            <a:xfrm>
              <a:off x="6172200" y="1600200"/>
              <a:ext cx="0" cy="3581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04" name="Text Box 940"/>
            <p:cNvSpPr txBox="1">
              <a:spLocks noChangeArrowheads="1"/>
            </p:cNvSpPr>
            <p:nvPr/>
          </p:nvSpPr>
          <p:spPr bwMode="auto">
            <a:xfrm>
              <a:off x="4237038" y="900113"/>
              <a:ext cx="1263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400" b="1" i="1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f </a:t>
              </a:r>
              <a:r>
                <a:rPr kumimoji="1" lang="en-US" altLang="zh-CN" sz="2400" b="1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(</a:t>
              </a:r>
              <a:r>
                <a:rPr kumimoji="1" lang="en-US" altLang="zh-CN" sz="2400" b="1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  <a:r>
                <a:rPr kumimoji="1" lang="en-US" altLang="zh-CN" sz="2400" b="1" i="1" baseline="-25000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40205" name="Text Box 941"/>
          <p:cNvSpPr txBox="1">
            <a:spLocks noChangeArrowheads="1"/>
          </p:cNvSpPr>
          <p:nvPr/>
        </p:nvSpPr>
        <p:spPr bwMode="auto">
          <a:xfrm>
            <a:off x="8080375" y="5408613"/>
            <a:ext cx="2095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kumimoji="1" lang="en-US" altLang="zh-CN" sz="2400">
              <a:solidFill>
                <a:schemeClr val="tx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0E25-43EC-4214-8DCF-7590C368C3C1}" type="datetime11">
              <a:rPr lang="zh-CN" altLang="en-US" smtClean="0"/>
              <a:t>18:04:26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431998" y="4557777"/>
                <a:ext cx="2769989" cy="63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98" y="4557777"/>
                <a:ext cx="2769989" cy="6301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 Box 1212"/>
          <p:cNvSpPr txBox="1">
            <a:spLocks noChangeArrowheads="1"/>
          </p:cNvSpPr>
          <p:nvPr/>
        </p:nvSpPr>
        <p:spPr bwMode="auto">
          <a:xfrm>
            <a:off x="8185150" y="4015581"/>
            <a:ext cx="1922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 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取极限</a:t>
            </a:r>
          </a:p>
        </p:txBody>
      </p:sp>
      <p:graphicFrame>
        <p:nvGraphicFramePr>
          <p:cNvPr id="78" name="Object 12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707373"/>
              </p:ext>
            </p:extLst>
          </p:nvPr>
        </p:nvGraphicFramePr>
        <p:xfrm>
          <a:off x="8461583" y="5290501"/>
          <a:ext cx="14065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19" name="公式" r:id="rId20" imgW="736560" imgH="330120" progId="Equation.3">
                  <p:embed/>
                </p:oleObj>
              </mc:Choice>
              <mc:Fallback>
                <p:oleObj name="公式" r:id="rId20" imgW="736560" imgH="330120" progId="Equation.3">
                  <p:embed/>
                  <p:pic>
                    <p:nvPicPr>
                      <p:cNvPr id="189714" name="Object 1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583" y="5290501"/>
                        <a:ext cx="140652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0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0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401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1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0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0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0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0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401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18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147" grpId="0" autoUpdateAnimBg="0"/>
      <p:bldP spid="140148" grpId="0" uiExpand="1" build="p" autoUpdateAnimBg="0"/>
      <p:bldP spid="140150" grpId="0" autoUpdateAnimBg="0"/>
      <p:bldP spid="140192" grpId="0" autoUpdateAnimBg="0"/>
      <p:bldP spid="3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4" y="3932776"/>
            <a:ext cx="2875862" cy="2047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95" y="3932776"/>
            <a:ext cx="2810458" cy="20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62" y="3932775"/>
            <a:ext cx="2556460" cy="20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831" y="3932775"/>
            <a:ext cx="2524755" cy="20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24" y="708019"/>
            <a:ext cx="2879484" cy="2314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494" y="708019"/>
            <a:ext cx="2770841" cy="23148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663" y="708019"/>
            <a:ext cx="2556460" cy="2314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7832" y="708019"/>
            <a:ext cx="2524754" cy="23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42" name="Text Box 78"/>
          <p:cNvSpPr txBox="1">
            <a:spLocks noChangeArrowheads="1"/>
          </p:cNvSpPr>
          <p:nvPr/>
        </p:nvSpPr>
        <p:spPr bwMode="auto">
          <a:xfrm>
            <a:off x="2272536" y="5561283"/>
            <a:ext cx="647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9900">
                        <a:gamma/>
                        <a:shade val="46275"/>
                        <a:invGamma/>
                      </a:srgbClr>
                    </a:gs>
                    <a:gs pos="50000">
                      <a:srgbClr val="009900"/>
                    </a:gs>
                    <a:gs pos="100000">
                      <a:srgbClr val="0099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问题</a:t>
            </a:r>
            <a:r>
              <a:rPr kumimoji="1" lang="zh-CN" altLang="en-US" sz="2400" b="1" dirty="0" smtClean="0">
                <a:latin typeface="宋体" panose="02010600030101010101" pitchFamily="2" charset="-122"/>
              </a:rPr>
              <a:t>：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如何</a:t>
            </a:r>
            <a:r>
              <a:rPr kumimoji="1" lang="zh-CN" altLang="en-US" sz="2400" dirty="0">
                <a:latin typeface="宋体" panose="02010600030101010101" pitchFamily="2" charset="-122"/>
              </a:rPr>
              <a:t>计算曲顶柱体的体积？</a:t>
            </a:r>
          </a:p>
        </p:txBody>
      </p:sp>
      <p:sp>
        <p:nvSpPr>
          <p:cNvPr id="190544" name="Text Box 80"/>
          <p:cNvSpPr txBox="1">
            <a:spLocks noChangeArrowheads="1"/>
          </p:cNvSpPr>
          <p:nvPr/>
        </p:nvSpPr>
        <p:spPr bwMode="auto">
          <a:xfrm>
            <a:off x="1976270" y="917453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1.</a:t>
            </a:r>
            <a:r>
              <a:rPr kumimoji="1" lang="zh-CN" altLang="en-US" sz="2400" dirty="0">
                <a:latin typeface="宋体" panose="02010600030101010101" pitchFamily="2" charset="-122"/>
              </a:rPr>
              <a:t>曲顶柱体的体积 </a:t>
            </a:r>
          </a:p>
        </p:txBody>
      </p:sp>
      <p:sp>
        <p:nvSpPr>
          <p:cNvPr id="190545" name="Text Box 81"/>
          <p:cNvSpPr txBox="1">
            <a:spLocks noChangeArrowheads="1"/>
          </p:cNvSpPr>
          <p:nvPr/>
        </p:nvSpPr>
        <p:spPr bwMode="auto">
          <a:xfrm>
            <a:off x="2272536" y="1382404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给定曲顶柱体</a:t>
            </a:r>
            <a:r>
              <a:rPr kumimoji="1" lang="en-US" altLang="zh-CN" sz="2400" dirty="0">
                <a:latin typeface="宋体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547" name="Text Box 83"/>
              <p:cNvSpPr txBox="1">
                <a:spLocks noChangeArrowheads="1"/>
              </p:cNvSpPr>
              <p:nvPr/>
            </p:nvSpPr>
            <p:spPr bwMode="auto">
              <a:xfrm>
                <a:off x="2234537" y="1896594"/>
                <a:ext cx="4191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 smtClean="0">
                    <a:latin typeface="宋体" panose="02010600030101010101" pitchFamily="2" charset="-122"/>
                  </a:rPr>
                  <a:t>底：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面上的闭区域 </a:t>
                </a:r>
                <a:r>
                  <a:rPr kumimoji="1" lang="en-US" altLang="zh-CN" sz="2400" i="1" dirty="0">
                    <a:solidFill>
                      <a:schemeClr val="tx2"/>
                    </a:solidFill>
                    <a:latin typeface="宋体" panose="02010600030101010101" pitchFamily="2" charset="-122"/>
                  </a:rPr>
                  <a:t>D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0547" name="Text 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4537" y="1896594"/>
                <a:ext cx="4191000" cy="461665"/>
              </a:xfrm>
              <a:prstGeom prst="rect">
                <a:avLst/>
              </a:prstGeom>
              <a:blipFill>
                <a:blip r:embed="rId11"/>
                <a:stretch>
                  <a:fillRect l="-2329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548" name="Text Box 84"/>
          <p:cNvSpPr txBox="1">
            <a:spLocks noChangeArrowheads="1"/>
          </p:cNvSpPr>
          <p:nvPr/>
        </p:nvSpPr>
        <p:spPr bwMode="auto">
          <a:xfrm>
            <a:off x="2234537" y="2540344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顶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:</a:t>
            </a: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连续</a:t>
            </a:r>
            <a:r>
              <a:rPr kumimoji="1" lang="zh-CN" altLang="en-US" sz="2400" dirty="0">
                <a:latin typeface="宋体" panose="02010600030101010101" pitchFamily="2" charset="-122"/>
              </a:rPr>
              <a:t>曲面</a:t>
            </a:r>
          </a:p>
        </p:txBody>
      </p:sp>
      <p:sp>
        <p:nvSpPr>
          <p:cNvPr id="190549" name="Text Box 85"/>
          <p:cNvSpPr txBox="1">
            <a:spLocks noChangeArrowheads="1"/>
          </p:cNvSpPr>
          <p:nvPr/>
        </p:nvSpPr>
        <p:spPr bwMode="auto">
          <a:xfrm>
            <a:off x="2272536" y="4950012"/>
            <a:ext cx="800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侧面：</a:t>
            </a:r>
            <a:r>
              <a:rPr kumimoji="1" lang="zh-CN" altLang="en-US" sz="2400" dirty="0">
                <a:latin typeface="宋体" panose="02010600030101010101" pitchFamily="2" charset="-122"/>
              </a:rPr>
              <a:t>以 </a:t>
            </a:r>
            <a:r>
              <a:rPr kumimoji="1" lang="en-US" altLang="zh-CN" sz="2400" i="1" dirty="0">
                <a:latin typeface="宋体" panose="02010600030101010101" pitchFamily="2" charset="-122"/>
              </a:rPr>
              <a:t>D</a:t>
            </a: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的边界为准线 </a:t>
            </a:r>
            <a:r>
              <a:rPr kumimoji="1" lang="en-US" altLang="zh-CN" sz="2400" dirty="0">
                <a:latin typeface="宋体" panose="02010600030101010101" pitchFamily="2" charset="-122"/>
              </a:rPr>
              <a:t>, </a:t>
            </a:r>
            <a:r>
              <a:rPr kumimoji="1" lang="zh-CN" altLang="en-US" sz="2400" dirty="0">
                <a:latin typeface="宋体" panose="02010600030101010101" pitchFamily="2" charset="-122"/>
              </a:rPr>
              <a:t>母线平行于 </a:t>
            </a:r>
            <a:r>
              <a:rPr kumimoji="1" lang="en-US" altLang="zh-CN" sz="2400" dirty="0">
                <a:latin typeface="宋体" panose="02010600030101010101" pitchFamily="2" charset="-122"/>
              </a:rPr>
              <a:t>z </a:t>
            </a:r>
            <a:r>
              <a:rPr kumimoji="1" lang="zh-CN" altLang="en-US" sz="2400" dirty="0">
                <a:latin typeface="宋体" panose="02010600030101010101" pitchFamily="2" charset="-122"/>
              </a:rPr>
              <a:t>轴的柱面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76D4-2D6B-43CB-9217-EDD0CD43309E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19" name="Rectangle 939"/>
          <p:cNvSpPr>
            <a:spLocks noChangeArrowheads="1"/>
          </p:cNvSpPr>
          <p:nvPr/>
        </p:nvSpPr>
        <p:spPr bwMode="auto">
          <a:xfrm>
            <a:off x="1333789" y="360363"/>
            <a:ext cx="46121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2800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二重积分问题的提出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45601" y="1140661"/>
            <a:ext cx="4101800" cy="3428912"/>
            <a:chOff x="7649996" y="1641565"/>
            <a:chExt cx="4101800" cy="3428912"/>
          </a:xfrm>
        </p:grpSpPr>
        <p:grpSp>
          <p:nvGrpSpPr>
            <p:cNvPr id="190552" name="Group 88"/>
            <p:cNvGrpSpPr>
              <a:grpSpLocks/>
            </p:cNvGrpSpPr>
            <p:nvPr/>
          </p:nvGrpSpPr>
          <p:grpSpPr bwMode="auto">
            <a:xfrm>
              <a:off x="7649996" y="1641565"/>
              <a:ext cx="4101800" cy="3428912"/>
              <a:chOff x="4176" y="2535"/>
              <a:chExt cx="1319" cy="1161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90553" name="Object 89"/>
                  <p:cNvGraphicFramePr>
                    <a:graphicFrameLocks noChangeAspect="1"/>
                  </p:cNvGraphicFramePr>
                  <p:nvPr/>
                </p:nvGraphicFramePr>
                <p:xfrm>
                  <a:off x="4176" y="2535"/>
                  <a:ext cx="1319" cy="1161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90710" name="BMP 图象" r:id="rId12" imgW="2619048" imgH="2305372" progId="Paint.Picture">
                          <p:embed/>
                        </p:oleObj>
                      </mc:Choice>
                      <mc:Fallback>
                        <p:oleObj name="BMP 图象" r:id="rId12" imgW="2619048" imgH="2305372" progId="Paint.Picture">
                          <p:embed/>
                          <p:pic>
                            <p:nvPicPr>
                              <p:cNvPr id="0" name="Object 8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76" y="2535"/>
                                <a:ext cx="1319" cy="116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90553" name="Object 89"/>
                  <p:cNvGraphicFramePr>
                    <a:graphicFrameLocks noChangeAspect="1"/>
                  </p:cNvGraphicFramePr>
                  <p:nvPr/>
                </p:nvGraphicFramePr>
                <p:xfrm>
                  <a:off x="4176" y="2535"/>
                  <a:ext cx="1319" cy="1161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90586" name="BMP 图象" r:id="rId5" imgW="2619048" imgH="2305372" progId="Paint.Picture">
                          <p:embed/>
                        </p:oleObj>
                      </mc:Choice>
                      <mc:Fallback>
                        <p:oleObj name="BMP 图象" r:id="rId5" imgW="2619048" imgH="2305372" progId="Paint.Picture">
                          <p:embed/>
                          <p:pic>
                            <p:nvPicPr>
                              <p:cNvPr id="0" name="Object 8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76" y="2535"/>
                                <a:ext cx="1319" cy="1161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90554" name="Object 90"/>
                  <p:cNvGraphicFramePr>
                    <a:graphicFrameLocks noChangeAspect="1"/>
                  </p:cNvGraphicFramePr>
                  <p:nvPr/>
                </p:nvGraphicFramePr>
                <p:xfrm>
                  <a:off x="4604" y="3212"/>
                  <a:ext cx="244" cy="2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90711" name="公式" r:id="rId14" imgW="164880" imgH="164880" progId="Equation.3">
                          <p:embed/>
                        </p:oleObj>
                      </mc:Choice>
                      <mc:Fallback>
                        <p:oleObj name="公式" r:id="rId14" imgW="164880" imgH="164880" progId="Equation.3">
                          <p:embed/>
                          <p:pic>
                            <p:nvPicPr>
                              <p:cNvPr id="0" name="Object 9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04" y="3212"/>
                                <a:ext cx="244" cy="24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90554" name="Object 90"/>
                  <p:cNvGraphicFramePr>
                    <a:graphicFrameLocks noChangeAspect="1"/>
                  </p:cNvGraphicFramePr>
                  <p:nvPr/>
                </p:nvGraphicFramePr>
                <p:xfrm>
                  <a:off x="4604" y="3212"/>
                  <a:ext cx="244" cy="2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90587" name="公式" r:id="rId7" imgW="164880" imgH="164880" progId="Equation.3">
                          <p:embed/>
                        </p:oleObj>
                      </mc:Choice>
                      <mc:Fallback>
                        <p:oleObj name="公式" r:id="rId7" imgW="164880" imgH="164880" progId="Equation.3">
                          <p:embed/>
                          <p:pic>
                            <p:nvPicPr>
                              <p:cNvPr id="0" name="Object 9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04" y="3212"/>
                                <a:ext cx="244" cy="24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8679768" y="2195390"/>
                  <a:ext cx="22946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)≥0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768" y="2195390"/>
                  <a:ext cx="2294667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40950" y="2537945"/>
                <a:ext cx="23635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)≥0</m:t>
                      </m:r>
                    </m:oMath>
                  </m:oMathPara>
                </a14:m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950" y="2537945"/>
                <a:ext cx="2363596" cy="461665"/>
              </a:xfrm>
              <a:prstGeom prst="rect">
                <a:avLst/>
              </a:prstGeom>
              <a:blipFill>
                <a:blip r:embed="rId1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542" grpId="0" autoUpdateAnimBg="0"/>
      <p:bldP spid="190544" grpId="0" autoUpdateAnimBg="0"/>
      <p:bldP spid="190545" grpId="0" autoUpdateAnimBg="0"/>
      <p:bldP spid="190547" grpId="0" autoUpdateAnimBg="0"/>
      <p:bldP spid="190548" grpId="0" autoUpdateAnimBg="0"/>
      <p:bldP spid="190549" grpId="0" autoUpdateAnimBg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49" name="AutoShape 361"/>
          <p:cNvSpPr>
            <a:spLocks noChangeArrowheads="1"/>
          </p:cNvSpPr>
          <p:nvPr/>
        </p:nvSpPr>
        <p:spPr bwMode="auto">
          <a:xfrm>
            <a:off x="2690814" y="1799946"/>
            <a:ext cx="1025525" cy="1219200"/>
          </a:xfrm>
          <a:prstGeom prst="can">
            <a:avLst>
              <a:gd name="adj" fmla="val 29721"/>
            </a:avLst>
          </a:prstGeom>
          <a:solidFill>
            <a:srgbClr val="FFCC00"/>
          </a:solidFill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850" name="AutoShape 362" descr="大网格"/>
          <p:cNvSpPr>
            <a:spLocks noChangeArrowheads="1"/>
          </p:cNvSpPr>
          <p:nvPr/>
        </p:nvSpPr>
        <p:spPr bwMode="auto">
          <a:xfrm>
            <a:off x="3995738" y="1799946"/>
            <a:ext cx="893762" cy="1219200"/>
          </a:xfrm>
          <a:prstGeom prst="cube">
            <a:avLst>
              <a:gd name="adj" fmla="val 25000"/>
            </a:avLst>
          </a:prstGeom>
          <a:pattFill prst="lgGrid">
            <a:fgClr>
              <a:schemeClr val="tx2"/>
            </a:fgClr>
            <a:bgClr>
              <a:srgbClr val="FFFFFF"/>
            </a:bgClr>
          </a:patt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852" name="Text Box 364" descr="大网格"/>
          <p:cNvSpPr txBox="1">
            <a:spLocks noChangeArrowheads="1"/>
          </p:cNvSpPr>
          <p:nvPr/>
        </p:nvSpPr>
        <p:spPr bwMode="auto">
          <a:xfrm>
            <a:off x="2154239" y="3522234"/>
            <a:ext cx="3124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chemeClr val="tx2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柱体体积</a:t>
            </a:r>
            <a:r>
              <a:rPr kumimoji="1" lang="en-US" altLang="zh-CN" sz="2400" dirty="0">
                <a:latin typeface="宋体" panose="02010600030101010101" pitchFamily="2" charset="-122"/>
              </a:rPr>
              <a:t>=</a:t>
            </a:r>
            <a:r>
              <a:rPr kumimoji="1" lang="zh-CN" altLang="en-US" sz="2400" dirty="0">
                <a:latin typeface="宋体" panose="02010600030101010101" pitchFamily="2" charset="-122"/>
              </a:rPr>
              <a:t>底面积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×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高</a:t>
            </a:r>
            <a:endParaRPr kumimoji="1"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191854" name="Text Box 366" descr="大网格"/>
          <p:cNvSpPr txBox="1">
            <a:spLocks noChangeArrowheads="1"/>
          </p:cNvSpPr>
          <p:nvPr/>
        </p:nvSpPr>
        <p:spPr bwMode="auto">
          <a:xfrm>
            <a:off x="2195514" y="4260723"/>
            <a:ext cx="2903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chemeClr val="tx2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特点：平顶</a:t>
            </a:r>
            <a:r>
              <a:rPr kumimoji="1"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191855" name="Text Box 367" descr="大网格"/>
          <p:cNvSpPr txBox="1">
            <a:spLocks noChangeArrowheads="1"/>
          </p:cNvSpPr>
          <p:nvPr/>
        </p:nvSpPr>
        <p:spPr bwMode="auto">
          <a:xfrm>
            <a:off x="7449631" y="3522532"/>
            <a:ext cx="1877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chemeClr val="tx2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柱体体积</a:t>
            </a:r>
            <a:r>
              <a:rPr kumimoji="1" lang="en-US" altLang="zh-CN" sz="2400" dirty="0">
                <a:latin typeface="宋体" panose="02010600030101010101" pitchFamily="2" charset="-122"/>
              </a:rPr>
              <a:t>=</a:t>
            </a:r>
            <a:r>
              <a:rPr kumimoji="1" lang="zh-CN" altLang="en-US" sz="2400" dirty="0"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191856" name="Text Box 368" descr="大网格"/>
          <p:cNvSpPr txBox="1">
            <a:spLocks noChangeArrowheads="1"/>
          </p:cNvSpPr>
          <p:nvPr/>
        </p:nvSpPr>
        <p:spPr bwMode="auto">
          <a:xfrm>
            <a:off x="7449631" y="4260724"/>
            <a:ext cx="2747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Grid">
                  <a:fgClr>
                    <a:schemeClr val="tx2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特点：曲顶</a:t>
            </a:r>
            <a:r>
              <a:rPr kumimoji="1"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pSp>
        <p:nvGrpSpPr>
          <p:cNvPr id="191857" name="Group 369"/>
          <p:cNvGrpSpPr>
            <a:grpSpLocks/>
          </p:cNvGrpSpPr>
          <p:nvPr/>
        </p:nvGrpSpPr>
        <p:grpSpPr bwMode="auto">
          <a:xfrm>
            <a:off x="7561264" y="1215746"/>
            <a:ext cx="2382837" cy="2068512"/>
            <a:chOff x="912" y="2537"/>
            <a:chExt cx="1501" cy="1303"/>
          </a:xfrm>
        </p:grpSpPr>
        <p:graphicFrame>
          <p:nvGraphicFramePr>
            <p:cNvPr id="191858" name="Object 370"/>
            <p:cNvGraphicFramePr>
              <a:graphicFrameLocks noChangeAspect="1"/>
            </p:cNvGraphicFramePr>
            <p:nvPr/>
          </p:nvGraphicFramePr>
          <p:xfrm>
            <a:off x="912" y="2537"/>
            <a:ext cx="1488" cy="1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60" name="BMP 图象" r:id="rId3" imgW="3400900" imgH="2962689" progId="Paint.Picture">
                    <p:embed/>
                  </p:oleObj>
                </mc:Choice>
                <mc:Fallback>
                  <p:oleObj name="BMP 图象" r:id="rId3" imgW="3400900" imgH="2962689" progId="Paint.Picture">
                    <p:embed/>
                    <p:pic>
                      <p:nvPicPr>
                        <p:cNvPr id="0" name="Object 3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537"/>
                          <a:ext cx="1488" cy="1303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859" name="Object 371"/>
            <p:cNvGraphicFramePr>
              <a:graphicFrameLocks noChangeAspect="1"/>
            </p:cNvGraphicFramePr>
            <p:nvPr/>
          </p:nvGraphicFramePr>
          <p:xfrm>
            <a:off x="1632" y="2592"/>
            <a:ext cx="781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61" name="公式" r:id="rId5" imgW="1663560" imgH="393480" progId="Equation.3">
                    <p:embed/>
                  </p:oleObj>
                </mc:Choice>
                <mc:Fallback>
                  <p:oleObj name="公式" r:id="rId5" imgW="1663560" imgH="393480" progId="Equation.3">
                    <p:embed/>
                    <p:pic>
                      <p:nvPicPr>
                        <p:cNvPr id="0" name="Object 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592"/>
                          <a:ext cx="781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860" name="Object 372"/>
            <p:cNvGraphicFramePr>
              <a:graphicFrameLocks noChangeAspect="1"/>
            </p:cNvGraphicFramePr>
            <p:nvPr/>
          </p:nvGraphicFramePr>
          <p:xfrm>
            <a:off x="1342" y="3376"/>
            <a:ext cx="138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062" name="公式" r:id="rId7" imgW="317160" imgH="291960" progId="Equation.3">
                    <p:embed/>
                  </p:oleObj>
                </mc:Choice>
                <mc:Fallback>
                  <p:oleObj name="公式" r:id="rId7" imgW="317160" imgH="291960" progId="Equation.3">
                    <p:embed/>
                    <p:pic>
                      <p:nvPicPr>
                        <p:cNvPr id="0" name="Object 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" y="3376"/>
                          <a:ext cx="138" cy="1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1861" name="Text Box 373"/>
          <p:cNvSpPr txBox="1">
            <a:spLocks noChangeArrowheads="1"/>
          </p:cNvSpPr>
          <p:nvPr/>
        </p:nvSpPr>
        <p:spPr bwMode="auto">
          <a:xfrm>
            <a:off x="1818481" y="347382"/>
            <a:ext cx="6142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问题：  如何计算曲顶柱体的体积？</a:t>
            </a:r>
          </a:p>
        </p:txBody>
      </p:sp>
      <p:sp>
        <p:nvSpPr>
          <p:cNvPr id="191862" name="Text Box 374"/>
          <p:cNvSpPr txBox="1">
            <a:spLocks noChangeArrowheads="1"/>
          </p:cNvSpPr>
          <p:nvPr/>
        </p:nvSpPr>
        <p:spPr bwMode="auto">
          <a:xfrm>
            <a:off x="3321051" y="5628997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“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分割</a:t>
            </a:r>
            <a:r>
              <a:rPr kumimoji="1"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, 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近似</a:t>
            </a:r>
            <a:r>
              <a:rPr kumimoji="1"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, 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求和</a:t>
            </a:r>
            <a:r>
              <a:rPr kumimoji="1"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, 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取极限”  </a:t>
            </a:r>
          </a:p>
        </p:txBody>
      </p:sp>
      <p:sp>
        <p:nvSpPr>
          <p:cNvPr id="191863" name="Text Box 375"/>
          <p:cNvSpPr txBox="1">
            <a:spLocks noChangeArrowheads="1"/>
          </p:cNvSpPr>
          <p:nvPr/>
        </p:nvSpPr>
        <p:spPr bwMode="auto">
          <a:xfrm>
            <a:off x="2133600" y="5033684"/>
            <a:ext cx="760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9900">
                        <a:gamma/>
                        <a:shade val="46275"/>
                        <a:invGamma/>
                      </a:srgbClr>
                    </a:gs>
                    <a:gs pos="50000">
                      <a:srgbClr val="009900"/>
                    </a:gs>
                    <a:gs pos="100000">
                      <a:srgbClr val="0099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宋体" panose="02010600030101010101" pitchFamily="2" charset="-122"/>
              </a:rPr>
              <a:t>解决问题的思路</a:t>
            </a:r>
            <a:r>
              <a:rPr kumimoji="1" lang="en-US" altLang="zh-CN" sz="2800" b="1">
                <a:latin typeface="宋体" panose="02010600030101010101" pitchFamily="2" charset="-122"/>
              </a:rPr>
              <a:t>:  </a:t>
            </a:r>
            <a:r>
              <a:rPr kumimoji="1" lang="zh-CN" altLang="en-US" sz="2800">
                <a:latin typeface="宋体" panose="02010600030101010101" pitchFamily="2" charset="-122"/>
              </a:rPr>
              <a:t>类似定积分解决问题的思想</a:t>
            </a:r>
            <a:r>
              <a:rPr kumimoji="1" lang="en-US" altLang="zh-CN" sz="2800"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3B66-E971-47F9-917F-3C427DCFBB86}" type="datetime11">
              <a:rPr lang="zh-CN" altLang="en-US" smtClean="0"/>
              <a:t>18:04:26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9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852" grpId="0"/>
      <p:bldP spid="191854" grpId="0" autoUpdateAnimBg="0"/>
      <p:bldP spid="191855" grpId="0" autoUpdateAnimBg="0"/>
      <p:bldP spid="191856" grpId="0" autoUpdateAnimBg="0"/>
      <p:bldP spid="191861" grpId="0" autoUpdateAnimBg="0"/>
      <p:bldP spid="191862" grpId="0" build="p" autoUpdateAnimBg="0"/>
      <p:bldP spid="19186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矩形 291"/>
              <p:cNvSpPr/>
              <p:nvPr/>
            </p:nvSpPr>
            <p:spPr>
              <a:xfrm>
                <a:off x="1122380" y="589895"/>
                <a:ext cx="687226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任意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分割</a:t>
                </a:r>
                <a:r>
                  <a:rPr lang="zh-CN" altLang="en-US" sz="2400" dirty="0" smtClean="0"/>
                  <a:t>成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份：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，记每一份的面积分别为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 ，过第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份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的边界作垂直于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 smtClean="0"/>
                  <a:t>面的柱体，则构成了一个以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为底，以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为顶的小曲顶柱体</a:t>
                </a:r>
                <a:r>
                  <a:rPr lang="zh-CN" altLang="en-US" sz="2400" dirty="0"/>
                  <a:t>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2" name="矩形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0" y="589895"/>
                <a:ext cx="6872269" cy="1569660"/>
              </a:xfrm>
              <a:prstGeom prst="rect">
                <a:avLst/>
              </a:prstGeom>
              <a:blipFill>
                <a:blip r:embed="rId7"/>
                <a:stretch>
                  <a:fillRect l="-1331" t="-4280" b="-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矩形 293"/>
              <p:cNvSpPr/>
              <p:nvPr/>
            </p:nvSpPr>
            <p:spPr>
              <a:xfrm>
                <a:off x="1122379" y="2238957"/>
                <a:ext cx="664843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上任取一点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，做乘积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，则第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块的小曲顶柱体的体积可以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近似</a:t>
                </a:r>
                <a:r>
                  <a:rPr lang="zh-CN" altLang="en-US" sz="2400" dirty="0" smtClean="0"/>
                  <a:t>的表示为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4" name="矩形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79" y="2238957"/>
                <a:ext cx="6648435" cy="1200329"/>
              </a:xfrm>
              <a:prstGeom prst="rect">
                <a:avLst/>
              </a:prstGeom>
              <a:blipFill>
                <a:blip r:embed="rId17"/>
                <a:stretch>
                  <a:fillRect l="-1375" t="-5584" r="-1375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矩形 295"/>
          <p:cNvSpPr/>
          <p:nvPr/>
        </p:nvSpPr>
        <p:spPr>
          <a:xfrm>
            <a:off x="1122379" y="351803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求和</a:t>
            </a:r>
            <a:r>
              <a:rPr lang="zh-CN" altLang="en-US" sz="2400" dirty="0" smtClean="0"/>
              <a:t>得到整个的立体体积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/>
              <p:cNvSpPr/>
              <p:nvPr/>
            </p:nvSpPr>
            <p:spPr>
              <a:xfrm>
                <a:off x="1639154" y="3974875"/>
                <a:ext cx="3014351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7" name="矩形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54" y="3974875"/>
                <a:ext cx="3014351" cy="462947"/>
              </a:xfrm>
              <a:prstGeom prst="rect">
                <a:avLst/>
              </a:prstGeom>
              <a:blipFill>
                <a:blip r:embed="rId18"/>
                <a:stretch>
                  <a:fillRect l="-607" t="-128947" b="-19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/>
              <p:cNvSpPr/>
              <p:nvPr/>
            </p:nvSpPr>
            <p:spPr>
              <a:xfrm>
                <a:off x="1678620" y="5381782"/>
                <a:ext cx="3521541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8" name="矩形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20" y="5381782"/>
                <a:ext cx="3521541" cy="573427"/>
              </a:xfrm>
              <a:prstGeom prst="rect">
                <a:avLst/>
              </a:prstGeom>
              <a:blipFill>
                <a:blip r:embed="rId19"/>
                <a:stretch>
                  <a:fillRect l="-346" t="-104255" b="-139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/>
              <p:cNvSpPr/>
              <p:nvPr/>
            </p:nvSpPr>
            <p:spPr>
              <a:xfrm>
                <a:off x="1150302" y="4557031"/>
                <a:ext cx="62744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中区域直径的最大值，令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400" dirty="0" smtClean="0"/>
                  <a:t>时，所得的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极限</a:t>
                </a:r>
                <a:r>
                  <a:rPr lang="zh-CN" altLang="en-US" sz="2400" dirty="0" smtClean="0"/>
                  <a:t>值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9" name="矩形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02" y="4557031"/>
                <a:ext cx="6274435" cy="830997"/>
              </a:xfrm>
              <a:prstGeom prst="rect">
                <a:avLst/>
              </a:prstGeom>
              <a:blipFill>
                <a:blip r:embed="rId11"/>
                <a:stretch>
                  <a:fillRect l="-1555" t="-8088" r="-486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3" name="组合 302"/>
          <p:cNvGrpSpPr/>
          <p:nvPr/>
        </p:nvGrpSpPr>
        <p:grpSpPr>
          <a:xfrm>
            <a:off x="7241839" y="1760687"/>
            <a:ext cx="4484609" cy="3976366"/>
            <a:chOff x="7327900" y="1910085"/>
            <a:chExt cx="4484609" cy="3976366"/>
          </a:xfrm>
        </p:grpSpPr>
        <p:grpSp>
          <p:nvGrpSpPr>
            <p:cNvPr id="4" name="组合 3"/>
            <p:cNvGrpSpPr/>
            <p:nvPr/>
          </p:nvGrpSpPr>
          <p:grpSpPr>
            <a:xfrm>
              <a:off x="8588375" y="4820118"/>
              <a:ext cx="2413001" cy="374182"/>
              <a:chOff x="8588375" y="4829643"/>
              <a:chExt cx="2413001" cy="374182"/>
            </a:xfrm>
          </p:grpSpPr>
          <p:sp>
            <p:nvSpPr>
              <p:cNvPr id="5" name="Freeform 113"/>
              <p:cNvSpPr>
                <a:spLocks/>
              </p:cNvSpPr>
              <p:nvPr/>
            </p:nvSpPr>
            <p:spPr bwMode="auto">
              <a:xfrm>
                <a:off x="8588375" y="5106988"/>
                <a:ext cx="73025" cy="63500"/>
              </a:xfrm>
              <a:custGeom>
                <a:avLst/>
                <a:gdLst>
                  <a:gd name="T0" fmla="*/ 0 w 46"/>
                  <a:gd name="T1" fmla="*/ 40 h 40"/>
                  <a:gd name="T2" fmla="*/ 20 w 46"/>
                  <a:gd name="T3" fmla="*/ 20 h 40"/>
                  <a:gd name="T4" fmla="*/ 46 w 46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40">
                    <a:moveTo>
                      <a:pt x="0" y="40"/>
                    </a:moveTo>
                    <a:lnTo>
                      <a:pt x="20" y="20"/>
                    </a:lnTo>
                    <a:lnTo>
                      <a:pt x="4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115"/>
              <p:cNvSpPr>
                <a:spLocks/>
              </p:cNvSpPr>
              <p:nvPr/>
            </p:nvSpPr>
            <p:spPr bwMode="auto">
              <a:xfrm>
                <a:off x="8716963" y="5024438"/>
                <a:ext cx="82550" cy="49213"/>
              </a:xfrm>
              <a:custGeom>
                <a:avLst/>
                <a:gdLst>
                  <a:gd name="T0" fmla="*/ 0 w 52"/>
                  <a:gd name="T1" fmla="*/ 31 h 31"/>
                  <a:gd name="T2" fmla="*/ 11 w 52"/>
                  <a:gd name="T3" fmla="*/ 21 h 31"/>
                  <a:gd name="T4" fmla="*/ 52 w 52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31">
                    <a:moveTo>
                      <a:pt x="0" y="31"/>
                    </a:moveTo>
                    <a:lnTo>
                      <a:pt x="11" y="21"/>
                    </a:lnTo>
                    <a:lnTo>
                      <a:pt x="5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117"/>
              <p:cNvSpPr>
                <a:spLocks/>
              </p:cNvSpPr>
              <p:nvPr/>
            </p:nvSpPr>
            <p:spPr bwMode="auto">
              <a:xfrm>
                <a:off x="8864600" y="4968875"/>
                <a:ext cx="88900" cy="31750"/>
              </a:xfrm>
              <a:custGeom>
                <a:avLst/>
                <a:gdLst>
                  <a:gd name="T0" fmla="*/ 0 w 56"/>
                  <a:gd name="T1" fmla="*/ 20 h 20"/>
                  <a:gd name="T2" fmla="*/ 15 w 56"/>
                  <a:gd name="T3" fmla="*/ 15 h 20"/>
                  <a:gd name="T4" fmla="*/ 56 w 56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0">
                    <a:moveTo>
                      <a:pt x="0" y="20"/>
                    </a:moveTo>
                    <a:lnTo>
                      <a:pt x="15" y="15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119"/>
              <p:cNvSpPr>
                <a:spLocks/>
              </p:cNvSpPr>
              <p:nvPr/>
            </p:nvSpPr>
            <p:spPr bwMode="auto">
              <a:xfrm>
                <a:off x="9018588" y="4927600"/>
                <a:ext cx="88900" cy="23813"/>
              </a:xfrm>
              <a:custGeom>
                <a:avLst/>
                <a:gdLst>
                  <a:gd name="T0" fmla="*/ 0 w 56"/>
                  <a:gd name="T1" fmla="*/ 15 h 15"/>
                  <a:gd name="T2" fmla="*/ 36 w 56"/>
                  <a:gd name="T3" fmla="*/ 5 h 15"/>
                  <a:gd name="T4" fmla="*/ 56 w 56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5">
                    <a:moveTo>
                      <a:pt x="0" y="15"/>
                    </a:moveTo>
                    <a:lnTo>
                      <a:pt x="36" y="5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Line 121"/>
              <p:cNvSpPr>
                <a:spLocks noChangeShapeType="1"/>
              </p:cNvSpPr>
              <p:nvPr/>
            </p:nvSpPr>
            <p:spPr bwMode="auto">
              <a:xfrm flipV="1">
                <a:off x="9172575" y="4903788"/>
                <a:ext cx="98425" cy="158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Line 123"/>
              <p:cNvSpPr>
                <a:spLocks noChangeShapeType="1"/>
              </p:cNvSpPr>
              <p:nvPr/>
            </p:nvSpPr>
            <p:spPr bwMode="auto">
              <a:xfrm flipV="1">
                <a:off x="9336088" y="4878388"/>
                <a:ext cx="96838" cy="158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25"/>
              <p:cNvSpPr>
                <a:spLocks/>
              </p:cNvSpPr>
              <p:nvPr/>
            </p:nvSpPr>
            <p:spPr bwMode="auto">
              <a:xfrm>
                <a:off x="9498013" y="4870450"/>
                <a:ext cx="96838" cy="0"/>
              </a:xfrm>
              <a:custGeom>
                <a:avLst/>
                <a:gdLst>
                  <a:gd name="T0" fmla="*/ 0 w 61"/>
                  <a:gd name="T1" fmla="*/ 15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15" y="0"/>
                    </a:lnTo>
                    <a:lnTo>
                      <a:pt x="6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Line 127"/>
              <p:cNvSpPr>
                <a:spLocks noChangeShapeType="1"/>
              </p:cNvSpPr>
              <p:nvPr/>
            </p:nvSpPr>
            <p:spPr bwMode="auto">
              <a:xfrm>
                <a:off x="9659938" y="4862513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Line 233"/>
              <p:cNvSpPr>
                <a:spLocks noChangeShapeType="1"/>
              </p:cNvSpPr>
              <p:nvPr/>
            </p:nvSpPr>
            <p:spPr bwMode="auto">
              <a:xfrm>
                <a:off x="10993438" y="5203825"/>
                <a:ext cx="79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251"/>
              <p:cNvSpPr>
                <a:spLocks/>
              </p:cNvSpPr>
              <p:nvPr/>
            </p:nvSpPr>
            <p:spPr bwMode="auto">
              <a:xfrm>
                <a:off x="10887075" y="5089525"/>
                <a:ext cx="82550" cy="65088"/>
              </a:xfrm>
              <a:custGeom>
                <a:avLst/>
                <a:gdLst>
                  <a:gd name="T0" fmla="*/ 52 w 52"/>
                  <a:gd name="T1" fmla="*/ 41 h 41"/>
                  <a:gd name="T2" fmla="*/ 31 w 52"/>
                  <a:gd name="T3" fmla="*/ 21 h 41"/>
                  <a:gd name="T4" fmla="*/ 6 w 52"/>
                  <a:gd name="T5" fmla="*/ 0 h 41"/>
                  <a:gd name="T6" fmla="*/ 0 w 52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31" y="21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253"/>
              <p:cNvSpPr>
                <a:spLocks/>
              </p:cNvSpPr>
              <p:nvPr/>
            </p:nvSpPr>
            <p:spPr bwMode="auto">
              <a:xfrm>
                <a:off x="10748963" y="5016500"/>
                <a:ext cx="82550" cy="41275"/>
              </a:xfrm>
              <a:custGeom>
                <a:avLst/>
                <a:gdLst>
                  <a:gd name="T0" fmla="*/ 52 w 52"/>
                  <a:gd name="T1" fmla="*/ 26 h 26"/>
                  <a:gd name="T2" fmla="*/ 31 w 52"/>
                  <a:gd name="T3" fmla="*/ 10 h 26"/>
                  <a:gd name="T4" fmla="*/ 0 w 52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26">
                    <a:moveTo>
                      <a:pt x="52" y="26"/>
                    </a:moveTo>
                    <a:lnTo>
                      <a:pt x="31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55"/>
              <p:cNvSpPr>
                <a:spLocks/>
              </p:cNvSpPr>
              <p:nvPr/>
            </p:nvSpPr>
            <p:spPr bwMode="auto">
              <a:xfrm>
                <a:off x="10594975" y="4959350"/>
                <a:ext cx="88900" cy="33338"/>
              </a:xfrm>
              <a:custGeom>
                <a:avLst/>
                <a:gdLst>
                  <a:gd name="T0" fmla="*/ 56 w 56"/>
                  <a:gd name="T1" fmla="*/ 21 h 21"/>
                  <a:gd name="T2" fmla="*/ 51 w 56"/>
                  <a:gd name="T3" fmla="*/ 16 h 21"/>
                  <a:gd name="T4" fmla="*/ 0 w 56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1">
                    <a:moveTo>
                      <a:pt x="56" y="21"/>
                    </a:moveTo>
                    <a:lnTo>
                      <a:pt x="51" y="1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57"/>
              <p:cNvSpPr>
                <a:spLocks/>
              </p:cNvSpPr>
              <p:nvPr/>
            </p:nvSpPr>
            <p:spPr bwMode="auto">
              <a:xfrm>
                <a:off x="10440988" y="4919663"/>
                <a:ext cx="88900" cy="15875"/>
              </a:xfrm>
              <a:custGeom>
                <a:avLst/>
                <a:gdLst>
                  <a:gd name="T0" fmla="*/ 56 w 56"/>
                  <a:gd name="T1" fmla="*/ 10 h 10"/>
                  <a:gd name="T2" fmla="*/ 56 w 56"/>
                  <a:gd name="T3" fmla="*/ 10 h 10"/>
                  <a:gd name="T4" fmla="*/ 0 w 56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0">
                    <a:moveTo>
                      <a:pt x="56" y="10"/>
                    </a:moveTo>
                    <a:lnTo>
                      <a:pt x="56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59"/>
              <p:cNvSpPr>
                <a:spLocks/>
              </p:cNvSpPr>
              <p:nvPr/>
            </p:nvSpPr>
            <p:spPr bwMode="auto">
              <a:xfrm>
                <a:off x="10277475" y="4886325"/>
                <a:ext cx="98425" cy="17463"/>
              </a:xfrm>
              <a:custGeom>
                <a:avLst/>
                <a:gdLst>
                  <a:gd name="T0" fmla="*/ 62 w 62"/>
                  <a:gd name="T1" fmla="*/ 11 h 11"/>
                  <a:gd name="T2" fmla="*/ 57 w 62"/>
                  <a:gd name="T3" fmla="*/ 11 h 11"/>
                  <a:gd name="T4" fmla="*/ 0 w 62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">
                    <a:moveTo>
                      <a:pt x="62" y="11"/>
                    </a:moveTo>
                    <a:lnTo>
                      <a:pt x="57" y="1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261"/>
              <p:cNvSpPr>
                <a:spLocks noChangeShapeType="1"/>
              </p:cNvSpPr>
              <p:nvPr/>
            </p:nvSpPr>
            <p:spPr bwMode="auto">
              <a:xfrm flipH="1" flipV="1">
                <a:off x="10188575" y="4870450"/>
                <a:ext cx="23813" cy="793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59"/>
              <p:cNvSpPr>
                <a:spLocks/>
              </p:cNvSpPr>
              <p:nvPr/>
            </p:nvSpPr>
            <p:spPr bwMode="auto">
              <a:xfrm rot="21003102">
                <a:off x="10055646" y="4843475"/>
                <a:ext cx="98425" cy="17463"/>
              </a:xfrm>
              <a:custGeom>
                <a:avLst/>
                <a:gdLst>
                  <a:gd name="T0" fmla="*/ 62 w 62"/>
                  <a:gd name="T1" fmla="*/ 11 h 11"/>
                  <a:gd name="T2" fmla="*/ 57 w 62"/>
                  <a:gd name="T3" fmla="*/ 11 h 11"/>
                  <a:gd name="T4" fmla="*/ 0 w 62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">
                    <a:moveTo>
                      <a:pt x="62" y="11"/>
                    </a:moveTo>
                    <a:lnTo>
                      <a:pt x="57" y="1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59"/>
              <p:cNvSpPr>
                <a:spLocks/>
              </p:cNvSpPr>
              <p:nvPr/>
            </p:nvSpPr>
            <p:spPr bwMode="auto">
              <a:xfrm rot="19637052">
                <a:off x="9941192" y="4829643"/>
                <a:ext cx="77306" cy="45719"/>
              </a:xfrm>
              <a:custGeom>
                <a:avLst/>
                <a:gdLst>
                  <a:gd name="T0" fmla="*/ 62 w 62"/>
                  <a:gd name="T1" fmla="*/ 11 h 11"/>
                  <a:gd name="T2" fmla="*/ 57 w 62"/>
                  <a:gd name="T3" fmla="*/ 11 h 11"/>
                  <a:gd name="T4" fmla="*/ 0 w 62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">
                    <a:moveTo>
                      <a:pt x="62" y="11"/>
                    </a:moveTo>
                    <a:lnTo>
                      <a:pt x="57" y="1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59"/>
              <p:cNvSpPr>
                <a:spLocks/>
              </p:cNvSpPr>
              <p:nvPr/>
            </p:nvSpPr>
            <p:spPr bwMode="auto">
              <a:xfrm rot="21003102">
                <a:off x="9804386" y="4851845"/>
                <a:ext cx="98425" cy="17463"/>
              </a:xfrm>
              <a:custGeom>
                <a:avLst/>
                <a:gdLst>
                  <a:gd name="T0" fmla="*/ 62 w 62"/>
                  <a:gd name="T1" fmla="*/ 11 h 11"/>
                  <a:gd name="T2" fmla="*/ 57 w 62"/>
                  <a:gd name="T3" fmla="*/ 11 h 11"/>
                  <a:gd name="T4" fmla="*/ 0 w 62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11">
                    <a:moveTo>
                      <a:pt x="62" y="11"/>
                    </a:moveTo>
                    <a:lnTo>
                      <a:pt x="57" y="1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Line 267"/>
            <p:cNvSpPr>
              <a:spLocks noChangeShapeType="1"/>
            </p:cNvSpPr>
            <p:nvPr/>
          </p:nvSpPr>
          <p:spPr bwMode="auto">
            <a:xfrm>
              <a:off x="9774238" y="276701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78"/>
            <p:cNvSpPr>
              <a:spLocks noChangeArrowheads="1"/>
            </p:cNvSpPr>
            <p:nvPr/>
          </p:nvSpPr>
          <p:spPr bwMode="auto">
            <a:xfrm>
              <a:off x="10978356" y="5443538"/>
              <a:ext cx="325438" cy="41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327900" y="1911350"/>
              <a:ext cx="4170363" cy="3975101"/>
              <a:chOff x="7327900" y="1911350"/>
              <a:chExt cx="4170363" cy="3975101"/>
            </a:xfrm>
          </p:grpSpPr>
          <p:sp>
            <p:nvSpPr>
              <p:cNvPr id="42" name="Freeform 131"/>
              <p:cNvSpPr>
                <a:spLocks/>
              </p:cNvSpPr>
              <p:nvPr/>
            </p:nvSpPr>
            <p:spPr bwMode="auto">
              <a:xfrm>
                <a:off x="11350625" y="4724400"/>
                <a:ext cx="122238" cy="65088"/>
              </a:xfrm>
              <a:custGeom>
                <a:avLst/>
                <a:gdLst>
                  <a:gd name="T0" fmla="*/ 0 w 77"/>
                  <a:gd name="T1" fmla="*/ 41 h 41"/>
                  <a:gd name="T2" fmla="*/ 77 w 77"/>
                  <a:gd name="T3" fmla="*/ 20 h 41"/>
                  <a:gd name="T4" fmla="*/ 0 w 77"/>
                  <a:gd name="T5" fmla="*/ 0 h 41"/>
                  <a:gd name="T6" fmla="*/ 0 w 77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41">
                    <a:moveTo>
                      <a:pt x="0" y="41"/>
                    </a:moveTo>
                    <a:lnTo>
                      <a:pt x="77" y="20"/>
                    </a:lnTo>
                    <a:lnTo>
                      <a:pt x="0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7327900" y="1911350"/>
                <a:ext cx="4170363" cy="3975101"/>
                <a:chOff x="7327900" y="1911350"/>
                <a:chExt cx="4170363" cy="3975101"/>
              </a:xfrm>
            </p:grpSpPr>
            <p:sp>
              <p:nvSpPr>
                <p:cNvPr id="44" name="Freeform 129"/>
                <p:cNvSpPr>
                  <a:spLocks/>
                </p:cNvSpPr>
                <p:nvPr/>
              </p:nvSpPr>
              <p:spPr bwMode="auto">
                <a:xfrm>
                  <a:off x="8270875" y="2157413"/>
                  <a:ext cx="3095625" cy="2598738"/>
                </a:xfrm>
                <a:custGeom>
                  <a:avLst/>
                  <a:gdLst>
                    <a:gd name="T0" fmla="*/ 0 w 1950"/>
                    <a:gd name="T1" fmla="*/ 0 h 1637"/>
                    <a:gd name="T2" fmla="*/ 0 w 1950"/>
                    <a:gd name="T3" fmla="*/ 1637 h 1637"/>
                    <a:gd name="T4" fmla="*/ 1950 w 1950"/>
                    <a:gd name="T5" fmla="*/ 1637 h 1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50" h="1637">
                      <a:moveTo>
                        <a:pt x="0" y="0"/>
                      </a:moveTo>
                      <a:lnTo>
                        <a:pt x="0" y="1637"/>
                      </a:lnTo>
                      <a:lnTo>
                        <a:pt x="1950" y="163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30"/>
                <p:cNvSpPr>
                  <a:spLocks/>
                </p:cNvSpPr>
                <p:nvPr/>
              </p:nvSpPr>
              <p:spPr bwMode="auto">
                <a:xfrm>
                  <a:off x="8237538" y="2058988"/>
                  <a:ext cx="65088" cy="122238"/>
                </a:xfrm>
                <a:custGeom>
                  <a:avLst/>
                  <a:gdLst>
                    <a:gd name="T0" fmla="*/ 0 w 41"/>
                    <a:gd name="T1" fmla="*/ 77 h 77"/>
                    <a:gd name="T2" fmla="*/ 21 w 41"/>
                    <a:gd name="T3" fmla="*/ 0 h 77"/>
                    <a:gd name="T4" fmla="*/ 41 w 41"/>
                    <a:gd name="T5" fmla="*/ 77 h 77"/>
                    <a:gd name="T6" fmla="*/ 0 w 41"/>
                    <a:gd name="T7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77">
                      <a:moveTo>
                        <a:pt x="0" y="77"/>
                      </a:moveTo>
                      <a:lnTo>
                        <a:pt x="21" y="0"/>
                      </a:lnTo>
                      <a:lnTo>
                        <a:pt x="41" y="77"/>
                      </a:lnTo>
                      <a:lnTo>
                        <a:pt x="0" y="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Rectangle 132"/>
                <p:cNvSpPr>
                  <a:spLocks noChangeArrowheads="1"/>
                </p:cNvSpPr>
                <p:nvPr/>
              </p:nvSpPr>
              <p:spPr bwMode="auto">
                <a:xfrm>
                  <a:off x="7466013" y="5472113"/>
                  <a:ext cx="244475" cy="414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300" b="0" i="1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x</a:t>
                  </a:r>
                  <a:endParaRPr kumimoji="0" lang="zh-CN" altLang="zh-CN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7" name="Line 263"/>
                <p:cNvSpPr>
                  <a:spLocks noChangeShapeType="1"/>
                </p:cNvSpPr>
                <p:nvPr/>
              </p:nvSpPr>
              <p:spPr bwMode="auto">
                <a:xfrm flipH="1">
                  <a:off x="7400925" y="4756150"/>
                  <a:ext cx="869950" cy="85407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264"/>
                <p:cNvSpPr>
                  <a:spLocks/>
                </p:cNvSpPr>
                <p:nvPr/>
              </p:nvSpPr>
              <p:spPr bwMode="auto">
                <a:xfrm>
                  <a:off x="7327900" y="5568950"/>
                  <a:ext cx="106363" cy="106363"/>
                </a:xfrm>
                <a:custGeom>
                  <a:avLst/>
                  <a:gdLst>
                    <a:gd name="T0" fmla="*/ 41 w 67"/>
                    <a:gd name="T1" fmla="*/ 0 h 67"/>
                    <a:gd name="T2" fmla="*/ 0 w 67"/>
                    <a:gd name="T3" fmla="*/ 67 h 67"/>
                    <a:gd name="T4" fmla="*/ 67 w 67"/>
                    <a:gd name="T5" fmla="*/ 31 h 67"/>
                    <a:gd name="T6" fmla="*/ 41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41" y="0"/>
                      </a:moveTo>
                      <a:lnTo>
                        <a:pt x="0" y="67"/>
                      </a:lnTo>
                      <a:lnTo>
                        <a:pt x="67" y="31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Rectangle 276"/>
                <p:cNvSpPr>
                  <a:spLocks noChangeArrowheads="1"/>
                </p:cNvSpPr>
                <p:nvPr/>
              </p:nvSpPr>
              <p:spPr bwMode="auto">
                <a:xfrm>
                  <a:off x="7994650" y="4521200"/>
                  <a:ext cx="325438" cy="414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300" b="0" i="1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O</a:t>
                  </a:r>
                  <a:endParaRPr kumimoji="0" lang="zh-CN" altLang="zh-CN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Rectangle 277"/>
                <p:cNvSpPr>
                  <a:spLocks noChangeArrowheads="1"/>
                </p:cNvSpPr>
                <p:nvPr/>
              </p:nvSpPr>
              <p:spPr bwMode="auto">
                <a:xfrm>
                  <a:off x="11253788" y="4708525"/>
                  <a:ext cx="244475" cy="414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300" b="0" i="1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y</a:t>
                  </a:r>
                  <a:endParaRPr kumimoji="0" lang="zh-CN" altLang="zh-CN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" name="Rectangle 300"/>
                <p:cNvSpPr>
                  <a:spLocks noChangeArrowheads="1"/>
                </p:cNvSpPr>
                <p:nvPr/>
              </p:nvSpPr>
              <p:spPr bwMode="auto">
                <a:xfrm rot="21540000">
                  <a:off x="8348663" y="1911350"/>
                  <a:ext cx="227013" cy="414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300" b="0" i="1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z</a:t>
                  </a:r>
                  <a:endParaRPr kumimoji="0" lang="zh-CN" altLang="zh-CN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2" name="Line 304"/>
            <p:cNvSpPr>
              <a:spLocks noChangeShapeType="1"/>
            </p:cNvSpPr>
            <p:nvPr/>
          </p:nvSpPr>
          <p:spPr bwMode="auto">
            <a:xfrm>
              <a:off x="11025188" y="274955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305"/>
            <p:cNvSpPr>
              <a:spLocks noChangeShapeType="1"/>
            </p:cNvSpPr>
            <p:nvPr/>
          </p:nvSpPr>
          <p:spPr bwMode="auto">
            <a:xfrm>
              <a:off x="11025188" y="2749550"/>
              <a:ext cx="952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307"/>
            <p:cNvSpPr>
              <a:spLocks noChangeShapeType="1"/>
            </p:cNvSpPr>
            <p:nvPr/>
          </p:nvSpPr>
          <p:spPr bwMode="auto">
            <a:xfrm>
              <a:off x="8661400" y="262890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10"/>
            <p:cNvSpPr>
              <a:spLocks noChangeShapeType="1"/>
            </p:cNvSpPr>
            <p:nvPr/>
          </p:nvSpPr>
          <p:spPr bwMode="auto">
            <a:xfrm>
              <a:off x="8807450" y="256381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12"/>
            <p:cNvSpPr>
              <a:spLocks noChangeShapeType="1"/>
            </p:cNvSpPr>
            <p:nvPr/>
          </p:nvSpPr>
          <p:spPr bwMode="auto">
            <a:xfrm>
              <a:off x="8961438" y="250666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14"/>
            <p:cNvSpPr>
              <a:spLocks noChangeShapeType="1"/>
            </p:cNvSpPr>
            <p:nvPr/>
          </p:nvSpPr>
          <p:spPr bwMode="auto">
            <a:xfrm>
              <a:off x="9115425" y="245745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16"/>
            <p:cNvSpPr>
              <a:spLocks noChangeShapeType="1"/>
            </p:cNvSpPr>
            <p:nvPr/>
          </p:nvSpPr>
          <p:spPr bwMode="auto">
            <a:xfrm>
              <a:off x="9271000" y="2416175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318"/>
            <p:cNvSpPr>
              <a:spLocks noChangeShapeType="1"/>
            </p:cNvSpPr>
            <p:nvPr/>
          </p:nvSpPr>
          <p:spPr bwMode="auto">
            <a:xfrm>
              <a:off x="9432925" y="2384425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320"/>
            <p:cNvSpPr>
              <a:spLocks noChangeShapeType="1"/>
            </p:cNvSpPr>
            <p:nvPr/>
          </p:nvSpPr>
          <p:spPr bwMode="auto">
            <a:xfrm>
              <a:off x="9594850" y="236855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322"/>
            <p:cNvSpPr>
              <a:spLocks noChangeShapeType="1"/>
            </p:cNvSpPr>
            <p:nvPr/>
          </p:nvSpPr>
          <p:spPr bwMode="auto">
            <a:xfrm>
              <a:off x="9758363" y="236061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324"/>
            <p:cNvSpPr>
              <a:spLocks noChangeShapeType="1"/>
            </p:cNvSpPr>
            <p:nvPr/>
          </p:nvSpPr>
          <p:spPr bwMode="auto">
            <a:xfrm>
              <a:off x="9920288" y="236061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326"/>
            <p:cNvSpPr>
              <a:spLocks noChangeShapeType="1"/>
            </p:cNvSpPr>
            <p:nvPr/>
          </p:nvSpPr>
          <p:spPr bwMode="auto">
            <a:xfrm>
              <a:off x="10083800" y="2376488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328"/>
            <p:cNvSpPr>
              <a:spLocks noChangeShapeType="1"/>
            </p:cNvSpPr>
            <p:nvPr/>
          </p:nvSpPr>
          <p:spPr bwMode="auto">
            <a:xfrm>
              <a:off x="10237788" y="240030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330"/>
            <p:cNvSpPr>
              <a:spLocks noChangeShapeType="1"/>
            </p:cNvSpPr>
            <p:nvPr/>
          </p:nvSpPr>
          <p:spPr bwMode="auto">
            <a:xfrm>
              <a:off x="10399713" y="2441575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332"/>
            <p:cNvSpPr>
              <a:spLocks noChangeShapeType="1"/>
            </p:cNvSpPr>
            <p:nvPr/>
          </p:nvSpPr>
          <p:spPr bwMode="auto">
            <a:xfrm flipV="1">
              <a:off x="8513763" y="2709863"/>
              <a:ext cx="0" cy="25511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9347200" y="2442525"/>
              <a:ext cx="877888" cy="2954656"/>
              <a:chOff x="9318625" y="2481263"/>
              <a:chExt cx="877888" cy="2954656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9318625" y="2497457"/>
                <a:ext cx="877888" cy="2938462"/>
                <a:chOff x="9318625" y="1522413"/>
                <a:chExt cx="877888" cy="2938462"/>
              </a:xfrm>
            </p:grpSpPr>
            <p:grpSp>
              <p:nvGrpSpPr>
                <p:cNvPr id="90" name="组合 89"/>
                <p:cNvGrpSpPr/>
                <p:nvPr/>
              </p:nvGrpSpPr>
              <p:grpSpPr>
                <a:xfrm>
                  <a:off x="9326563" y="2193924"/>
                  <a:ext cx="862012" cy="2266951"/>
                  <a:chOff x="9326563" y="3155950"/>
                  <a:chExt cx="862012" cy="2266951"/>
                </a:xfrm>
              </p:grpSpPr>
              <p:sp>
                <p:nvSpPr>
                  <p:cNvPr id="98" name="Freeform 236"/>
                  <p:cNvSpPr>
                    <a:spLocks/>
                  </p:cNvSpPr>
                  <p:nvPr/>
                </p:nvSpPr>
                <p:spPr bwMode="auto">
                  <a:xfrm>
                    <a:off x="9985375" y="3163888"/>
                    <a:ext cx="203200" cy="2259013"/>
                  </a:xfrm>
                  <a:custGeom>
                    <a:avLst/>
                    <a:gdLst>
                      <a:gd name="T0" fmla="*/ 0 w 128"/>
                      <a:gd name="T1" fmla="*/ 11 h 1423"/>
                      <a:gd name="T2" fmla="*/ 128 w 128"/>
                      <a:gd name="T3" fmla="*/ 0 h 1423"/>
                      <a:gd name="T4" fmla="*/ 128 w 128"/>
                      <a:gd name="T5" fmla="*/ 1285 h 1423"/>
                      <a:gd name="T6" fmla="*/ 0 w 128"/>
                      <a:gd name="T7" fmla="*/ 1423 h 1423"/>
                      <a:gd name="T8" fmla="*/ 0 w 128"/>
                      <a:gd name="T9" fmla="*/ 11 h 14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8" h="1423">
                        <a:moveTo>
                          <a:pt x="0" y="11"/>
                        </a:moveTo>
                        <a:lnTo>
                          <a:pt x="128" y="0"/>
                        </a:lnTo>
                        <a:lnTo>
                          <a:pt x="128" y="1285"/>
                        </a:lnTo>
                        <a:lnTo>
                          <a:pt x="0" y="142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D3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234"/>
                  <p:cNvSpPr>
                    <a:spLocks/>
                  </p:cNvSpPr>
                  <p:nvPr/>
                </p:nvSpPr>
                <p:spPr bwMode="auto">
                  <a:xfrm>
                    <a:off x="9326563" y="3155950"/>
                    <a:ext cx="658813" cy="2266950"/>
                  </a:xfrm>
                  <a:custGeom>
                    <a:avLst/>
                    <a:gdLst>
                      <a:gd name="T0" fmla="*/ 415 w 415"/>
                      <a:gd name="T1" fmla="*/ 16 h 1428"/>
                      <a:gd name="T2" fmla="*/ 0 w 415"/>
                      <a:gd name="T3" fmla="*/ 0 h 1428"/>
                      <a:gd name="T4" fmla="*/ 0 w 415"/>
                      <a:gd name="T5" fmla="*/ 1428 h 1428"/>
                      <a:gd name="T6" fmla="*/ 415 w 415"/>
                      <a:gd name="T7" fmla="*/ 1428 h 1428"/>
                      <a:gd name="T8" fmla="*/ 415 w 415"/>
                      <a:gd name="T9" fmla="*/ 16 h 14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5" h="1428">
                        <a:moveTo>
                          <a:pt x="415" y="16"/>
                        </a:moveTo>
                        <a:lnTo>
                          <a:pt x="0" y="0"/>
                        </a:lnTo>
                        <a:lnTo>
                          <a:pt x="0" y="1428"/>
                        </a:lnTo>
                        <a:lnTo>
                          <a:pt x="415" y="1428"/>
                        </a:lnTo>
                        <a:lnTo>
                          <a:pt x="415" y="16"/>
                        </a:lnTo>
                        <a:close/>
                      </a:path>
                    </a:pathLst>
                  </a:custGeom>
                  <a:solidFill>
                    <a:srgbClr val="D3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235"/>
                  <p:cNvSpPr>
                    <a:spLocks/>
                  </p:cNvSpPr>
                  <p:nvPr/>
                </p:nvSpPr>
                <p:spPr bwMode="auto">
                  <a:xfrm>
                    <a:off x="9326563" y="3155950"/>
                    <a:ext cx="658813" cy="2266950"/>
                  </a:xfrm>
                  <a:custGeom>
                    <a:avLst/>
                    <a:gdLst>
                      <a:gd name="T0" fmla="*/ 0 w 415"/>
                      <a:gd name="T1" fmla="*/ 0 h 1428"/>
                      <a:gd name="T2" fmla="*/ 0 w 415"/>
                      <a:gd name="T3" fmla="*/ 0 h 1428"/>
                      <a:gd name="T4" fmla="*/ 0 w 415"/>
                      <a:gd name="T5" fmla="*/ 1428 h 1428"/>
                      <a:gd name="T6" fmla="*/ 415 w 415"/>
                      <a:gd name="T7" fmla="*/ 1428 h 1428"/>
                      <a:gd name="T8" fmla="*/ 415 w 415"/>
                      <a:gd name="T9" fmla="*/ 1428 h 1428"/>
                      <a:gd name="T10" fmla="*/ 415 w 415"/>
                      <a:gd name="T11" fmla="*/ 21 h 14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5" h="142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428"/>
                        </a:lnTo>
                        <a:lnTo>
                          <a:pt x="415" y="1428"/>
                        </a:lnTo>
                        <a:lnTo>
                          <a:pt x="415" y="1428"/>
                        </a:lnTo>
                        <a:lnTo>
                          <a:pt x="415" y="21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237"/>
                  <p:cNvSpPr>
                    <a:spLocks/>
                  </p:cNvSpPr>
                  <p:nvPr/>
                </p:nvSpPr>
                <p:spPr bwMode="auto">
                  <a:xfrm>
                    <a:off x="9985375" y="3163888"/>
                    <a:ext cx="203200" cy="2259013"/>
                  </a:xfrm>
                  <a:custGeom>
                    <a:avLst/>
                    <a:gdLst>
                      <a:gd name="T0" fmla="*/ 0 w 128"/>
                      <a:gd name="T1" fmla="*/ 11 h 1423"/>
                      <a:gd name="T2" fmla="*/ 128 w 128"/>
                      <a:gd name="T3" fmla="*/ 0 h 1423"/>
                      <a:gd name="T4" fmla="*/ 128 w 128"/>
                      <a:gd name="T5" fmla="*/ 1285 h 1423"/>
                      <a:gd name="T6" fmla="*/ 0 w 128"/>
                      <a:gd name="T7" fmla="*/ 1423 h 1423"/>
                      <a:gd name="T8" fmla="*/ 0 w 128"/>
                      <a:gd name="T9" fmla="*/ 11 h 14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8" h="1423">
                        <a:moveTo>
                          <a:pt x="0" y="11"/>
                        </a:moveTo>
                        <a:lnTo>
                          <a:pt x="128" y="0"/>
                        </a:lnTo>
                        <a:lnTo>
                          <a:pt x="128" y="1285"/>
                        </a:lnTo>
                        <a:lnTo>
                          <a:pt x="0" y="142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1" name="组合 90"/>
                <p:cNvGrpSpPr/>
                <p:nvPr/>
              </p:nvGrpSpPr>
              <p:grpSpPr>
                <a:xfrm>
                  <a:off x="9318625" y="1522413"/>
                  <a:ext cx="877888" cy="723900"/>
                  <a:chOff x="9318625" y="2481263"/>
                  <a:chExt cx="877888" cy="723900"/>
                </a:xfrm>
              </p:grpSpPr>
              <p:sp>
                <p:nvSpPr>
                  <p:cNvPr id="92" name="Freeform 109"/>
                  <p:cNvSpPr>
                    <a:spLocks/>
                  </p:cNvSpPr>
                  <p:nvPr/>
                </p:nvSpPr>
                <p:spPr bwMode="auto">
                  <a:xfrm>
                    <a:off x="9326563" y="2498725"/>
                    <a:ext cx="869950" cy="706438"/>
                  </a:xfrm>
                  <a:custGeom>
                    <a:avLst/>
                    <a:gdLst>
                      <a:gd name="T0" fmla="*/ 543 w 548"/>
                      <a:gd name="T1" fmla="*/ 424 h 445"/>
                      <a:gd name="T2" fmla="*/ 548 w 548"/>
                      <a:gd name="T3" fmla="*/ 5 h 445"/>
                      <a:gd name="T4" fmla="*/ 548 w 548"/>
                      <a:gd name="T5" fmla="*/ 5 h 445"/>
                      <a:gd name="T6" fmla="*/ 548 w 548"/>
                      <a:gd name="T7" fmla="*/ 0 h 445"/>
                      <a:gd name="T8" fmla="*/ 543 w 548"/>
                      <a:gd name="T9" fmla="*/ 0 h 445"/>
                      <a:gd name="T10" fmla="*/ 538 w 548"/>
                      <a:gd name="T11" fmla="*/ 0 h 445"/>
                      <a:gd name="T12" fmla="*/ 538 w 548"/>
                      <a:gd name="T13" fmla="*/ 0 h 445"/>
                      <a:gd name="T14" fmla="*/ 415 w 548"/>
                      <a:gd name="T15" fmla="*/ 133 h 445"/>
                      <a:gd name="T16" fmla="*/ 415 w 548"/>
                      <a:gd name="T17" fmla="*/ 133 h 445"/>
                      <a:gd name="T18" fmla="*/ 390 w 548"/>
                      <a:gd name="T19" fmla="*/ 133 h 445"/>
                      <a:gd name="T20" fmla="*/ 390 w 548"/>
                      <a:gd name="T21" fmla="*/ 133 h 445"/>
                      <a:gd name="T22" fmla="*/ 16 w 548"/>
                      <a:gd name="T23" fmla="*/ 133 h 445"/>
                      <a:gd name="T24" fmla="*/ 16 w 548"/>
                      <a:gd name="T25" fmla="*/ 133 h 445"/>
                      <a:gd name="T26" fmla="*/ 6 w 548"/>
                      <a:gd name="T27" fmla="*/ 133 h 445"/>
                      <a:gd name="T28" fmla="*/ 0 w 548"/>
                      <a:gd name="T29" fmla="*/ 138 h 445"/>
                      <a:gd name="T30" fmla="*/ 0 w 548"/>
                      <a:gd name="T31" fmla="*/ 143 h 445"/>
                      <a:gd name="T32" fmla="*/ 0 w 548"/>
                      <a:gd name="T33" fmla="*/ 143 h 445"/>
                      <a:gd name="T34" fmla="*/ 0 w 548"/>
                      <a:gd name="T35" fmla="*/ 424 h 445"/>
                      <a:gd name="T36" fmla="*/ 0 w 548"/>
                      <a:gd name="T37" fmla="*/ 424 h 445"/>
                      <a:gd name="T38" fmla="*/ 139 w 548"/>
                      <a:gd name="T39" fmla="*/ 435 h 445"/>
                      <a:gd name="T40" fmla="*/ 241 w 548"/>
                      <a:gd name="T41" fmla="*/ 440 h 445"/>
                      <a:gd name="T42" fmla="*/ 313 w 548"/>
                      <a:gd name="T43" fmla="*/ 445 h 445"/>
                      <a:gd name="T44" fmla="*/ 313 w 548"/>
                      <a:gd name="T45" fmla="*/ 445 h 445"/>
                      <a:gd name="T46" fmla="*/ 543 w 548"/>
                      <a:gd name="T47" fmla="*/ 424 h 445"/>
                      <a:gd name="T48" fmla="*/ 543 w 548"/>
                      <a:gd name="T49" fmla="*/ 424 h 4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48" h="445">
                        <a:moveTo>
                          <a:pt x="543" y="424"/>
                        </a:moveTo>
                        <a:lnTo>
                          <a:pt x="548" y="5"/>
                        </a:lnTo>
                        <a:lnTo>
                          <a:pt x="548" y="5"/>
                        </a:lnTo>
                        <a:lnTo>
                          <a:pt x="548" y="0"/>
                        </a:lnTo>
                        <a:lnTo>
                          <a:pt x="543" y="0"/>
                        </a:lnTo>
                        <a:lnTo>
                          <a:pt x="538" y="0"/>
                        </a:lnTo>
                        <a:lnTo>
                          <a:pt x="538" y="0"/>
                        </a:lnTo>
                        <a:lnTo>
                          <a:pt x="415" y="133"/>
                        </a:lnTo>
                        <a:lnTo>
                          <a:pt x="415" y="133"/>
                        </a:lnTo>
                        <a:lnTo>
                          <a:pt x="390" y="133"/>
                        </a:lnTo>
                        <a:lnTo>
                          <a:pt x="390" y="133"/>
                        </a:lnTo>
                        <a:lnTo>
                          <a:pt x="16" y="133"/>
                        </a:lnTo>
                        <a:lnTo>
                          <a:pt x="16" y="133"/>
                        </a:lnTo>
                        <a:lnTo>
                          <a:pt x="6" y="133"/>
                        </a:lnTo>
                        <a:lnTo>
                          <a:pt x="0" y="138"/>
                        </a:lnTo>
                        <a:lnTo>
                          <a:pt x="0" y="143"/>
                        </a:lnTo>
                        <a:lnTo>
                          <a:pt x="0" y="143"/>
                        </a:lnTo>
                        <a:lnTo>
                          <a:pt x="0" y="424"/>
                        </a:lnTo>
                        <a:lnTo>
                          <a:pt x="0" y="424"/>
                        </a:lnTo>
                        <a:lnTo>
                          <a:pt x="139" y="435"/>
                        </a:lnTo>
                        <a:lnTo>
                          <a:pt x="241" y="440"/>
                        </a:lnTo>
                        <a:lnTo>
                          <a:pt x="313" y="445"/>
                        </a:lnTo>
                        <a:lnTo>
                          <a:pt x="313" y="445"/>
                        </a:lnTo>
                        <a:lnTo>
                          <a:pt x="543" y="424"/>
                        </a:lnTo>
                        <a:lnTo>
                          <a:pt x="543" y="424"/>
                        </a:lnTo>
                        <a:close/>
                      </a:path>
                    </a:pathLst>
                  </a:custGeom>
                  <a:solidFill>
                    <a:srgbClr val="D3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73"/>
                  <p:cNvSpPr>
                    <a:spLocks/>
                  </p:cNvSpPr>
                  <p:nvPr/>
                </p:nvSpPr>
                <p:spPr bwMode="auto">
                  <a:xfrm>
                    <a:off x="9318625" y="2481263"/>
                    <a:ext cx="869950" cy="228600"/>
                  </a:xfrm>
                  <a:custGeom>
                    <a:avLst/>
                    <a:gdLst>
                      <a:gd name="T0" fmla="*/ 548 w 548"/>
                      <a:gd name="T1" fmla="*/ 0 h 144"/>
                      <a:gd name="T2" fmla="*/ 133 w 548"/>
                      <a:gd name="T3" fmla="*/ 0 h 144"/>
                      <a:gd name="T4" fmla="*/ 0 w 548"/>
                      <a:gd name="T5" fmla="*/ 144 h 144"/>
                      <a:gd name="T6" fmla="*/ 415 w 548"/>
                      <a:gd name="T7" fmla="*/ 144 h 144"/>
                      <a:gd name="T8" fmla="*/ 548 w 548"/>
                      <a:gd name="T9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48" h="144">
                        <a:moveTo>
                          <a:pt x="548" y="0"/>
                        </a:moveTo>
                        <a:lnTo>
                          <a:pt x="133" y="0"/>
                        </a:lnTo>
                        <a:lnTo>
                          <a:pt x="0" y="144"/>
                        </a:lnTo>
                        <a:lnTo>
                          <a:pt x="415" y="144"/>
                        </a:lnTo>
                        <a:lnTo>
                          <a:pt x="548" y="0"/>
                        </a:lnTo>
                        <a:close/>
                      </a:path>
                    </a:pathLst>
                  </a:custGeom>
                  <a:solidFill>
                    <a:srgbClr val="D3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74"/>
                  <p:cNvSpPr>
                    <a:spLocks/>
                  </p:cNvSpPr>
                  <p:nvPr/>
                </p:nvSpPr>
                <p:spPr bwMode="auto">
                  <a:xfrm>
                    <a:off x="9336088" y="2481263"/>
                    <a:ext cx="852488" cy="228600"/>
                  </a:xfrm>
                  <a:custGeom>
                    <a:avLst/>
                    <a:gdLst>
                      <a:gd name="T0" fmla="*/ 537 w 537"/>
                      <a:gd name="T1" fmla="*/ 0 h 144"/>
                      <a:gd name="T2" fmla="*/ 128 w 537"/>
                      <a:gd name="T3" fmla="*/ 0 h 144"/>
                      <a:gd name="T4" fmla="*/ 0 w 537"/>
                      <a:gd name="T5" fmla="*/ 144 h 144"/>
                      <a:gd name="T6" fmla="*/ 409 w 537"/>
                      <a:gd name="T7" fmla="*/ 144 h 144"/>
                      <a:gd name="T8" fmla="*/ 537 w 537"/>
                      <a:gd name="T9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37" h="144">
                        <a:moveTo>
                          <a:pt x="537" y="0"/>
                        </a:moveTo>
                        <a:lnTo>
                          <a:pt x="128" y="0"/>
                        </a:lnTo>
                        <a:lnTo>
                          <a:pt x="0" y="144"/>
                        </a:lnTo>
                        <a:lnTo>
                          <a:pt x="409" y="144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9326563" y="2709863"/>
                    <a:ext cx="0" cy="4381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Line 3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985375" y="2701925"/>
                    <a:ext cx="0" cy="49530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Line 3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188575" y="2481263"/>
                    <a:ext cx="0" cy="6826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9" name="组合 68"/>
              <p:cNvGrpSpPr/>
              <p:nvPr/>
            </p:nvGrpSpPr>
            <p:grpSpPr>
              <a:xfrm>
                <a:off x="9539288" y="2481263"/>
                <a:ext cx="0" cy="2722563"/>
                <a:chOff x="9539288" y="2481263"/>
                <a:chExt cx="0" cy="2722563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9539288" y="2481263"/>
                  <a:ext cx="0" cy="1560513"/>
                  <a:chOff x="9539288" y="2481263"/>
                  <a:chExt cx="0" cy="1560513"/>
                </a:xfrm>
              </p:grpSpPr>
              <p:sp>
                <p:nvSpPr>
                  <p:cNvPr id="79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2481263"/>
                    <a:ext cx="0" cy="984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2644775"/>
                    <a:ext cx="0" cy="96838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9539288" y="2806700"/>
                    <a:ext cx="0" cy="1235076"/>
                    <a:chOff x="9539288" y="2806700"/>
                    <a:chExt cx="0" cy="1235076"/>
                  </a:xfrm>
                </p:grpSpPr>
                <p:sp>
                  <p:nvSpPr>
                    <p:cNvPr id="82" name="Line 3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2806700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3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2970213"/>
                      <a:ext cx="0" cy="9683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Line 3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132138"/>
                      <a:ext cx="0" cy="9683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5" name="Line 3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294063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6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457575"/>
                      <a:ext cx="0" cy="9683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" name="Line 3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619500"/>
                      <a:ext cx="0" cy="9683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8" name="Line 3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781425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9" name="Line 3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539288" y="3944938"/>
                      <a:ext cx="0" cy="9683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71" name="组合 70"/>
                <p:cNvGrpSpPr/>
                <p:nvPr/>
              </p:nvGrpSpPr>
              <p:grpSpPr>
                <a:xfrm>
                  <a:off x="9539288" y="4106863"/>
                  <a:ext cx="0" cy="1096963"/>
                  <a:chOff x="9539288" y="4106863"/>
                  <a:chExt cx="0" cy="1096963"/>
                </a:xfrm>
              </p:grpSpPr>
              <p:sp>
                <p:nvSpPr>
                  <p:cNvPr id="72" name="Line 343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4106863"/>
                    <a:ext cx="0" cy="96838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4268788"/>
                    <a:ext cx="0" cy="984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4432300"/>
                    <a:ext cx="0" cy="96838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4594225"/>
                    <a:ext cx="0" cy="96838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4756150"/>
                    <a:ext cx="0" cy="95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5008563"/>
                    <a:ext cx="0" cy="984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9539288" y="5170488"/>
                    <a:ext cx="0" cy="33338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2" name="组合 101"/>
            <p:cNvGrpSpPr/>
            <p:nvPr/>
          </p:nvGrpSpPr>
          <p:grpSpPr>
            <a:xfrm>
              <a:off x="8513763" y="2360613"/>
              <a:ext cx="2455862" cy="349250"/>
              <a:chOff x="8513763" y="2360613"/>
              <a:chExt cx="2455862" cy="349250"/>
            </a:xfrm>
          </p:grpSpPr>
          <p:sp>
            <p:nvSpPr>
              <p:cNvPr id="103" name="Line 303"/>
              <p:cNvSpPr>
                <a:spLocks noChangeShapeType="1"/>
              </p:cNvSpPr>
              <p:nvPr/>
            </p:nvSpPr>
            <p:spPr bwMode="auto">
              <a:xfrm>
                <a:off x="10887075" y="2660650"/>
                <a:ext cx="82550" cy="492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06"/>
              <p:cNvSpPr>
                <a:spLocks/>
              </p:cNvSpPr>
              <p:nvPr/>
            </p:nvSpPr>
            <p:spPr bwMode="auto">
              <a:xfrm>
                <a:off x="8513763" y="2660650"/>
                <a:ext cx="90488" cy="49213"/>
              </a:xfrm>
              <a:custGeom>
                <a:avLst/>
                <a:gdLst>
                  <a:gd name="T0" fmla="*/ 0 w 57"/>
                  <a:gd name="T1" fmla="*/ 31 h 31"/>
                  <a:gd name="T2" fmla="*/ 31 w 57"/>
                  <a:gd name="T3" fmla="*/ 15 h 31"/>
                  <a:gd name="T4" fmla="*/ 57 w 57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31">
                    <a:moveTo>
                      <a:pt x="0" y="31"/>
                    </a:moveTo>
                    <a:lnTo>
                      <a:pt x="31" y="15"/>
                    </a:lnTo>
                    <a:lnTo>
                      <a:pt x="5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08"/>
              <p:cNvSpPr>
                <a:spLocks/>
              </p:cNvSpPr>
              <p:nvPr/>
            </p:nvSpPr>
            <p:spPr bwMode="auto">
              <a:xfrm>
                <a:off x="8661400" y="2587625"/>
                <a:ext cx="88900" cy="41275"/>
              </a:xfrm>
              <a:custGeom>
                <a:avLst/>
                <a:gdLst>
                  <a:gd name="T0" fmla="*/ 0 w 56"/>
                  <a:gd name="T1" fmla="*/ 26 h 26"/>
                  <a:gd name="T2" fmla="*/ 10 w 56"/>
                  <a:gd name="T3" fmla="*/ 20 h 26"/>
                  <a:gd name="T4" fmla="*/ 56 w 56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6">
                    <a:moveTo>
                      <a:pt x="0" y="26"/>
                    </a:moveTo>
                    <a:lnTo>
                      <a:pt x="10" y="20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11"/>
              <p:cNvSpPr>
                <a:spLocks/>
              </p:cNvSpPr>
              <p:nvPr/>
            </p:nvSpPr>
            <p:spPr bwMode="auto">
              <a:xfrm>
                <a:off x="8807450" y="2530475"/>
                <a:ext cx="88900" cy="33338"/>
              </a:xfrm>
              <a:custGeom>
                <a:avLst/>
                <a:gdLst>
                  <a:gd name="T0" fmla="*/ 0 w 56"/>
                  <a:gd name="T1" fmla="*/ 21 h 21"/>
                  <a:gd name="T2" fmla="*/ 41 w 56"/>
                  <a:gd name="T3" fmla="*/ 5 h 21"/>
                  <a:gd name="T4" fmla="*/ 56 w 56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1">
                    <a:moveTo>
                      <a:pt x="0" y="21"/>
                    </a:moveTo>
                    <a:lnTo>
                      <a:pt x="41" y="5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13"/>
              <p:cNvSpPr>
                <a:spLocks/>
              </p:cNvSpPr>
              <p:nvPr/>
            </p:nvSpPr>
            <p:spPr bwMode="auto">
              <a:xfrm>
                <a:off x="8961438" y="2473325"/>
                <a:ext cx="88900" cy="33338"/>
              </a:xfrm>
              <a:custGeom>
                <a:avLst/>
                <a:gdLst>
                  <a:gd name="T0" fmla="*/ 0 w 56"/>
                  <a:gd name="T1" fmla="*/ 21 h 21"/>
                  <a:gd name="T2" fmla="*/ 15 w 56"/>
                  <a:gd name="T3" fmla="*/ 16 h 21"/>
                  <a:gd name="T4" fmla="*/ 56 w 56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1">
                    <a:moveTo>
                      <a:pt x="0" y="21"/>
                    </a:moveTo>
                    <a:lnTo>
                      <a:pt x="15" y="16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15"/>
              <p:cNvSpPr>
                <a:spLocks/>
              </p:cNvSpPr>
              <p:nvPr/>
            </p:nvSpPr>
            <p:spPr bwMode="auto">
              <a:xfrm>
                <a:off x="9115425" y="2433638"/>
                <a:ext cx="90488" cy="23813"/>
              </a:xfrm>
              <a:custGeom>
                <a:avLst/>
                <a:gdLst>
                  <a:gd name="T0" fmla="*/ 0 w 57"/>
                  <a:gd name="T1" fmla="*/ 15 h 15"/>
                  <a:gd name="T2" fmla="*/ 0 w 57"/>
                  <a:gd name="T3" fmla="*/ 15 h 15"/>
                  <a:gd name="T4" fmla="*/ 57 w 57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5">
                    <a:moveTo>
                      <a:pt x="0" y="15"/>
                    </a:moveTo>
                    <a:lnTo>
                      <a:pt x="0" y="15"/>
                    </a:lnTo>
                    <a:lnTo>
                      <a:pt x="5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317"/>
              <p:cNvSpPr>
                <a:spLocks noChangeShapeType="1"/>
              </p:cNvSpPr>
              <p:nvPr/>
            </p:nvSpPr>
            <p:spPr bwMode="auto">
              <a:xfrm flipV="1">
                <a:off x="9271000" y="2400300"/>
                <a:ext cx="96838" cy="158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319"/>
              <p:cNvSpPr>
                <a:spLocks noChangeShapeType="1"/>
              </p:cNvSpPr>
              <p:nvPr/>
            </p:nvSpPr>
            <p:spPr bwMode="auto">
              <a:xfrm flipV="1">
                <a:off x="9432925" y="2376488"/>
                <a:ext cx="96838" cy="793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Line 321"/>
              <p:cNvSpPr>
                <a:spLocks noChangeShapeType="1"/>
              </p:cNvSpPr>
              <p:nvPr/>
            </p:nvSpPr>
            <p:spPr bwMode="auto">
              <a:xfrm flipV="1">
                <a:off x="9594850" y="2360613"/>
                <a:ext cx="98425" cy="793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323"/>
              <p:cNvSpPr>
                <a:spLocks noChangeShapeType="1"/>
              </p:cNvSpPr>
              <p:nvPr/>
            </p:nvSpPr>
            <p:spPr bwMode="auto">
              <a:xfrm>
                <a:off x="9758363" y="2360613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25"/>
              <p:cNvSpPr>
                <a:spLocks/>
              </p:cNvSpPr>
              <p:nvPr/>
            </p:nvSpPr>
            <p:spPr bwMode="auto">
              <a:xfrm>
                <a:off x="9920288" y="2360613"/>
                <a:ext cx="98425" cy="7938"/>
              </a:xfrm>
              <a:custGeom>
                <a:avLst/>
                <a:gdLst>
                  <a:gd name="T0" fmla="*/ 0 w 62"/>
                  <a:gd name="T1" fmla="*/ 0 h 5"/>
                  <a:gd name="T2" fmla="*/ 0 w 62"/>
                  <a:gd name="T3" fmla="*/ 0 h 5"/>
                  <a:gd name="T4" fmla="*/ 62 w 6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5">
                    <a:moveTo>
                      <a:pt x="0" y="0"/>
                    </a:moveTo>
                    <a:lnTo>
                      <a:pt x="0" y="0"/>
                    </a:lnTo>
                    <a:lnTo>
                      <a:pt x="6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27"/>
              <p:cNvSpPr>
                <a:spLocks/>
              </p:cNvSpPr>
              <p:nvPr/>
            </p:nvSpPr>
            <p:spPr bwMode="auto">
              <a:xfrm>
                <a:off x="10083800" y="2376488"/>
                <a:ext cx="88900" cy="15875"/>
              </a:xfrm>
              <a:custGeom>
                <a:avLst/>
                <a:gdLst>
                  <a:gd name="T0" fmla="*/ 0 w 56"/>
                  <a:gd name="T1" fmla="*/ 0 h 10"/>
                  <a:gd name="T2" fmla="*/ 15 w 56"/>
                  <a:gd name="T3" fmla="*/ 0 h 10"/>
                  <a:gd name="T4" fmla="*/ 56 w 56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0">
                    <a:moveTo>
                      <a:pt x="0" y="0"/>
                    </a:moveTo>
                    <a:lnTo>
                      <a:pt x="15" y="0"/>
                    </a:lnTo>
                    <a:lnTo>
                      <a:pt x="56" y="1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29"/>
              <p:cNvSpPr>
                <a:spLocks/>
              </p:cNvSpPr>
              <p:nvPr/>
            </p:nvSpPr>
            <p:spPr bwMode="auto">
              <a:xfrm>
                <a:off x="10237788" y="2400300"/>
                <a:ext cx="96838" cy="25400"/>
              </a:xfrm>
              <a:custGeom>
                <a:avLst/>
                <a:gdLst>
                  <a:gd name="T0" fmla="*/ 0 w 61"/>
                  <a:gd name="T1" fmla="*/ 0 h 16"/>
                  <a:gd name="T2" fmla="*/ 36 w 61"/>
                  <a:gd name="T3" fmla="*/ 5 h 16"/>
                  <a:gd name="T4" fmla="*/ 61 w 61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6">
                    <a:moveTo>
                      <a:pt x="0" y="0"/>
                    </a:moveTo>
                    <a:lnTo>
                      <a:pt x="36" y="5"/>
                    </a:lnTo>
                    <a:lnTo>
                      <a:pt x="61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Line 331"/>
              <p:cNvSpPr>
                <a:spLocks noChangeShapeType="1"/>
              </p:cNvSpPr>
              <p:nvPr/>
            </p:nvSpPr>
            <p:spPr bwMode="auto">
              <a:xfrm>
                <a:off x="10399713" y="2441575"/>
                <a:ext cx="80963" cy="238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Line 331"/>
              <p:cNvSpPr>
                <a:spLocks noChangeShapeType="1"/>
              </p:cNvSpPr>
              <p:nvPr/>
            </p:nvSpPr>
            <p:spPr bwMode="auto">
              <a:xfrm>
                <a:off x="10529887" y="2482853"/>
                <a:ext cx="96837" cy="460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Line 331"/>
              <p:cNvSpPr>
                <a:spLocks noChangeShapeType="1"/>
              </p:cNvSpPr>
              <p:nvPr/>
            </p:nvSpPr>
            <p:spPr bwMode="auto">
              <a:xfrm>
                <a:off x="10721181" y="2578422"/>
                <a:ext cx="96837" cy="460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9" name="Freeform 302"/>
            <p:cNvSpPr>
              <a:spLocks/>
            </p:cNvSpPr>
            <p:nvPr/>
          </p:nvSpPr>
          <p:spPr bwMode="auto">
            <a:xfrm>
              <a:off x="9750425" y="5263197"/>
              <a:ext cx="47625" cy="39688"/>
            </a:xfrm>
            <a:custGeom>
              <a:avLst/>
              <a:gdLst>
                <a:gd name="T0" fmla="*/ 30 w 30"/>
                <a:gd name="T1" fmla="*/ 10 h 25"/>
                <a:gd name="T2" fmla="*/ 30 w 30"/>
                <a:gd name="T3" fmla="*/ 10 h 25"/>
                <a:gd name="T4" fmla="*/ 25 w 30"/>
                <a:gd name="T5" fmla="*/ 20 h 25"/>
                <a:gd name="T6" fmla="*/ 15 w 30"/>
                <a:gd name="T7" fmla="*/ 25 h 25"/>
                <a:gd name="T8" fmla="*/ 15 w 30"/>
                <a:gd name="T9" fmla="*/ 25 h 25"/>
                <a:gd name="T10" fmla="*/ 5 w 30"/>
                <a:gd name="T11" fmla="*/ 20 h 25"/>
                <a:gd name="T12" fmla="*/ 0 w 30"/>
                <a:gd name="T13" fmla="*/ 10 h 25"/>
                <a:gd name="T14" fmla="*/ 0 w 30"/>
                <a:gd name="T15" fmla="*/ 10 h 25"/>
                <a:gd name="T16" fmla="*/ 5 w 30"/>
                <a:gd name="T17" fmla="*/ 5 h 25"/>
                <a:gd name="T18" fmla="*/ 15 w 30"/>
                <a:gd name="T19" fmla="*/ 0 h 25"/>
                <a:gd name="T20" fmla="*/ 15 w 30"/>
                <a:gd name="T21" fmla="*/ 0 h 25"/>
                <a:gd name="T22" fmla="*/ 25 w 30"/>
                <a:gd name="T23" fmla="*/ 5 h 25"/>
                <a:gd name="T24" fmla="*/ 30 w 30"/>
                <a:gd name="T25" fmla="*/ 10 h 25"/>
                <a:gd name="T26" fmla="*/ 30 w 30"/>
                <a:gd name="T27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5">
                  <a:moveTo>
                    <a:pt x="30" y="10"/>
                  </a:moveTo>
                  <a:lnTo>
                    <a:pt x="30" y="10"/>
                  </a:lnTo>
                  <a:lnTo>
                    <a:pt x="25" y="20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5" y="2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5" y="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9750425" y="2558097"/>
              <a:ext cx="47625" cy="2715419"/>
              <a:chOff x="9750425" y="2558097"/>
              <a:chExt cx="47625" cy="2715419"/>
            </a:xfrm>
          </p:grpSpPr>
          <p:sp>
            <p:nvSpPr>
              <p:cNvPr id="121" name="Line 248"/>
              <p:cNvSpPr>
                <a:spLocks noChangeShapeType="1"/>
              </p:cNvSpPr>
              <p:nvPr/>
            </p:nvSpPr>
            <p:spPr bwMode="auto">
              <a:xfrm>
                <a:off x="9774238" y="4742497"/>
                <a:ext cx="0" cy="1746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353"/>
              <p:cNvSpPr>
                <a:spLocks noChangeShapeType="1"/>
              </p:cNvSpPr>
              <p:nvPr/>
            </p:nvSpPr>
            <p:spPr bwMode="auto">
              <a:xfrm flipV="1">
                <a:off x="9774238" y="4971891"/>
                <a:ext cx="0" cy="889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9750425" y="2558097"/>
                <a:ext cx="47625" cy="2119313"/>
                <a:chOff x="9750425" y="2563813"/>
                <a:chExt cx="47625" cy="2119313"/>
              </a:xfrm>
            </p:grpSpPr>
            <p:sp>
              <p:nvSpPr>
                <p:cNvPr id="126" name="Line 239"/>
                <p:cNvSpPr>
                  <a:spLocks noChangeShapeType="1"/>
                </p:cNvSpPr>
                <p:nvPr/>
              </p:nvSpPr>
              <p:spPr bwMode="auto">
                <a:xfrm>
                  <a:off x="9774238" y="3286125"/>
                  <a:ext cx="0" cy="984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Line 240"/>
                <p:cNvSpPr>
                  <a:spLocks noChangeShapeType="1"/>
                </p:cNvSpPr>
                <p:nvPr/>
              </p:nvSpPr>
              <p:spPr bwMode="auto">
                <a:xfrm>
                  <a:off x="9774238" y="3448050"/>
                  <a:ext cx="0" cy="984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Line 241"/>
                <p:cNvSpPr>
                  <a:spLocks noChangeShapeType="1"/>
                </p:cNvSpPr>
                <p:nvPr/>
              </p:nvSpPr>
              <p:spPr bwMode="auto">
                <a:xfrm>
                  <a:off x="9774238" y="3611563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Line 242"/>
                <p:cNvSpPr>
                  <a:spLocks noChangeShapeType="1"/>
                </p:cNvSpPr>
                <p:nvPr/>
              </p:nvSpPr>
              <p:spPr bwMode="auto">
                <a:xfrm>
                  <a:off x="9774238" y="3773488"/>
                  <a:ext cx="0" cy="984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Line 243"/>
                <p:cNvSpPr>
                  <a:spLocks noChangeShapeType="1"/>
                </p:cNvSpPr>
                <p:nvPr/>
              </p:nvSpPr>
              <p:spPr bwMode="auto">
                <a:xfrm>
                  <a:off x="9774238" y="3937000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Line 244"/>
                <p:cNvSpPr>
                  <a:spLocks noChangeShapeType="1"/>
                </p:cNvSpPr>
                <p:nvPr/>
              </p:nvSpPr>
              <p:spPr bwMode="auto">
                <a:xfrm>
                  <a:off x="9774238" y="4098925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Line 245"/>
                <p:cNvSpPr>
                  <a:spLocks noChangeShapeType="1"/>
                </p:cNvSpPr>
                <p:nvPr/>
              </p:nvSpPr>
              <p:spPr bwMode="auto">
                <a:xfrm>
                  <a:off x="9774238" y="4260850"/>
                  <a:ext cx="0" cy="984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Line 246"/>
                <p:cNvSpPr>
                  <a:spLocks noChangeShapeType="1"/>
                </p:cNvSpPr>
                <p:nvPr/>
              </p:nvSpPr>
              <p:spPr bwMode="auto">
                <a:xfrm>
                  <a:off x="9774238" y="4424363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Line 247"/>
                <p:cNvSpPr>
                  <a:spLocks noChangeShapeType="1"/>
                </p:cNvSpPr>
                <p:nvPr/>
              </p:nvSpPr>
              <p:spPr bwMode="auto">
                <a:xfrm>
                  <a:off x="9774238" y="4586288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Line 268"/>
                <p:cNvSpPr>
                  <a:spLocks noChangeShapeType="1"/>
                </p:cNvSpPr>
                <p:nvPr/>
              </p:nvSpPr>
              <p:spPr bwMode="auto">
                <a:xfrm>
                  <a:off x="9774238" y="2767013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Line 270"/>
                <p:cNvSpPr>
                  <a:spLocks noChangeShapeType="1"/>
                </p:cNvSpPr>
                <p:nvPr/>
              </p:nvSpPr>
              <p:spPr bwMode="auto">
                <a:xfrm>
                  <a:off x="9774238" y="2928938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Line 272"/>
                <p:cNvSpPr>
                  <a:spLocks noChangeShapeType="1"/>
                </p:cNvSpPr>
                <p:nvPr/>
              </p:nvSpPr>
              <p:spPr bwMode="auto">
                <a:xfrm>
                  <a:off x="9774238" y="3090863"/>
                  <a:ext cx="0" cy="984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01"/>
                <p:cNvSpPr>
                  <a:spLocks/>
                </p:cNvSpPr>
                <p:nvPr/>
              </p:nvSpPr>
              <p:spPr bwMode="auto">
                <a:xfrm>
                  <a:off x="9750425" y="2563813"/>
                  <a:ext cx="47625" cy="39688"/>
                </a:xfrm>
                <a:custGeom>
                  <a:avLst/>
                  <a:gdLst>
                    <a:gd name="T0" fmla="*/ 30 w 30"/>
                    <a:gd name="T1" fmla="*/ 10 h 25"/>
                    <a:gd name="T2" fmla="*/ 30 w 30"/>
                    <a:gd name="T3" fmla="*/ 10 h 25"/>
                    <a:gd name="T4" fmla="*/ 25 w 30"/>
                    <a:gd name="T5" fmla="*/ 20 h 25"/>
                    <a:gd name="T6" fmla="*/ 15 w 30"/>
                    <a:gd name="T7" fmla="*/ 25 h 25"/>
                    <a:gd name="T8" fmla="*/ 15 w 30"/>
                    <a:gd name="T9" fmla="*/ 25 h 25"/>
                    <a:gd name="T10" fmla="*/ 5 w 30"/>
                    <a:gd name="T11" fmla="*/ 20 h 25"/>
                    <a:gd name="T12" fmla="*/ 0 w 30"/>
                    <a:gd name="T13" fmla="*/ 10 h 25"/>
                    <a:gd name="T14" fmla="*/ 0 w 30"/>
                    <a:gd name="T15" fmla="*/ 10 h 25"/>
                    <a:gd name="T16" fmla="*/ 5 w 30"/>
                    <a:gd name="T17" fmla="*/ 5 h 25"/>
                    <a:gd name="T18" fmla="*/ 15 w 30"/>
                    <a:gd name="T19" fmla="*/ 0 h 25"/>
                    <a:gd name="T20" fmla="*/ 15 w 30"/>
                    <a:gd name="T21" fmla="*/ 0 h 25"/>
                    <a:gd name="T22" fmla="*/ 25 w 30"/>
                    <a:gd name="T23" fmla="*/ 5 h 25"/>
                    <a:gd name="T24" fmla="*/ 30 w 30"/>
                    <a:gd name="T25" fmla="*/ 10 h 25"/>
                    <a:gd name="T26" fmla="*/ 30 w 30"/>
                    <a:gd name="T27" fmla="*/ 1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25">
                      <a:moveTo>
                        <a:pt x="30" y="10"/>
                      </a:moveTo>
                      <a:lnTo>
                        <a:pt x="30" y="10"/>
                      </a:lnTo>
                      <a:lnTo>
                        <a:pt x="25" y="20"/>
                      </a:lnTo>
                      <a:lnTo>
                        <a:pt x="15" y="25"/>
                      </a:lnTo>
                      <a:lnTo>
                        <a:pt x="15" y="25"/>
                      </a:lnTo>
                      <a:lnTo>
                        <a:pt x="5" y="2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5" y="5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25" y="5"/>
                      </a:lnTo>
                      <a:lnTo>
                        <a:pt x="30" y="10"/>
                      </a:ln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Line 268"/>
                <p:cNvSpPr>
                  <a:spLocks noChangeShapeType="1"/>
                </p:cNvSpPr>
                <p:nvPr/>
              </p:nvSpPr>
              <p:spPr bwMode="auto">
                <a:xfrm>
                  <a:off x="9774238" y="2597944"/>
                  <a:ext cx="0" cy="968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4" name="Line 353"/>
              <p:cNvSpPr>
                <a:spLocks noChangeShapeType="1"/>
              </p:cNvSpPr>
              <p:nvPr/>
            </p:nvSpPr>
            <p:spPr bwMode="auto">
              <a:xfrm flipV="1">
                <a:off x="9774238" y="5184616"/>
                <a:ext cx="0" cy="889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353"/>
              <p:cNvSpPr>
                <a:spLocks noChangeShapeType="1"/>
              </p:cNvSpPr>
              <p:nvPr/>
            </p:nvSpPr>
            <p:spPr bwMode="auto">
              <a:xfrm flipV="1">
                <a:off x="9774238" y="5075872"/>
                <a:ext cx="0" cy="889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Line 262"/>
            <p:cNvSpPr>
              <a:spLocks noChangeShapeType="1"/>
            </p:cNvSpPr>
            <p:nvPr/>
          </p:nvSpPr>
          <p:spPr bwMode="auto">
            <a:xfrm flipH="1">
              <a:off x="11034713" y="2725738"/>
              <a:ext cx="7938" cy="25669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8"/>
            <p:cNvSpPr>
              <a:spLocks/>
            </p:cNvSpPr>
            <p:nvPr/>
          </p:nvSpPr>
          <p:spPr bwMode="auto">
            <a:xfrm>
              <a:off x="8521383" y="5283830"/>
              <a:ext cx="2511425" cy="455613"/>
            </a:xfrm>
            <a:custGeom>
              <a:avLst/>
              <a:gdLst>
                <a:gd name="T0" fmla="*/ 1582 w 1582"/>
                <a:gd name="T1" fmla="*/ 0 h 287"/>
                <a:gd name="T2" fmla="*/ 1582 w 1582"/>
                <a:gd name="T3" fmla="*/ 0 h 287"/>
                <a:gd name="T4" fmla="*/ 1576 w 1582"/>
                <a:gd name="T5" fmla="*/ 31 h 287"/>
                <a:gd name="T6" fmla="*/ 1566 w 1582"/>
                <a:gd name="T7" fmla="*/ 62 h 287"/>
                <a:gd name="T8" fmla="*/ 1546 w 1582"/>
                <a:gd name="T9" fmla="*/ 87 h 287"/>
                <a:gd name="T10" fmla="*/ 1520 w 1582"/>
                <a:gd name="T11" fmla="*/ 113 h 287"/>
                <a:gd name="T12" fmla="*/ 1484 w 1582"/>
                <a:gd name="T13" fmla="*/ 139 h 287"/>
                <a:gd name="T14" fmla="*/ 1443 w 1582"/>
                <a:gd name="T15" fmla="*/ 159 h 287"/>
                <a:gd name="T16" fmla="*/ 1402 w 1582"/>
                <a:gd name="T17" fmla="*/ 185 h 287"/>
                <a:gd name="T18" fmla="*/ 1351 w 1582"/>
                <a:gd name="T19" fmla="*/ 205 h 287"/>
                <a:gd name="T20" fmla="*/ 1295 w 1582"/>
                <a:gd name="T21" fmla="*/ 221 h 287"/>
                <a:gd name="T22" fmla="*/ 1233 w 1582"/>
                <a:gd name="T23" fmla="*/ 236 h 287"/>
                <a:gd name="T24" fmla="*/ 1095 w 1582"/>
                <a:gd name="T25" fmla="*/ 261 h 287"/>
                <a:gd name="T26" fmla="*/ 947 w 1582"/>
                <a:gd name="T27" fmla="*/ 282 h 287"/>
                <a:gd name="T28" fmla="*/ 788 w 1582"/>
                <a:gd name="T29" fmla="*/ 287 h 287"/>
                <a:gd name="T30" fmla="*/ 788 w 1582"/>
                <a:gd name="T31" fmla="*/ 287 h 287"/>
                <a:gd name="T32" fmla="*/ 629 w 1582"/>
                <a:gd name="T33" fmla="*/ 282 h 287"/>
                <a:gd name="T34" fmla="*/ 481 w 1582"/>
                <a:gd name="T35" fmla="*/ 261 h 287"/>
                <a:gd name="T36" fmla="*/ 348 w 1582"/>
                <a:gd name="T37" fmla="*/ 236 h 287"/>
                <a:gd name="T38" fmla="*/ 286 w 1582"/>
                <a:gd name="T39" fmla="*/ 221 h 287"/>
                <a:gd name="T40" fmla="*/ 230 w 1582"/>
                <a:gd name="T41" fmla="*/ 205 h 287"/>
                <a:gd name="T42" fmla="*/ 179 w 1582"/>
                <a:gd name="T43" fmla="*/ 185 h 287"/>
                <a:gd name="T44" fmla="*/ 133 w 1582"/>
                <a:gd name="T45" fmla="*/ 159 h 287"/>
                <a:gd name="T46" fmla="*/ 92 w 1582"/>
                <a:gd name="T47" fmla="*/ 139 h 287"/>
                <a:gd name="T48" fmla="*/ 61 w 1582"/>
                <a:gd name="T49" fmla="*/ 113 h 287"/>
                <a:gd name="T50" fmla="*/ 30 w 1582"/>
                <a:gd name="T51" fmla="*/ 87 h 287"/>
                <a:gd name="T52" fmla="*/ 15 w 1582"/>
                <a:gd name="T53" fmla="*/ 62 h 287"/>
                <a:gd name="T54" fmla="*/ 0 w 1582"/>
                <a:gd name="T55" fmla="*/ 31 h 287"/>
                <a:gd name="T56" fmla="*/ 0 w 1582"/>
                <a:gd name="T5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82" h="287">
                  <a:moveTo>
                    <a:pt x="1582" y="0"/>
                  </a:moveTo>
                  <a:lnTo>
                    <a:pt x="1582" y="0"/>
                  </a:lnTo>
                  <a:lnTo>
                    <a:pt x="1576" y="31"/>
                  </a:lnTo>
                  <a:lnTo>
                    <a:pt x="1566" y="62"/>
                  </a:lnTo>
                  <a:lnTo>
                    <a:pt x="1546" y="87"/>
                  </a:lnTo>
                  <a:lnTo>
                    <a:pt x="1520" y="113"/>
                  </a:lnTo>
                  <a:lnTo>
                    <a:pt x="1484" y="139"/>
                  </a:lnTo>
                  <a:lnTo>
                    <a:pt x="1443" y="159"/>
                  </a:lnTo>
                  <a:lnTo>
                    <a:pt x="1402" y="185"/>
                  </a:lnTo>
                  <a:lnTo>
                    <a:pt x="1351" y="205"/>
                  </a:lnTo>
                  <a:lnTo>
                    <a:pt x="1295" y="221"/>
                  </a:lnTo>
                  <a:lnTo>
                    <a:pt x="1233" y="236"/>
                  </a:lnTo>
                  <a:lnTo>
                    <a:pt x="1095" y="261"/>
                  </a:lnTo>
                  <a:lnTo>
                    <a:pt x="947" y="282"/>
                  </a:lnTo>
                  <a:lnTo>
                    <a:pt x="788" y="287"/>
                  </a:lnTo>
                  <a:lnTo>
                    <a:pt x="788" y="287"/>
                  </a:lnTo>
                  <a:lnTo>
                    <a:pt x="629" y="282"/>
                  </a:lnTo>
                  <a:lnTo>
                    <a:pt x="481" y="261"/>
                  </a:lnTo>
                  <a:lnTo>
                    <a:pt x="348" y="236"/>
                  </a:lnTo>
                  <a:lnTo>
                    <a:pt x="286" y="221"/>
                  </a:lnTo>
                  <a:lnTo>
                    <a:pt x="230" y="205"/>
                  </a:lnTo>
                  <a:lnTo>
                    <a:pt x="179" y="185"/>
                  </a:lnTo>
                  <a:lnTo>
                    <a:pt x="133" y="159"/>
                  </a:lnTo>
                  <a:lnTo>
                    <a:pt x="92" y="139"/>
                  </a:lnTo>
                  <a:lnTo>
                    <a:pt x="61" y="113"/>
                  </a:lnTo>
                  <a:lnTo>
                    <a:pt x="30" y="87"/>
                  </a:lnTo>
                  <a:lnTo>
                    <a:pt x="15" y="62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8541385" y="4837270"/>
              <a:ext cx="2487613" cy="893763"/>
              <a:chOff x="8661399" y="5292725"/>
              <a:chExt cx="2487613" cy="893763"/>
            </a:xfrm>
          </p:grpSpPr>
          <p:sp>
            <p:nvSpPr>
              <p:cNvPr id="143" name="Freeform 110"/>
              <p:cNvSpPr>
                <a:spLocks/>
              </p:cNvSpPr>
              <p:nvPr/>
            </p:nvSpPr>
            <p:spPr bwMode="auto">
              <a:xfrm>
                <a:off x="11149012" y="575468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112"/>
              <p:cNvSpPr>
                <a:spLocks noChangeShapeType="1"/>
              </p:cNvSpPr>
              <p:nvPr/>
            </p:nvSpPr>
            <p:spPr bwMode="auto">
              <a:xfrm>
                <a:off x="8702674" y="561657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114"/>
              <p:cNvSpPr>
                <a:spLocks noChangeShapeType="1"/>
              </p:cNvSpPr>
              <p:nvPr/>
            </p:nvSpPr>
            <p:spPr bwMode="auto">
              <a:xfrm>
                <a:off x="8831262" y="551973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116"/>
              <p:cNvSpPr>
                <a:spLocks noChangeShapeType="1"/>
              </p:cNvSpPr>
              <p:nvPr/>
            </p:nvSpPr>
            <p:spPr bwMode="auto">
              <a:xfrm>
                <a:off x="8978899" y="544671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118"/>
              <p:cNvSpPr>
                <a:spLocks noChangeShapeType="1"/>
              </p:cNvSpPr>
              <p:nvPr/>
            </p:nvSpPr>
            <p:spPr bwMode="auto">
              <a:xfrm>
                <a:off x="9132887" y="539750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Line 120"/>
              <p:cNvSpPr>
                <a:spLocks noChangeShapeType="1"/>
              </p:cNvSpPr>
              <p:nvPr/>
            </p:nvSpPr>
            <p:spPr bwMode="auto">
              <a:xfrm>
                <a:off x="9286874" y="536575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Line 122"/>
              <p:cNvSpPr>
                <a:spLocks noChangeShapeType="1"/>
              </p:cNvSpPr>
              <p:nvPr/>
            </p:nvSpPr>
            <p:spPr bwMode="auto">
              <a:xfrm>
                <a:off x="9450387" y="534035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Line 124"/>
              <p:cNvSpPr>
                <a:spLocks noChangeShapeType="1"/>
              </p:cNvSpPr>
              <p:nvPr/>
            </p:nvSpPr>
            <p:spPr bwMode="auto">
              <a:xfrm>
                <a:off x="9612312" y="531653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Line 126"/>
              <p:cNvSpPr>
                <a:spLocks noChangeShapeType="1"/>
              </p:cNvSpPr>
              <p:nvPr/>
            </p:nvSpPr>
            <p:spPr bwMode="auto">
              <a:xfrm>
                <a:off x="9774237" y="530860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Line 133"/>
              <p:cNvSpPr>
                <a:spLocks noChangeShapeType="1"/>
              </p:cNvSpPr>
              <p:nvPr/>
            </p:nvSpPr>
            <p:spPr bwMode="auto">
              <a:xfrm flipV="1">
                <a:off x="8710612" y="5829300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134"/>
              <p:cNvSpPr>
                <a:spLocks noChangeShapeType="1"/>
              </p:cNvSpPr>
              <p:nvPr/>
            </p:nvSpPr>
            <p:spPr bwMode="auto">
              <a:xfrm flipV="1">
                <a:off x="8823324" y="5707062"/>
                <a:ext cx="5715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135"/>
              <p:cNvSpPr>
                <a:spLocks noChangeShapeType="1"/>
              </p:cNvSpPr>
              <p:nvPr/>
            </p:nvSpPr>
            <p:spPr bwMode="auto">
              <a:xfrm flipV="1">
                <a:off x="8929687" y="5584825"/>
                <a:ext cx="5715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136"/>
              <p:cNvSpPr>
                <a:spLocks noChangeShapeType="1"/>
              </p:cNvSpPr>
              <p:nvPr/>
            </p:nvSpPr>
            <p:spPr bwMode="auto">
              <a:xfrm flipV="1">
                <a:off x="9034462" y="5462587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137"/>
              <p:cNvSpPr>
                <a:spLocks noChangeShapeType="1"/>
              </p:cNvSpPr>
              <p:nvPr/>
            </p:nvSpPr>
            <p:spPr bwMode="auto">
              <a:xfrm flipV="1">
                <a:off x="9140824" y="5373687"/>
                <a:ext cx="31750" cy="412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138"/>
              <p:cNvSpPr>
                <a:spLocks noChangeShapeType="1"/>
              </p:cNvSpPr>
              <p:nvPr/>
            </p:nvSpPr>
            <p:spPr bwMode="auto">
              <a:xfrm flipV="1">
                <a:off x="8896349" y="5942012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139"/>
              <p:cNvSpPr>
                <a:spLocks noChangeShapeType="1"/>
              </p:cNvSpPr>
              <p:nvPr/>
            </p:nvSpPr>
            <p:spPr bwMode="auto">
              <a:xfrm flipV="1">
                <a:off x="9002712" y="5819775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140"/>
              <p:cNvSpPr>
                <a:spLocks noChangeShapeType="1"/>
              </p:cNvSpPr>
              <p:nvPr/>
            </p:nvSpPr>
            <p:spPr bwMode="auto">
              <a:xfrm flipV="1">
                <a:off x="9109074" y="5699125"/>
                <a:ext cx="6350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141"/>
              <p:cNvSpPr>
                <a:spLocks noChangeShapeType="1"/>
              </p:cNvSpPr>
              <p:nvPr/>
            </p:nvSpPr>
            <p:spPr bwMode="auto">
              <a:xfrm flipV="1">
                <a:off x="9213849" y="5576887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142"/>
              <p:cNvSpPr>
                <a:spLocks noChangeShapeType="1"/>
              </p:cNvSpPr>
              <p:nvPr/>
            </p:nvSpPr>
            <p:spPr bwMode="auto">
              <a:xfrm flipV="1">
                <a:off x="9320212" y="5454650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43"/>
              <p:cNvSpPr>
                <a:spLocks noChangeShapeType="1"/>
              </p:cNvSpPr>
              <p:nvPr/>
            </p:nvSpPr>
            <p:spPr bwMode="auto">
              <a:xfrm flipV="1">
                <a:off x="9424987" y="5332412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44"/>
              <p:cNvSpPr>
                <a:spLocks noChangeShapeType="1"/>
              </p:cNvSpPr>
              <p:nvPr/>
            </p:nvSpPr>
            <p:spPr bwMode="auto">
              <a:xfrm flipV="1">
                <a:off x="9083674" y="6015037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45"/>
              <p:cNvSpPr>
                <a:spLocks noChangeShapeType="1"/>
              </p:cNvSpPr>
              <p:nvPr/>
            </p:nvSpPr>
            <p:spPr bwMode="auto">
              <a:xfrm flipV="1">
                <a:off x="9190037" y="5892800"/>
                <a:ext cx="65088" cy="746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46"/>
              <p:cNvSpPr>
                <a:spLocks noChangeShapeType="1"/>
              </p:cNvSpPr>
              <p:nvPr/>
            </p:nvSpPr>
            <p:spPr bwMode="auto">
              <a:xfrm flipV="1">
                <a:off x="9302749" y="5772150"/>
                <a:ext cx="5715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47"/>
              <p:cNvSpPr>
                <a:spLocks noChangeShapeType="1"/>
              </p:cNvSpPr>
              <p:nvPr/>
            </p:nvSpPr>
            <p:spPr bwMode="auto">
              <a:xfrm flipV="1">
                <a:off x="9409112" y="5649912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48"/>
              <p:cNvSpPr>
                <a:spLocks noChangeShapeType="1"/>
              </p:cNvSpPr>
              <p:nvPr/>
            </p:nvSpPr>
            <p:spPr bwMode="auto">
              <a:xfrm flipV="1">
                <a:off x="9515474" y="5519737"/>
                <a:ext cx="6350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49"/>
              <p:cNvSpPr>
                <a:spLocks noChangeShapeType="1"/>
              </p:cNvSpPr>
              <p:nvPr/>
            </p:nvSpPr>
            <p:spPr bwMode="auto">
              <a:xfrm flipV="1">
                <a:off x="9620249" y="5397500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50"/>
              <p:cNvSpPr>
                <a:spLocks noChangeShapeType="1"/>
              </p:cNvSpPr>
              <p:nvPr/>
            </p:nvSpPr>
            <p:spPr bwMode="auto">
              <a:xfrm flipV="1">
                <a:off x="9726612" y="5292725"/>
                <a:ext cx="47625" cy="571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51"/>
              <p:cNvSpPr>
                <a:spLocks noChangeShapeType="1"/>
              </p:cNvSpPr>
              <p:nvPr/>
            </p:nvSpPr>
            <p:spPr bwMode="auto">
              <a:xfrm flipV="1">
                <a:off x="9229724" y="6048375"/>
                <a:ext cx="5715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52"/>
              <p:cNvSpPr>
                <a:spLocks noChangeShapeType="1"/>
              </p:cNvSpPr>
              <p:nvPr/>
            </p:nvSpPr>
            <p:spPr bwMode="auto">
              <a:xfrm flipV="1">
                <a:off x="9328149" y="5926137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53"/>
              <p:cNvSpPr>
                <a:spLocks noChangeShapeType="1"/>
              </p:cNvSpPr>
              <p:nvPr/>
            </p:nvSpPr>
            <p:spPr bwMode="auto">
              <a:xfrm flipV="1">
                <a:off x="9432924" y="5795962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154"/>
              <p:cNvSpPr>
                <a:spLocks noChangeShapeType="1"/>
              </p:cNvSpPr>
              <p:nvPr/>
            </p:nvSpPr>
            <p:spPr bwMode="auto">
              <a:xfrm flipV="1">
                <a:off x="9539287" y="5673725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155"/>
              <p:cNvSpPr>
                <a:spLocks noChangeShapeType="1"/>
              </p:cNvSpPr>
              <p:nvPr/>
            </p:nvSpPr>
            <p:spPr bwMode="auto">
              <a:xfrm flipV="1">
                <a:off x="9644062" y="5543550"/>
                <a:ext cx="57150" cy="825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156"/>
              <p:cNvSpPr>
                <a:spLocks noChangeShapeType="1"/>
              </p:cNvSpPr>
              <p:nvPr/>
            </p:nvSpPr>
            <p:spPr bwMode="auto">
              <a:xfrm flipV="1">
                <a:off x="9750424" y="5422900"/>
                <a:ext cx="57150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157"/>
              <p:cNvSpPr>
                <a:spLocks noChangeShapeType="1"/>
              </p:cNvSpPr>
              <p:nvPr/>
            </p:nvSpPr>
            <p:spPr bwMode="auto">
              <a:xfrm flipV="1">
                <a:off x="9847262" y="5300662"/>
                <a:ext cx="65088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175"/>
              <p:cNvSpPr>
                <a:spLocks noChangeShapeType="1"/>
              </p:cNvSpPr>
              <p:nvPr/>
            </p:nvSpPr>
            <p:spPr bwMode="auto">
              <a:xfrm flipH="1">
                <a:off x="10067924" y="54229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176"/>
              <p:cNvSpPr>
                <a:spLocks noChangeShapeType="1"/>
              </p:cNvSpPr>
              <p:nvPr/>
            </p:nvSpPr>
            <p:spPr bwMode="auto">
              <a:xfrm flipH="1">
                <a:off x="9904412" y="542290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177"/>
              <p:cNvSpPr>
                <a:spLocks noChangeShapeType="1"/>
              </p:cNvSpPr>
              <p:nvPr/>
            </p:nvSpPr>
            <p:spPr bwMode="auto">
              <a:xfrm flipH="1">
                <a:off x="9742487" y="54229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178"/>
              <p:cNvSpPr>
                <a:spLocks noChangeShapeType="1"/>
              </p:cNvSpPr>
              <p:nvPr/>
            </p:nvSpPr>
            <p:spPr bwMode="auto">
              <a:xfrm flipH="1">
                <a:off x="9578974" y="542290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179"/>
              <p:cNvSpPr>
                <a:spLocks noChangeShapeType="1"/>
              </p:cNvSpPr>
              <p:nvPr/>
            </p:nvSpPr>
            <p:spPr bwMode="auto">
              <a:xfrm flipH="1">
                <a:off x="9417049" y="542290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180"/>
              <p:cNvSpPr>
                <a:spLocks noChangeShapeType="1"/>
              </p:cNvSpPr>
              <p:nvPr/>
            </p:nvSpPr>
            <p:spPr bwMode="auto">
              <a:xfrm flipH="1">
                <a:off x="9255124" y="54229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181"/>
              <p:cNvSpPr>
                <a:spLocks noChangeShapeType="1"/>
              </p:cNvSpPr>
              <p:nvPr/>
            </p:nvSpPr>
            <p:spPr bwMode="auto">
              <a:xfrm flipH="1">
                <a:off x="9091612" y="542290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182"/>
              <p:cNvSpPr>
                <a:spLocks noChangeShapeType="1"/>
              </p:cNvSpPr>
              <p:nvPr/>
            </p:nvSpPr>
            <p:spPr bwMode="auto">
              <a:xfrm flipH="1">
                <a:off x="9018587" y="5422900"/>
                <a:ext cx="79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193"/>
              <p:cNvSpPr>
                <a:spLocks noChangeShapeType="1"/>
              </p:cNvSpPr>
              <p:nvPr/>
            </p:nvSpPr>
            <p:spPr bwMode="auto">
              <a:xfrm>
                <a:off x="9099549" y="608806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194"/>
              <p:cNvSpPr>
                <a:spLocks noChangeShapeType="1"/>
              </p:cNvSpPr>
              <p:nvPr/>
            </p:nvSpPr>
            <p:spPr bwMode="auto">
              <a:xfrm>
                <a:off x="9263062" y="608806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195"/>
              <p:cNvSpPr>
                <a:spLocks noChangeShapeType="1"/>
              </p:cNvSpPr>
              <p:nvPr/>
            </p:nvSpPr>
            <p:spPr bwMode="auto">
              <a:xfrm>
                <a:off x="9424987" y="608806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96"/>
              <p:cNvSpPr>
                <a:spLocks noChangeShapeType="1"/>
              </p:cNvSpPr>
              <p:nvPr/>
            </p:nvSpPr>
            <p:spPr bwMode="auto">
              <a:xfrm>
                <a:off x="9588499" y="608806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203"/>
              <p:cNvSpPr>
                <a:spLocks noChangeShapeType="1"/>
              </p:cNvSpPr>
              <p:nvPr/>
            </p:nvSpPr>
            <p:spPr bwMode="auto">
              <a:xfrm>
                <a:off x="8823324" y="59753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204"/>
              <p:cNvSpPr>
                <a:spLocks noChangeShapeType="1"/>
              </p:cNvSpPr>
              <p:nvPr/>
            </p:nvSpPr>
            <p:spPr bwMode="auto">
              <a:xfrm>
                <a:off x="8986837" y="59753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205"/>
              <p:cNvSpPr>
                <a:spLocks noChangeShapeType="1"/>
              </p:cNvSpPr>
              <p:nvPr/>
            </p:nvSpPr>
            <p:spPr bwMode="auto">
              <a:xfrm>
                <a:off x="9148762" y="59753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206"/>
              <p:cNvSpPr>
                <a:spLocks noChangeShapeType="1"/>
              </p:cNvSpPr>
              <p:nvPr/>
            </p:nvSpPr>
            <p:spPr bwMode="auto">
              <a:xfrm>
                <a:off x="9312274" y="59753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207"/>
              <p:cNvSpPr>
                <a:spLocks noChangeShapeType="1"/>
              </p:cNvSpPr>
              <p:nvPr/>
            </p:nvSpPr>
            <p:spPr bwMode="auto">
              <a:xfrm>
                <a:off x="9474199" y="59753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208"/>
              <p:cNvSpPr>
                <a:spLocks noChangeShapeType="1"/>
              </p:cNvSpPr>
              <p:nvPr/>
            </p:nvSpPr>
            <p:spPr bwMode="auto">
              <a:xfrm>
                <a:off x="9636124" y="59753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223"/>
              <p:cNvSpPr>
                <a:spLocks noChangeShapeType="1"/>
              </p:cNvSpPr>
              <p:nvPr/>
            </p:nvSpPr>
            <p:spPr bwMode="auto">
              <a:xfrm flipH="1">
                <a:off x="10026649" y="58610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224"/>
              <p:cNvSpPr>
                <a:spLocks noChangeShapeType="1"/>
              </p:cNvSpPr>
              <p:nvPr/>
            </p:nvSpPr>
            <p:spPr bwMode="auto">
              <a:xfrm flipH="1">
                <a:off x="9864724" y="58610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225"/>
              <p:cNvSpPr>
                <a:spLocks noChangeShapeType="1"/>
              </p:cNvSpPr>
              <p:nvPr/>
            </p:nvSpPr>
            <p:spPr bwMode="auto">
              <a:xfrm flipH="1">
                <a:off x="9701212" y="58610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226"/>
              <p:cNvSpPr>
                <a:spLocks noChangeShapeType="1"/>
              </p:cNvSpPr>
              <p:nvPr/>
            </p:nvSpPr>
            <p:spPr bwMode="auto">
              <a:xfrm flipH="1">
                <a:off x="9539287" y="58610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227"/>
              <p:cNvSpPr>
                <a:spLocks noChangeShapeType="1"/>
              </p:cNvSpPr>
              <p:nvPr/>
            </p:nvSpPr>
            <p:spPr bwMode="auto">
              <a:xfrm flipH="1">
                <a:off x="9375774" y="58610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228"/>
              <p:cNvSpPr>
                <a:spLocks noChangeShapeType="1"/>
              </p:cNvSpPr>
              <p:nvPr/>
            </p:nvSpPr>
            <p:spPr bwMode="auto">
              <a:xfrm flipH="1">
                <a:off x="9213849" y="58610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229"/>
              <p:cNvSpPr>
                <a:spLocks noChangeShapeType="1"/>
              </p:cNvSpPr>
              <p:nvPr/>
            </p:nvSpPr>
            <p:spPr bwMode="auto">
              <a:xfrm flipH="1">
                <a:off x="9051924" y="58610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230"/>
              <p:cNvSpPr>
                <a:spLocks noChangeShapeType="1"/>
              </p:cNvSpPr>
              <p:nvPr/>
            </p:nvSpPr>
            <p:spPr bwMode="auto">
              <a:xfrm flipH="1">
                <a:off x="8888412" y="5861050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231"/>
              <p:cNvSpPr>
                <a:spLocks noChangeShapeType="1"/>
              </p:cNvSpPr>
              <p:nvPr/>
            </p:nvSpPr>
            <p:spPr bwMode="auto">
              <a:xfrm flipH="1">
                <a:off x="8726487" y="586105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250"/>
              <p:cNvSpPr>
                <a:spLocks noChangeShapeType="1"/>
              </p:cNvSpPr>
              <p:nvPr/>
            </p:nvSpPr>
            <p:spPr bwMode="auto">
              <a:xfrm>
                <a:off x="11083924" y="560070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252"/>
              <p:cNvSpPr>
                <a:spLocks noChangeShapeType="1"/>
              </p:cNvSpPr>
              <p:nvPr/>
            </p:nvSpPr>
            <p:spPr bwMode="auto">
              <a:xfrm>
                <a:off x="10945812" y="550386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254"/>
              <p:cNvSpPr>
                <a:spLocks noChangeShapeType="1"/>
              </p:cNvSpPr>
              <p:nvPr/>
            </p:nvSpPr>
            <p:spPr bwMode="auto">
              <a:xfrm>
                <a:off x="10798174" y="543877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256"/>
              <p:cNvSpPr>
                <a:spLocks noChangeShapeType="1"/>
              </p:cNvSpPr>
              <p:nvPr/>
            </p:nvSpPr>
            <p:spPr bwMode="auto">
              <a:xfrm>
                <a:off x="10644187" y="538162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258"/>
              <p:cNvSpPr>
                <a:spLocks noChangeShapeType="1"/>
              </p:cNvSpPr>
              <p:nvPr/>
            </p:nvSpPr>
            <p:spPr bwMode="auto">
              <a:xfrm>
                <a:off x="10490199" y="534987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260"/>
              <p:cNvSpPr>
                <a:spLocks noChangeShapeType="1"/>
              </p:cNvSpPr>
              <p:nvPr/>
            </p:nvSpPr>
            <p:spPr bwMode="auto">
              <a:xfrm>
                <a:off x="10326687" y="532447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351"/>
              <p:cNvSpPr>
                <a:spLocks noChangeShapeType="1"/>
              </p:cNvSpPr>
              <p:nvPr/>
            </p:nvSpPr>
            <p:spPr bwMode="auto">
              <a:xfrm flipH="1">
                <a:off x="10002837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356"/>
              <p:cNvSpPr>
                <a:spLocks noChangeShapeType="1"/>
              </p:cNvSpPr>
              <p:nvPr/>
            </p:nvSpPr>
            <p:spPr bwMode="auto">
              <a:xfrm flipV="1">
                <a:off x="9440862" y="5795962"/>
                <a:ext cx="65088" cy="6508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357"/>
              <p:cNvSpPr>
                <a:spLocks noChangeShapeType="1"/>
              </p:cNvSpPr>
              <p:nvPr/>
            </p:nvSpPr>
            <p:spPr bwMode="auto">
              <a:xfrm flipV="1">
                <a:off x="9555162" y="5715000"/>
                <a:ext cx="23813" cy="317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358"/>
              <p:cNvSpPr>
                <a:spLocks noChangeShapeType="1"/>
              </p:cNvSpPr>
              <p:nvPr/>
            </p:nvSpPr>
            <p:spPr bwMode="auto">
              <a:xfrm>
                <a:off x="8661399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359"/>
              <p:cNvSpPr>
                <a:spLocks noChangeShapeType="1"/>
              </p:cNvSpPr>
              <p:nvPr/>
            </p:nvSpPr>
            <p:spPr bwMode="auto">
              <a:xfrm>
                <a:off x="8823324" y="564991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360"/>
              <p:cNvSpPr>
                <a:spLocks noChangeShapeType="1"/>
              </p:cNvSpPr>
              <p:nvPr/>
            </p:nvSpPr>
            <p:spPr bwMode="auto">
              <a:xfrm>
                <a:off x="8986837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361"/>
              <p:cNvSpPr>
                <a:spLocks noChangeShapeType="1"/>
              </p:cNvSpPr>
              <p:nvPr/>
            </p:nvSpPr>
            <p:spPr bwMode="auto">
              <a:xfrm>
                <a:off x="9148762" y="564991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362"/>
              <p:cNvSpPr>
                <a:spLocks noChangeShapeType="1"/>
              </p:cNvSpPr>
              <p:nvPr/>
            </p:nvSpPr>
            <p:spPr bwMode="auto">
              <a:xfrm>
                <a:off x="9312274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363"/>
              <p:cNvSpPr>
                <a:spLocks noChangeShapeType="1"/>
              </p:cNvSpPr>
              <p:nvPr/>
            </p:nvSpPr>
            <p:spPr bwMode="auto">
              <a:xfrm>
                <a:off x="9474199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364"/>
              <p:cNvSpPr>
                <a:spLocks noChangeShapeType="1"/>
              </p:cNvSpPr>
              <p:nvPr/>
            </p:nvSpPr>
            <p:spPr bwMode="auto">
              <a:xfrm>
                <a:off x="9636124" y="564991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365"/>
              <p:cNvSpPr>
                <a:spLocks noChangeShapeType="1"/>
              </p:cNvSpPr>
              <p:nvPr/>
            </p:nvSpPr>
            <p:spPr bwMode="auto">
              <a:xfrm>
                <a:off x="9799637" y="5649912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366"/>
              <p:cNvSpPr>
                <a:spLocks noChangeShapeType="1"/>
              </p:cNvSpPr>
              <p:nvPr/>
            </p:nvSpPr>
            <p:spPr bwMode="auto">
              <a:xfrm>
                <a:off x="9961562" y="564991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367"/>
              <p:cNvSpPr>
                <a:spLocks noChangeShapeType="1"/>
              </p:cNvSpPr>
              <p:nvPr/>
            </p:nvSpPr>
            <p:spPr bwMode="auto">
              <a:xfrm>
                <a:off x="10123487" y="5649912"/>
                <a:ext cx="9842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3" name="组合 222"/>
              <p:cNvGrpSpPr/>
              <p:nvPr/>
            </p:nvGrpSpPr>
            <p:grpSpPr>
              <a:xfrm>
                <a:off x="9750424" y="5405437"/>
                <a:ext cx="1162050" cy="781051"/>
                <a:chOff x="9636125" y="4959350"/>
                <a:chExt cx="1162050" cy="781051"/>
              </a:xfrm>
            </p:grpSpPr>
            <p:sp>
              <p:nvSpPr>
                <p:cNvPr id="236" name="Line 211"/>
                <p:cNvSpPr>
                  <a:spLocks noChangeShapeType="1"/>
                </p:cNvSpPr>
                <p:nvPr/>
              </p:nvSpPr>
              <p:spPr bwMode="auto">
                <a:xfrm>
                  <a:off x="10009188" y="5529263"/>
                  <a:ext cx="98425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7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10074275" y="5414963"/>
                  <a:ext cx="98425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238" name="组合 237"/>
                <p:cNvGrpSpPr/>
                <p:nvPr/>
              </p:nvGrpSpPr>
              <p:grpSpPr>
                <a:xfrm>
                  <a:off x="9636125" y="4959350"/>
                  <a:ext cx="1162050" cy="781051"/>
                  <a:chOff x="9636125" y="4959350"/>
                  <a:chExt cx="1162050" cy="781051"/>
                </a:xfrm>
              </p:grpSpPr>
              <p:sp>
                <p:nvSpPr>
                  <p:cNvPr id="239" name="Line 1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172700" y="5422900"/>
                    <a:ext cx="65088" cy="7302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0498138" y="5529263"/>
                    <a:ext cx="96838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41" name="组合 240"/>
                  <p:cNvGrpSpPr/>
                  <p:nvPr/>
                </p:nvGrpSpPr>
                <p:grpSpPr>
                  <a:xfrm>
                    <a:off x="9636125" y="4959350"/>
                    <a:ext cx="1162050" cy="781051"/>
                    <a:chOff x="9636125" y="4959350"/>
                    <a:chExt cx="1162050" cy="781051"/>
                  </a:xfrm>
                </p:grpSpPr>
                <p:sp>
                  <p:nvSpPr>
                    <p:cNvPr id="242" name="Line 15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09150" y="5675313"/>
                      <a:ext cx="73025" cy="6508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3" name="Line 15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23450" y="5553075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4" name="Line 1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936163" y="5430838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5" name="Line 1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042525" y="5318125"/>
                      <a:ext cx="73025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6" name="Line 1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56825" y="5195888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7" name="Line 16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69538" y="5081588"/>
                      <a:ext cx="65088" cy="6508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8" name="Line 1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75900" y="4959350"/>
                      <a:ext cx="73025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9" name="Line 1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953625" y="5667375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0" name="Line 1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058400" y="5545138"/>
                      <a:ext cx="73025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1" name="Line 16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77475" y="5300663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2" name="Line 1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91775" y="5187950"/>
                      <a:ext cx="65088" cy="6508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3" name="Line 17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498138" y="5065713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4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10602913" y="4976813"/>
                      <a:ext cx="41275" cy="39688"/>
                    </a:xfrm>
                    <a:custGeom>
                      <a:avLst/>
                      <a:gdLst>
                        <a:gd name="T0" fmla="*/ 0 w 26"/>
                        <a:gd name="T1" fmla="*/ 25 h 25"/>
                        <a:gd name="T2" fmla="*/ 26 w 26"/>
                        <a:gd name="T3" fmla="*/ 0 h 25"/>
                        <a:gd name="T4" fmla="*/ 0 w 26"/>
                        <a:gd name="T5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6" h="25">
                          <a:moveTo>
                            <a:pt x="0" y="25"/>
                          </a:moveTo>
                          <a:lnTo>
                            <a:pt x="26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5" name="Line 17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440988" y="497681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6" name="Line 17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277475" y="4976813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7" name="Line 17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115550" y="497681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8" name="Line 1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212388" y="5641975"/>
                      <a:ext cx="57150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9" name="Line 18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8750" y="5521325"/>
                      <a:ext cx="57150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0" name="Line 18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425113" y="5399088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1" name="Line 18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529888" y="5268913"/>
                      <a:ext cx="65088" cy="80963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2" name="Line 18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636250" y="5146675"/>
                      <a:ext cx="65088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3" name="Line 18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741025" y="5032375"/>
                      <a:ext cx="57150" cy="65088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4" name="Line 1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36125" y="5641975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5" name="Line 1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798050" y="5641975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" name="Line 19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61563" y="5641975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" name="Line 2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123488" y="5641975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8" name="Line 2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87000" y="5641975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9" name="Line 2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85338" y="552926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0" name="Line 2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47263" y="5529263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1" name="Line 2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172700" y="552926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2" name="Line 2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34625" y="5529263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3" name="Line 21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563225" y="541496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4" name="Line 22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399713" y="5414963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5" name="Line 2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237788" y="5414963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6" name="Line 3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172700" y="5203825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7" name="Line 3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334625" y="5203825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8" name="Line 3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498138" y="5203825"/>
                      <a:ext cx="96838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9" name="Line 3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660063" y="5203825"/>
                      <a:ext cx="114299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24" name="组合 223"/>
              <p:cNvGrpSpPr/>
              <p:nvPr/>
            </p:nvGrpSpPr>
            <p:grpSpPr>
              <a:xfrm>
                <a:off x="10563224" y="5561012"/>
                <a:ext cx="536575" cy="560388"/>
                <a:chOff x="10448925" y="5114925"/>
                <a:chExt cx="536575" cy="560388"/>
              </a:xfrm>
            </p:grpSpPr>
            <p:sp>
              <p:nvSpPr>
                <p:cNvPr id="225" name="Line 189"/>
                <p:cNvSpPr>
                  <a:spLocks noChangeShapeType="1"/>
                </p:cNvSpPr>
                <p:nvPr/>
              </p:nvSpPr>
              <p:spPr bwMode="auto">
                <a:xfrm flipH="1">
                  <a:off x="10602913" y="5414963"/>
                  <a:ext cx="65088" cy="80963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6" name="Line 190"/>
                <p:cNvSpPr>
                  <a:spLocks noChangeShapeType="1"/>
                </p:cNvSpPr>
                <p:nvPr/>
              </p:nvSpPr>
              <p:spPr bwMode="auto">
                <a:xfrm flipH="1">
                  <a:off x="10498138" y="5545138"/>
                  <a:ext cx="65088" cy="730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7" name="Line 191"/>
                <p:cNvSpPr>
                  <a:spLocks noChangeShapeType="1"/>
                </p:cNvSpPr>
                <p:nvPr/>
              </p:nvSpPr>
              <p:spPr bwMode="auto">
                <a:xfrm flipH="1">
                  <a:off x="10448925" y="5667375"/>
                  <a:ext cx="7938" cy="7938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8" name="Line 192"/>
                <p:cNvSpPr>
                  <a:spLocks noChangeShapeType="1"/>
                </p:cNvSpPr>
                <p:nvPr/>
              </p:nvSpPr>
              <p:spPr bwMode="auto">
                <a:xfrm flipH="1">
                  <a:off x="10863263" y="5114925"/>
                  <a:ext cx="65088" cy="73025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Line 202"/>
                <p:cNvSpPr>
                  <a:spLocks noChangeShapeType="1"/>
                </p:cNvSpPr>
                <p:nvPr/>
              </p:nvSpPr>
              <p:spPr bwMode="auto">
                <a:xfrm>
                  <a:off x="10448925" y="5641975"/>
                  <a:ext cx="96838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Line 215"/>
                <p:cNvSpPr>
                  <a:spLocks noChangeShapeType="1"/>
                </p:cNvSpPr>
                <p:nvPr/>
              </p:nvSpPr>
              <p:spPr bwMode="auto">
                <a:xfrm>
                  <a:off x="10660063" y="5529263"/>
                  <a:ext cx="96838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Line 216"/>
                <p:cNvSpPr>
                  <a:spLocks noChangeShapeType="1"/>
                </p:cNvSpPr>
                <p:nvPr/>
              </p:nvSpPr>
              <p:spPr bwMode="auto">
                <a:xfrm>
                  <a:off x="10821988" y="5529263"/>
                  <a:ext cx="25400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2" name="Line 217"/>
                <p:cNvSpPr>
                  <a:spLocks noChangeShapeType="1"/>
                </p:cNvSpPr>
                <p:nvPr/>
              </p:nvSpPr>
              <p:spPr bwMode="auto">
                <a:xfrm flipH="1">
                  <a:off x="10887075" y="5414963"/>
                  <a:ext cx="98425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3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10725150" y="5414963"/>
                  <a:ext cx="96838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4" name="Line 232"/>
                <p:cNvSpPr>
                  <a:spLocks noChangeShapeType="1"/>
                </p:cNvSpPr>
                <p:nvPr/>
              </p:nvSpPr>
              <p:spPr bwMode="auto">
                <a:xfrm>
                  <a:off x="10831513" y="5203825"/>
                  <a:ext cx="96838" cy="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5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10742613" y="5268913"/>
                  <a:ext cx="65088" cy="80963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0" name="Freeform 265"/>
            <p:cNvSpPr>
              <a:spLocks/>
            </p:cNvSpPr>
            <p:nvPr/>
          </p:nvSpPr>
          <p:spPr bwMode="auto">
            <a:xfrm>
              <a:off x="8513763" y="2051050"/>
              <a:ext cx="2520950" cy="1146175"/>
            </a:xfrm>
            <a:custGeom>
              <a:avLst/>
              <a:gdLst>
                <a:gd name="T0" fmla="*/ 1521 w 1588"/>
                <a:gd name="T1" fmla="*/ 271 h 722"/>
                <a:gd name="T2" fmla="*/ 1572 w 1588"/>
                <a:gd name="T3" fmla="*/ 343 h 722"/>
                <a:gd name="T4" fmla="*/ 1588 w 1588"/>
                <a:gd name="T5" fmla="*/ 415 h 722"/>
                <a:gd name="T6" fmla="*/ 1582 w 1588"/>
                <a:gd name="T7" fmla="*/ 445 h 722"/>
                <a:gd name="T8" fmla="*/ 1552 w 1588"/>
                <a:gd name="T9" fmla="*/ 507 h 722"/>
                <a:gd name="T10" fmla="*/ 1490 w 1588"/>
                <a:gd name="T11" fmla="*/ 563 h 722"/>
                <a:gd name="T12" fmla="*/ 1403 w 1588"/>
                <a:gd name="T13" fmla="*/ 609 h 722"/>
                <a:gd name="T14" fmla="*/ 1296 w 1588"/>
                <a:gd name="T15" fmla="*/ 655 h 722"/>
                <a:gd name="T16" fmla="*/ 1173 w 1588"/>
                <a:gd name="T17" fmla="*/ 686 h 722"/>
                <a:gd name="T18" fmla="*/ 1030 w 1588"/>
                <a:gd name="T19" fmla="*/ 712 h 722"/>
                <a:gd name="T20" fmla="*/ 876 w 1588"/>
                <a:gd name="T21" fmla="*/ 722 h 722"/>
                <a:gd name="T22" fmla="*/ 794 w 1588"/>
                <a:gd name="T23" fmla="*/ 722 h 722"/>
                <a:gd name="T24" fmla="*/ 635 w 1588"/>
                <a:gd name="T25" fmla="*/ 717 h 722"/>
                <a:gd name="T26" fmla="*/ 487 w 1588"/>
                <a:gd name="T27" fmla="*/ 701 h 722"/>
                <a:gd name="T28" fmla="*/ 354 w 1588"/>
                <a:gd name="T29" fmla="*/ 671 h 722"/>
                <a:gd name="T30" fmla="*/ 236 w 1588"/>
                <a:gd name="T31" fmla="*/ 635 h 722"/>
                <a:gd name="T32" fmla="*/ 139 w 1588"/>
                <a:gd name="T33" fmla="*/ 589 h 722"/>
                <a:gd name="T34" fmla="*/ 62 w 1588"/>
                <a:gd name="T35" fmla="*/ 532 h 722"/>
                <a:gd name="T36" fmla="*/ 16 w 1588"/>
                <a:gd name="T37" fmla="*/ 476 h 722"/>
                <a:gd name="T38" fmla="*/ 0 w 1588"/>
                <a:gd name="T39" fmla="*/ 415 h 722"/>
                <a:gd name="T40" fmla="*/ 6 w 1588"/>
                <a:gd name="T41" fmla="*/ 379 h 722"/>
                <a:gd name="T42" fmla="*/ 41 w 1588"/>
                <a:gd name="T43" fmla="*/ 312 h 722"/>
                <a:gd name="T44" fmla="*/ 108 w 1588"/>
                <a:gd name="T45" fmla="*/ 241 h 722"/>
                <a:gd name="T46" fmla="*/ 200 w 1588"/>
                <a:gd name="T47" fmla="*/ 174 h 722"/>
                <a:gd name="T48" fmla="*/ 318 w 1588"/>
                <a:gd name="T49" fmla="*/ 113 h 722"/>
                <a:gd name="T50" fmla="*/ 446 w 1588"/>
                <a:gd name="T51" fmla="*/ 62 h 722"/>
                <a:gd name="T52" fmla="*/ 589 w 1588"/>
                <a:gd name="T53" fmla="*/ 26 h 722"/>
                <a:gd name="T54" fmla="*/ 743 w 1588"/>
                <a:gd name="T55" fmla="*/ 5 h 722"/>
                <a:gd name="T56" fmla="*/ 820 w 1588"/>
                <a:gd name="T57" fmla="*/ 0 h 722"/>
                <a:gd name="T58" fmla="*/ 1050 w 1588"/>
                <a:gd name="T59" fmla="*/ 26 h 722"/>
                <a:gd name="T60" fmla="*/ 1250 w 1588"/>
                <a:gd name="T61" fmla="*/ 87 h 722"/>
                <a:gd name="T62" fmla="*/ 1408 w 1588"/>
                <a:gd name="T63" fmla="*/ 169 h 722"/>
                <a:gd name="T64" fmla="*/ 1521 w 1588"/>
                <a:gd name="T65" fmla="*/ 271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8" h="722">
                  <a:moveTo>
                    <a:pt x="1521" y="271"/>
                  </a:moveTo>
                  <a:lnTo>
                    <a:pt x="1521" y="271"/>
                  </a:lnTo>
                  <a:lnTo>
                    <a:pt x="1552" y="307"/>
                  </a:lnTo>
                  <a:lnTo>
                    <a:pt x="1572" y="343"/>
                  </a:lnTo>
                  <a:lnTo>
                    <a:pt x="1582" y="379"/>
                  </a:lnTo>
                  <a:lnTo>
                    <a:pt x="1588" y="415"/>
                  </a:lnTo>
                  <a:lnTo>
                    <a:pt x="1588" y="415"/>
                  </a:lnTo>
                  <a:lnTo>
                    <a:pt x="1582" y="445"/>
                  </a:lnTo>
                  <a:lnTo>
                    <a:pt x="1572" y="476"/>
                  </a:lnTo>
                  <a:lnTo>
                    <a:pt x="1552" y="507"/>
                  </a:lnTo>
                  <a:lnTo>
                    <a:pt x="1526" y="532"/>
                  </a:lnTo>
                  <a:lnTo>
                    <a:pt x="1490" y="563"/>
                  </a:lnTo>
                  <a:lnTo>
                    <a:pt x="1449" y="589"/>
                  </a:lnTo>
                  <a:lnTo>
                    <a:pt x="1403" y="609"/>
                  </a:lnTo>
                  <a:lnTo>
                    <a:pt x="1352" y="635"/>
                  </a:lnTo>
                  <a:lnTo>
                    <a:pt x="1296" y="655"/>
                  </a:lnTo>
                  <a:lnTo>
                    <a:pt x="1239" y="671"/>
                  </a:lnTo>
                  <a:lnTo>
                    <a:pt x="1173" y="686"/>
                  </a:lnTo>
                  <a:lnTo>
                    <a:pt x="1101" y="701"/>
                  </a:lnTo>
                  <a:lnTo>
                    <a:pt x="1030" y="712"/>
                  </a:lnTo>
                  <a:lnTo>
                    <a:pt x="953" y="717"/>
                  </a:lnTo>
                  <a:lnTo>
                    <a:pt x="876" y="722"/>
                  </a:lnTo>
                  <a:lnTo>
                    <a:pt x="794" y="722"/>
                  </a:lnTo>
                  <a:lnTo>
                    <a:pt x="794" y="722"/>
                  </a:lnTo>
                  <a:lnTo>
                    <a:pt x="712" y="722"/>
                  </a:lnTo>
                  <a:lnTo>
                    <a:pt x="635" y="717"/>
                  </a:lnTo>
                  <a:lnTo>
                    <a:pt x="559" y="712"/>
                  </a:lnTo>
                  <a:lnTo>
                    <a:pt x="487" y="701"/>
                  </a:lnTo>
                  <a:lnTo>
                    <a:pt x="415" y="686"/>
                  </a:lnTo>
                  <a:lnTo>
                    <a:pt x="354" y="671"/>
                  </a:lnTo>
                  <a:lnTo>
                    <a:pt x="292" y="655"/>
                  </a:lnTo>
                  <a:lnTo>
                    <a:pt x="236" y="635"/>
                  </a:lnTo>
                  <a:lnTo>
                    <a:pt x="185" y="609"/>
                  </a:lnTo>
                  <a:lnTo>
                    <a:pt x="139" y="589"/>
                  </a:lnTo>
                  <a:lnTo>
                    <a:pt x="98" y="563"/>
                  </a:lnTo>
                  <a:lnTo>
                    <a:pt x="62" y="532"/>
                  </a:lnTo>
                  <a:lnTo>
                    <a:pt x="36" y="507"/>
                  </a:lnTo>
                  <a:lnTo>
                    <a:pt x="16" y="476"/>
                  </a:lnTo>
                  <a:lnTo>
                    <a:pt x="6" y="445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6" y="379"/>
                  </a:lnTo>
                  <a:lnTo>
                    <a:pt x="21" y="348"/>
                  </a:lnTo>
                  <a:lnTo>
                    <a:pt x="41" y="312"/>
                  </a:lnTo>
                  <a:lnTo>
                    <a:pt x="72" y="277"/>
                  </a:lnTo>
                  <a:lnTo>
                    <a:pt x="108" y="241"/>
                  </a:lnTo>
                  <a:lnTo>
                    <a:pt x="154" y="210"/>
                  </a:lnTo>
                  <a:lnTo>
                    <a:pt x="200" y="174"/>
                  </a:lnTo>
                  <a:lnTo>
                    <a:pt x="256" y="143"/>
                  </a:lnTo>
                  <a:lnTo>
                    <a:pt x="318" y="113"/>
                  </a:lnTo>
                  <a:lnTo>
                    <a:pt x="379" y="87"/>
                  </a:lnTo>
                  <a:lnTo>
                    <a:pt x="446" y="62"/>
                  </a:lnTo>
                  <a:lnTo>
                    <a:pt x="518" y="41"/>
                  </a:lnTo>
                  <a:lnTo>
                    <a:pt x="589" y="26"/>
                  </a:lnTo>
                  <a:lnTo>
                    <a:pt x="666" y="16"/>
                  </a:lnTo>
                  <a:lnTo>
                    <a:pt x="743" y="5"/>
                  </a:lnTo>
                  <a:lnTo>
                    <a:pt x="820" y="0"/>
                  </a:lnTo>
                  <a:lnTo>
                    <a:pt x="820" y="0"/>
                  </a:lnTo>
                  <a:lnTo>
                    <a:pt x="937" y="10"/>
                  </a:lnTo>
                  <a:lnTo>
                    <a:pt x="1050" y="26"/>
                  </a:lnTo>
                  <a:lnTo>
                    <a:pt x="1152" y="51"/>
                  </a:lnTo>
                  <a:lnTo>
                    <a:pt x="1250" y="87"/>
                  </a:lnTo>
                  <a:lnTo>
                    <a:pt x="1337" y="123"/>
                  </a:lnTo>
                  <a:lnTo>
                    <a:pt x="1408" y="169"/>
                  </a:lnTo>
                  <a:lnTo>
                    <a:pt x="1470" y="220"/>
                  </a:lnTo>
                  <a:lnTo>
                    <a:pt x="1521" y="27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矩形 299"/>
                <p:cNvSpPr/>
                <p:nvPr/>
              </p:nvSpPr>
              <p:spPr>
                <a:xfrm>
                  <a:off x="8927240" y="2083915"/>
                  <a:ext cx="10343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0" name="矩形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240" y="2083915"/>
                  <a:ext cx="1034322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矩形 300"/>
                <p:cNvSpPr/>
                <p:nvPr/>
              </p:nvSpPr>
              <p:spPr>
                <a:xfrm>
                  <a:off x="10469641" y="1910085"/>
                  <a:ext cx="13428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1" name="矩形 3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641" y="1910085"/>
                  <a:ext cx="1342868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矩形 301"/>
                <p:cNvSpPr/>
                <p:nvPr/>
              </p:nvSpPr>
              <p:spPr>
                <a:xfrm>
                  <a:off x="9594748" y="4815931"/>
                  <a:ext cx="9009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2" name="矩形 3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748" y="4815931"/>
                  <a:ext cx="900952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6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Text Box 80"/>
          <p:cNvSpPr txBox="1">
            <a:spLocks noChangeArrowheads="1"/>
          </p:cNvSpPr>
          <p:nvPr/>
        </p:nvSpPr>
        <p:spPr bwMode="auto">
          <a:xfrm>
            <a:off x="1976270" y="917453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2.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平面薄片的质量 </a:t>
            </a:r>
            <a:endParaRPr kumimoji="1" lang="zh-CN" altLang="en-US" sz="2400" dirty="0">
              <a:latin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65818" y="1909931"/>
            <a:ext cx="4648201" cy="2286000"/>
            <a:chOff x="5448300" y="2781300"/>
            <a:chExt cx="4648201" cy="2286000"/>
          </a:xfrm>
        </p:grpSpPr>
        <p:sp>
          <p:nvSpPr>
            <p:cNvPr id="5" name="Freeform 157"/>
            <p:cNvSpPr>
              <a:spLocks/>
            </p:cNvSpPr>
            <p:nvPr/>
          </p:nvSpPr>
          <p:spPr bwMode="auto">
            <a:xfrm>
              <a:off x="7307263" y="3632200"/>
              <a:ext cx="273050" cy="266700"/>
            </a:xfrm>
            <a:custGeom>
              <a:avLst/>
              <a:gdLst>
                <a:gd name="T0" fmla="*/ 96 w 240"/>
                <a:gd name="T1" fmla="*/ 240 h 240"/>
                <a:gd name="T2" fmla="*/ 0 w 240"/>
                <a:gd name="T3" fmla="*/ 96 h 240"/>
                <a:gd name="T4" fmla="*/ 144 w 240"/>
                <a:gd name="T5" fmla="*/ 0 h 240"/>
                <a:gd name="T6" fmla="*/ 240 w 240"/>
                <a:gd name="T7" fmla="*/ 96 h 240"/>
                <a:gd name="T8" fmla="*/ 96 w 240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96" y="240"/>
                  </a:moveTo>
                  <a:lnTo>
                    <a:pt x="0" y="96"/>
                  </a:lnTo>
                  <a:lnTo>
                    <a:pt x="144" y="0"/>
                  </a:lnTo>
                  <a:lnTo>
                    <a:pt x="240" y="96"/>
                  </a:lnTo>
                  <a:lnTo>
                    <a:pt x="96" y="240"/>
                  </a:lnTo>
                  <a:close/>
                </a:path>
              </a:pathLst>
            </a:custGeom>
            <a:solidFill>
              <a:srgbClr val="EE0E33"/>
            </a:solidFill>
            <a:ln w="12700" cap="sq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160"/>
            <p:cNvGrpSpPr>
              <a:grpSpLocks/>
            </p:cNvGrpSpPr>
            <p:nvPr/>
          </p:nvGrpSpPr>
          <p:grpSpPr bwMode="auto">
            <a:xfrm>
              <a:off x="7485064" y="3821114"/>
              <a:ext cx="1463675" cy="860425"/>
              <a:chOff x="2796" y="2214"/>
              <a:chExt cx="1284" cy="773"/>
            </a:xfrm>
          </p:grpSpPr>
          <p:sp>
            <p:nvSpPr>
              <p:cNvPr id="31" name="Line 161"/>
              <p:cNvSpPr>
                <a:spLocks noChangeShapeType="1"/>
              </p:cNvSpPr>
              <p:nvPr/>
            </p:nvSpPr>
            <p:spPr bwMode="auto">
              <a:xfrm flipH="1" flipV="1">
                <a:off x="2796" y="2214"/>
                <a:ext cx="660" cy="47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" name="Object 162"/>
              <p:cNvGraphicFramePr>
                <a:graphicFrameLocks noChangeAspect="1"/>
              </p:cNvGraphicFramePr>
              <p:nvPr/>
            </p:nvGraphicFramePr>
            <p:xfrm>
              <a:off x="3504" y="2544"/>
              <a:ext cx="576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88" name="公式" r:id="rId3" imgW="431640" imgH="330120" progId="Equation.3">
                      <p:embed/>
                    </p:oleObj>
                  </mc:Choice>
                  <mc:Fallback>
                    <p:oleObj name="公式" r:id="rId3" imgW="431640" imgH="330120" progId="Equation.3">
                      <p:embed/>
                      <p:pic>
                        <p:nvPicPr>
                          <p:cNvPr id="196770" name="Object 1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544"/>
                            <a:ext cx="576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" name="Object 1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9365540"/>
                </p:ext>
              </p:extLst>
            </p:nvPr>
          </p:nvGraphicFramePr>
          <p:xfrm>
            <a:off x="7423150" y="3698876"/>
            <a:ext cx="109538" cy="106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89" name="公式" r:id="rId5" imgW="152280" imgH="152280" progId="Equation.3">
                    <p:embed/>
                  </p:oleObj>
                </mc:Choice>
                <mc:Fallback>
                  <p:oleObj name="公式" r:id="rId5" imgW="152280" imgH="152280" progId="Equation.3">
                    <p:embed/>
                    <p:pic>
                      <p:nvPicPr>
                        <p:cNvPr id="196771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23150" y="3698876"/>
                          <a:ext cx="109538" cy="106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164"/>
            <p:cNvGrpSpPr>
              <a:grpSpLocks/>
            </p:cNvGrpSpPr>
            <p:nvPr/>
          </p:nvGrpSpPr>
          <p:grpSpPr bwMode="auto">
            <a:xfrm>
              <a:off x="7478714" y="3043239"/>
              <a:ext cx="2617787" cy="676275"/>
              <a:chOff x="2790" y="1488"/>
              <a:chExt cx="2298" cy="606"/>
            </a:xfrm>
          </p:grpSpPr>
          <p:sp>
            <p:nvSpPr>
              <p:cNvPr id="29" name="Line 165"/>
              <p:cNvSpPr>
                <a:spLocks noChangeShapeType="1"/>
              </p:cNvSpPr>
              <p:nvPr/>
            </p:nvSpPr>
            <p:spPr bwMode="auto">
              <a:xfrm flipV="1">
                <a:off x="2790" y="1632"/>
                <a:ext cx="1338" cy="4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" name="Object 166"/>
              <p:cNvGraphicFramePr>
                <a:graphicFrameLocks noChangeAspect="1"/>
              </p:cNvGraphicFramePr>
              <p:nvPr/>
            </p:nvGraphicFramePr>
            <p:xfrm>
              <a:off x="4128" y="1488"/>
              <a:ext cx="960" cy="4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90" name="公式" r:id="rId7" imgW="711000" imgH="330120" progId="Equation.3">
                      <p:embed/>
                    </p:oleObj>
                  </mc:Choice>
                  <mc:Fallback>
                    <p:oleObj name="公式" r:id="rId7" imgW="711000" imgH="330120" progId="Equation.3">
                      <p:embed/>
                      <p:pic>
                        <p:nvPicPr>
                          <p:cNvPr id="196774" name="Object 1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1488"/>
                            <a:ext cx="960" cy="4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" name="Group 171"/>
            <p:cNvGrpSpPr>
              <a:grpSpLocks/>
            </p:cNvGrpSpPr>
            <p:nvPr/>
          </p:nvGrpSpPr>
          <p:grpSpPr bwMode="auto">
            <a:xfrm>
              <a:off x="6815139" y="2936875"/>
              <a:ext cx="1641475" cy="1443038"/>
              <a:chOff x="3453" y="1970"/>
              <a:chExt cx="1034" cy="909"/>
            </a:xfrm>
          </p:grpSpPr>
          <p:sp>
            <p:nvSpPr>
              <p:cNvPr id="17" name="Freeform 172" descr="大网格"/>
              <p:cNvSpPr>
                <a:spLocks/>
              </p:cNvSpPr>
              <p:nvPr/>
            </p:nvSpPr>
            <p:spPr bwMode="auto">
              <a:xfrm>
                <a:off x="3488" y="2475"/>
                <a:ext cx="447" cy="371"/>
              </a:xfrm>
              <a:custGeom>
                <a:avLst/>
                <a:gdLst>
                  <a:gd name="T0" fmla="*/ 0 w 624"/>
                  <a:gd name="T1" fmla="*/ 0 h 528"/>
                  <a:gd name="T2" fmla="*/ 144 w 624"/>
                  <a:gd name="T3" fmla="*/ 384 h 528"/>
                  <a:gd name="T4" fmla="*/ 624 w 624"/>
                  <a:gd name="T5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4" h="528">
                    <a:moveTo>
                      <a:pt x="0" y="0"/>
                    </a:moveTo>
                    <a:cubicBezTo>
                      <a:pt x="20" y="148"/>
                      <a:pt x="40" y="296"/>
                      <a:pt x="144" y="384"/>
                    </a:cubicBezTo>
                    <a:cubicBezTo>
                      <a:pt x="248" y="472"/>
                      <a:pt x="436" y="500"/>
                      <a:pt x="624" y="528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173" descr="大网格"/>
              <p:cNvSpPr>
                <a:spLocks/>
              </p:cNvSpPr>
              <p:nvPr/>
            </p:nvSpPr>
            <p:spPr bwMode="auto">
              <a:xfrm>
                <a:off x="3591" y="2340"/>
                <a:ext cx="482" cy="438"/>
              </a:xfrm>
              <a:custGeom>
                <a:avLst/>
                <a:gdLst>
                  <a:gd name="T0" fmla="*/ 0 w 672"/>
                  <a:gd name="T1" fmla="*/ 0 h 624"/>
                  <a:gd name="T2" fmla="*/ 144 w 672"/>
                  <a:gd name="T3" fmla="*/ 480 h 624"/>
                  <a:gd name="T4" fmla="*/ 672 w 672"/>
                  <a:gd name="T5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2" h="624">
                    <a:moveTo>
                      <a:pt x="0" y="0"/>
                    </a:moveTo>
                    <a:cubicBezTo>
                      <a:pt x="16" y="188"/>
                      <a:pt x="32" y="376"/>
                      <a:pt x="144" y="480"/>
                    </a:cubicBezTo>
                    <a:cubicBezTo>
                      <a:pt x="256" y="584"/>
                      <a:pt x="464" y="604"/>
                      <a:pt x="672" y="624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174" descr="大网格"/>
              <p:cNvSpPr>
                <a:spLocks/>
              </p:cNvSpPr>
              <p:nvPr/>
            </p:nvSpPr>
            <p:spPr bwMode="auto">
              <a:xfrm>
                <a:off x="3723" y="2206"/>
                <a:ext cx="454" cy="471"/>
              </a:xfrm>
              <a:custGeom>
                <a:avLst/>
                <a:gdLst>
                  <a:gd name="T0" fmla="*/ 8 w 632"/>
                  <a:gd name="T1" fmla="*/ 0 h 672"/>
                  <a:gd name="T2" fmla="*/ 104 w 632"/>
                  <a:gd name="T3" fmla="*/ 480 h 672"/>
                  <a:gd name="T4" fmla="*/ 632 w 632"/>
                  <a:gd name="T5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2" h="672">
                    <a:moveTo>
                      <a:pt x="8" y="0"/>
                    </a:moveTo>
                    <a:cubicBezTo>
                      <a:pt x="4" y="184"/>
                      <a:pt x="0" y="368"/>
                      <a:pt x="104" y="480"/>
                    </a:cubicBezTo>
                    <a:cubicBezTo>
                      <a:pt x="208" y="592"/>
                      <a:pt x="544" y="640"/>
                      <a:pt x="632" y="672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175" descr="大网格"/>
              <p:cNvSpPr>
                <a:spLocks/>
              </p:cNvSpPr>
              <p:nvPr/>
            </p:nvSpPr>
            <p:spPr bwMode="auto">
              <a:xfrm>
                <a:off x="3826" y="2105"/>
                <a:ext cx="454" cy="471"/>
              </a:xfrm>
              <a:custGeom>
                <a:avLst/>
                <a:gdLst>
                  <a:gd name="T0" fmla="*/ 8 w 632"/>
                  <a:gd name="T1" fmla="*/ 0 h 672"/>
                  <a:gd name="T2" fmla="*/ 104 w 632"/>
                  <a:gd name="T3" fmla="*/ 480 h 672"/>
                  <a:gd name="T4" fmla="*/ 632 w 632"/>
                  <a:gd name="T5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2" h="672">
                    <a:moveTo>
                      <a:pt x="8" y="0"/>
                    </a:moveTo>
                    <a:cubicBezTo>
                      <a:pt x="4" y="184"/>
                      <a:pt x="0" y="368"/>
                      <a:pt x="104" y="480"/>
                    </a:cubicBezTo>
                    <a:cubicBezTo>
                      <a:pt x="208" y="592"/>
                      <a:pt x="544" y="640"/>
                      <a:pt x="632" y="672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176" descr="大网格"/>
              <p:cNvSpPr>
                <a:spLocks/>
              </p:cNvSpPr>
              <p:nvPr/>
            </p:nvSpPr>
            <p:spPr bwMode="auto">
              <a:xfrm>
                <a:off x="3970" y="2037"/>
                <a:ext cx="413" cy="438"/>
              </a:xfrm>
              <a:custGeom>
                <a:avLst/>
                <a:gdLst>
                  <a:gd name="T0" fmla="*/ 0 w 576"/>
                  <a:gd name="T1" fmla="*/ 0 h 624"/>
                  <a:gd name="T2" fmla="*/ 96 w 576"/>
                  <a:gd name="T3" fmla="*/ 480 h 624"/>
                  <a:gd name="T4" fmla="*/ 576 w 576"/>
                  <a:gd name="T5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6" h="624">
                    <a:moveTo>
                      <a:pt x="0" y="0"/>
                    </a:moveTo>
                    <a:cubicBezTo>
                      <a:pt x="0" y="188"/>
                      <a:pt x="0" y="376"/>
                      <a:pt x="96" y="480"/>
                    </a:cubicBezTo>
                    <a:cubicBezTo>
                      <a:pt x="192" y="584"/>
                      <a:pt x="496" y="600"/>
                      <a:pt x="576" y="624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177" descr="大网格"/>
              <p:cNvSpPr>
                <a:spLocks/>
              </p:cNvSpPr>
              <p:nvPr/>
            </p:nvSpPr>
            <p:spPr bwMode="auto">
              <a:xfrm>
                <a:off x="4073" y="1970"/>
                <a:ext cx="379" cy="370"/>
              </a:xfrm>
              <a:custGeom>
                <a:avLst/>
                <a:gdLst>
                  <a:gd name="T0" fmla="*/ 0 w 528"/>
                  <a:gd name="T1" fmla="*/ 0 h 528"/>
                  <a:gd name="T2" fmla="*/ 96 w 528"/>
                  <a:gd name="T3" fmla="*/ 432 h 528"/>
                  <a:gd name="T4" fmla="*/ 528 w 528"/>
                  <a:gd name="T5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8" h="528">
                    <a:moveTo>
                      <a:pt x="0" y="0"/>
                    </a:moveTo>
                    <a:cubicBezTo>
                      <a:pt x="4" y="172"/>
                      <a:pt x="8" y="344"/>
                      <a:pt x="96" y="432"/>
                    </a:cubicBezTo>
                    <a:cubicBezTo>
                      <a:pt x="184" y="520"/>
                      <a:pt x="356" y="524"/>
                      <a:pt x="528" y="528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Freeform 178" descr="大网格"/>
              <p:cNvSpPr>
                <a:spLocks/>
              </p:cNvSpPr>
              <p:nvPr/>
            </p:nvSpPr>
            <p:spPr bwMode="auto">
              <a:xfrm>
                <a:off x="4205" y="1970"/>
                <a:ext cx="247" cy="275"/>
              </a:xfrm>
              <a:custGeom>
                <a:avLst/>
                <a:gdLst>
                  <a:gd name="T0" fmla="*/ 8 w 344"/>
                  <a:gd name="T1" fmla="*/ 0 h 392"/>
                  <a:gd name="T2" fmla="*/ 56 w 344"/>
                  <a:gd name="T3" fmla="*/ 336 h 392"/>
                  <a:gd name="T4" fmla="*/ 344 w 344"/>
                  <a:gd name="T5" fmla="*/ 33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4" h="392">
                    <a:moveTo>
                      <a:pt x="8" y="0"/>
                    </a:moveTo>
                    <a:cubicBezTo>
                      <a:pt x="4" y="140"/>
                      <a:pt x="0" y="280"/>
                      <a:pt x="56" y="336"/>
                    </a:cubicBezTo>
                    <a:cubicBezTo>
                      <a:pt x="112" y="392"/>
                      <a:pt x="296" y="336"/>
                      <a:pt x="344" y="336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179" descr="大网格"/>
              <p:cNvSpPr>
                <a:spLocks/>
              </p:cNvSpPr>
              <p:nvPr/>
            </p:nvSpPr>
            <p:spPr bwMode="auto">
              <a:xfrm>
                <a:off x="3488" y="2004"/>
                <a:ext cx="551" cy="505"/>
              </a:xfrm>
              <a:custGeom>
                <a:avLst/>
                <a:gdLst>
                  <a:gd name="T0" fmla="*/ 0 w 768"/>
                  <a:gd name="T1" fmla="*/ 720 h 720"/>
                  <a:gd name="T2" fmla="*/ 480 w 768"/>
                  <a:gd name="T3" fmla="*/ 384 h 720"/>
                  <a:gd name="T4" fmla="*/ 768 w 768"/>
                  <a:gd name="T5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8" h="720">
                    <a:moveTo>
                      <a:pt x="0" y="720"/>
                    </a:moveTo>
                    <a:cubicBezTo>
                      <a:pt x="176" y="612"/>
                      <a:pt x="352" y="504"/>
                      <a:pt x="480" y="384"/>
                    </a:cubicBezTo>
                    <a:cubicBezTo>
                      <a:pt x="608" y="264"/>
                      <a:pt x="688" y="132"/>
                      <a:pt x="768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180" descr="大网格"/>
              <p:cNvSpPr>
                <a:spLocks/>
              </p:cNvSpPr>
              <p:nvPr/>
            </p:nvSpPr>
            <p:spPr bwMode="auto">
              <a:xfrm>
                <a:off x="3453" y="1970"/>
                <a:ext cx="724" cy="707"/>
              </a:xfrm>
              <a:custGeom>
                <a:avLst/>
                <a:gdLst>
                  <a:gd name="T0" fmla="*/ 0 w 1008"/>
                  <a:gd name="T1" fmla="*/ 1008 h 1008"/>
                  <a:gd name="T2" fmla="*/ 432 w 1008"/>
                  <a:gd name="T3" fmla="*/ 720 h 1008"/>
                  <a:gd name="T4" fmla="*/ 768 w 1008"/>
                  <a:gd name="T5" fmla="*/ 432 h 1008"/>
                  <a:gd name="T6" fmla="*/ 912 w 1008"/>
                  <a:gd name="T7" fmla="*/ 192 h 1008"/>
                  <a:gd name="T8" fmla="*/ 1008 w 1008"/>
                  <a:gd name="T9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1008">
                    <a:moveTo>
                      <a:pt x="0" y="1008"/>
                    </a:moveTo>
                    <a:cubicBezTo>
                      <a:pt x="152" y="912"/>
                      <a:pt x="304" y="816"/>
                      <a:pt x="432" y="720"/>
                    </a:cubicBezTo>
                    <a:cubicBezTo>
                      <a:pt x="560" y="624"/>
                      <a:pt x="688" y="520"/>
                      <a:pt x="768" y="432"/>
                    </a:cubicBezTo>
                    <a:cubicBezTo>
                      <a:pt x="848" y="344"/>
                      <a:pt x="872" y="264"/>
                      <a:pt x="912" y="192"/>
                    </a:cubicBezTo>
                    <a:cubicBezTo>
                      <a:pt x="952" y="120"/>
                      <a:pt x="992" y="32"/>
                      <a:pt x="1008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181" descr="大网格"/>
              <p:cNvSpPr>
                <a:spLocks/>
              </p:cNvSpPr>
              <p:nvPr/>
            </p:nvSpPr>
            <p:spPr bwMode="auto">
              <a:xfrm>
                <a:off x="3522" y="2004"/>
                <a:ext cx="792" cy="808"/>
              </a:xfrm>
              <a:custGeom>
                <a:avLst/>
                <a:gdLst>
                  <a:gd name="T0" fmla="*/ 0 w 1104"/>
                  <a:gd name="T1" fmla="*/ 1152 h 1152"/>
                  <a:gd name="T2" fmla="*/ 432 w 1104"/>
                  <a:gd name="T3" fmla="*/ 816 h 1152"/>
                  <a:gd name="T4" fmla="*/ 720 w 1104"/>
                  <a:gd name="T5" fmla="*/ 528 h 1152"/>
                  <a:gd name="T6" fmla="*/ 1104 w 1104"/>
                  <a:gd name="T7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4" h="1152">
                    <a:moveTo>
                      <a:pt x="0" y="1152"/>
                    </a:moveTo>
                    <a:cubicBezTo>
                      <a:pt x="156" y="1036"/>
                      <a:pt x="312" y="920"/>
                      <a:pt x="432" y="816"/>
                    </a:cubicBezTo>
                    <a:cubicBezTo>
                      <a:pt x="552" y="712"/>
                      <a:pt x="608" y="664"/>
                      <a:pt x="720" y="528"/>
                    </a:cubicBezTo>
                    <a:cubicBezTo>
                      <a:pt x="832" y="392"/>
                      <a:pt x="968" y="196"/>
                      <a:pt x="1104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182" descr="大网格"/>
              <p:cNvSpPr>
                <a:spLocks/>
              </p:cNvSpPr>
              <p:nvPr/>
            </p:nvSpPr>
            <p:spPr bwMode="auto">
              <a:xfrm>
                <a:off x="3625" y="2037"/>
                <a:ext cx="793" cy="842"/>
              </a:xfrm>
              <a:custGeom>
                <a:avLst/>
                <a:gdLst>
                  <a:gd name="T0" fmla="*/ 0 w 1104"/>
                  <a:gd name="T1" fmla="*/ 1200 h 1200"/>
                  <a:gd name="T2" fmla="*/ 432 w 1104"/>
                  <a:gd name="T3" fmla="*/ 864 h 1200"/>
                  <a:gd name="T4" fmla="*/ 912 w 1104"/>
                  <a:gd name="T5" fmla="*/ 384 h 1200"/>
                  <a:gd name="T6" fmla="*/ 1104 w 1104"/>
                  <a:gd name="T7" fmla="*/ 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4" h="1200">
                    <a:moveTo>
                      <a:pt x="0" y="1200"/>
                    </a:moveTo>
                    <a:cubicBezTo>
                      <a:pt x="140" y="1100"/>
                      <a:pt x="280" y="1000"/>
                      <a:pt x="432" y="864"/>
                    </a:cubicBezTo>
                    <a:cubicBezTo>
                      <a:pt x="584" y="728"/>
                      <a:pt x="800" y="528"/>
                      <a:pt x="912" y="384"/>
                    </a:cubicBezTo>
                    <a:cubicBezTo>
                      <a:pt x="1024" y="240"/>
                      <a:pt x="1064" y="120"/>
                      <a:pt x="1104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183" descr="大网格"/>
              <p:cNvSpPr>
                <a:spLocks/>
              </p:cNvSpPr>
              <p:nvPr/>
            </p:nvSpPr>
            <p:spPr bwMode="auto">
              <a:xfrm>
                <a:off x="3832" y="2172"/>
                <a:ext cx="655" cy="707"/>
              </a:xfrm>
              <a:custGeom>
                <a:avLst/>
                <a:gdLst>
                  <a:gd name="T0" fmla="*/ 0 w 912"/>
                  <a:gd name="T1" fmla="*/ 1008 h 1008"/>
                  <a:gd name="T2" fmla="*/ 480 w 912"/>
                  <a:gd name="T3" fmla="*/ 576 h 1008"/>
                  <a:gd name="T4" fmla="*/ 768 w 912"/>
                  <a:gd name="T5" fmla="*/ 240 h 1008"/>
                  <a:gd name="T6" fmla="*/ 912 w 912"/>
                  <a:gd name="T7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2" h="1008">
                    <a:moveTo>
                      <a:pt x="0" y="1008"/>
                    </a:moveTo>
                    <a:cubicBezTo>
                      <a:pt x="176" y="856"/>
                      <a:pt x="352" y="704"/>
                      <a:pt x="480" y="576"/>
                    </a:cubicBezTo>
                    <a:cubicBezTo>
                      <a:pt x="608" y="448"/>
                      <a:pt x="696" y="336"/>
                      <a:pt x="768" y="240"/>
                    </a:cubicBezTo>
                    <a:cubicBezTo>
                      <a:pt x="840" y="144"/>
                      <a:pt x="876" y="72"/>
                      <a:pt x="912" y="0"/>
                    </a:cubicBezTo>
                  </a:path>
                </a:pathLst>
              </a:custGeom>
              <a:noFill/>
              <a:ln w="12700" cap="sq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184"/>
            <p:cNvGrpSpPr>
              <a:grpSpLocks/>
            </p:cNvGrpSpPr>
            <p:nvPr/>
          </p:nvGrpSpPr>
          <p:grpSpPr bwMode="auto">
            <a:xfrm>
              <a:off x="5448300" y="2781300"/>
              <a:ext cx="3886200" cy="2286000"/>
              <a:chOff x="2592" y="1872"/>
              <a:chExt cx="2448" cy="1440"/>
            </a:xfrm>
          </p:grpSpPr>
          <p:sp>
            <p:nvSpPr>
              <p:cNvPr id="11" name="Line 185"/>
              <p:cNvSpPr>
                <a:spLocks noChangeShapeType="1"/>
              </p:cNvSpPr>
              <p:nvPr/>
            </p:nvSpPr>
            <p:spPr bwMode="auto">
              <a:xfrm flipV="1">
                <a:off x="3178" y="1872"/>
                <a:ext cx="0" cy="137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86"/>
              <p:cNvSpPr>
                <a:spLocks noChangeShapeType="1"/>
              </p:cNvSpPr>
              <p:nvPr/>
            </p:nvSpPr>
            <p:spPr bwMode="auto">
              <a:xfrm>
                <a:off x="2592" y="3140"/>
                <a:ext cx="244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Oval 187" descr="大网格"/>
              <p:cNvSpPr>
                <a:spLocks noChangeArrowheads="1"/>
              </p:cNvSpPr>
              <p:nvPr/>
            </p:nvSpPr>
            <p:spPr bwMode="auto">
              <a:xfrm rot="-2528410">
                <a:off x="3350" y="2105"/>
                <a:ext cx="1205" cy="674"/>
              </a:xfrm>
              <a:prstGeom prst="ellips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pattFill prst="lgGrid">
                      <a:fgClr>
                        <a:schemeClr val="tx2"/>
                      </a:fgClr>
                      <a:bgClr>
                        <a:srgbClr val="FFFFFF"/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zh-CN" sz="24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4" name="Object 188"/>
              <p:cNvGraphicFramePr>
                <a:graphicFrameLocks noChangeAspect="1"/>
              </p:cNvGraphicFramePr>
              <p:nvPr/>
            </p:nvGraphicFramePr>
            <p:xfrm>
              <a:off x="4894" y="3177"/>
              <a:ext cx="146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91" name="公式" r:id="rId9" imgW="253800" imgH="241200" progId="Equation.3">
                      <p:embed/>
                    </p:oleObj>
                  </mc:Choice>
                  <mc:Fallback>
                    <p:oleObj name="公式" r:id="rId9" imgW="253800" imgH="241200" progId="Equation.3">
                      <p:embed/>
                      <p:pic>
                        <p:nvPicPr>
                          <p:cNvPr id="196796" name="Object 1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4" y="3177"/>
                            <a:ext cx="146" cy="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89"/>
              <p:cNvGraphicFramePr>
                <a:graphicFrameLocks noChangeAspect="1"/>
              </p:cNvGraphicFramePr>
              <p:nvPr/>
            </p:nvGraphicFramePr>
            <p:xfrm>
              <a:off x="3024" y="1920"/>
              <a:ext cx="116" cy="1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92" name="公式" r:id="rId11" imgW="253800" imgH="317160" progId="Equation.3">
                      <p:embed/>
                    </p:oleObj>
                  </mc:Choice>
                  <mc:Fallback>
                    <p:oleObj name="公式" r:id="rId11" imgW="253800" imgH="317160" progId="Equation.3">
                      <p:embed/>
                      <p:pic>
                        <p:nvPicPr>
                          <p:cNvPr id="196797" name="Object 1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920"/>
                            <a:ext cx="116" cy="1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90"/>
              <p:cNvGraphicFramePr>
                <a:graphicFrameLocks noChangeAspect="1"/>
              </p:cNvGraphicFramePr>
              <p:nvPr/>
            </p:nvGraphicFramePr>
            <p:xfrm>
              <a:off x="3033" y="3161"/>
              <a:ext cx="135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93" name="公式" r:id="rId13" imgW="215640" imgH="241200" progId="Equation.3">
                      <p:embed/>
                    </p:oleObj>
                  </mc:Choice>
                  <mc:Fallback>
                    <p:oleObj name="公式" r:id="rId13" imgW="215640" imgH="241200" progId="Equation.3">
                      <p:embed/>
                      <p:pic>
                        <p:nvPicPr>
                          <p:cNvPr id="196798" name="Object 1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3" y="3161"/>
                            <a:ext cx="135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276728" y="1377702"/>
                <a:ext cx="475694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设有一平面薄片，占有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 smtClean="0"/>
                  <a:t>面上的闭区域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，在点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处的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面密度</a:t>
                </a:r>
                <a:r>
                  <a:rPr lang="zh-CN" altLang="en-US" sz="2400" dirty="0" smtClean="0"/>
                  <a:t>为 </a:t>
                </a:r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，假定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上连续，平面薄片的质量为多少？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728" y="1377702"/>
                <a:ext cx="4756943" cy="1569660"/>
              </a:xfrm>
              <a:prstGeom prst="rect">
                <a:avLst/>
              </a:prstGeom>
              <a:blipFill>
                <a:blip r:embed="rId15"/>
                <a:stretch>
                  <a:fillRect l="-1921" t="-4280" b="-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273658" y="4568787"/>
                <a:ext cx="4300152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极限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4568787"/>
                <a:ext cx="4300152" cy="630494"/>
              </a:xfrm>
              <a:prstGeom prst="rect">
                <a:avLst/>
              </a:prstGeom>
              <a:blipFill>
                <a:blip r:embed="rId16"/>
                <a:stretch>
                  <a:fillRect l="-2270" t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273658" y="3000543"/>
                <a:ext cx="12404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FF"/>
                    </a:solidFill>
                  </a:rPr>
                  <a:t>分割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3000543"/>
                <a:ext cx="1240468" cy="461665"/>
              </a:xfrm>
              <a:prstGeom prst="rect">
                <a:avLst/>
              </a:prstGeom>
              <a:blipFill>
                <a:blip r:embed="rId17"/>
                <a:stretch>
                  <a:fillRect l="-788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273658" y="3508544"/>
                <a:ext cx="22874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FF"/>
                    </a:solidFill>
                  </a:rPr>
                  <a:t>近似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3508544"/>
                <a:ext cx="2287486" cy="461665"/>
              </a:xfrm>
              <a:prstGeom prst="rect">
                <a:avLst/>
              </a:prstGeom>
              <a:blipFill>
                <a:blip r:embed="rId18"/>
                <a:stretch>
                  <a:fillRect l="-4267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273658" y="4016545"/>
                <a:ext cx="2945871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FF"/>
                    </a:solidFill>
                  </a:rPr>
                  <a:t>求和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4016545"/>
                <a:ext cx="2945871" cy="462947"/>
              </a:xfrm>
              <a:prstGeom prst="rect">
                <a:avLst/>
              </a:prstGeom>
              <a:blipFill>
                <a:blip r:embed="rId19"/>
                <a:stretch>
                  <a:fillRect l="-3313" t="-128947" b="-19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2273658" y="536080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平面</a:t>
            </a:r>
            <a:r>
              <a:rPr lang="zh-CN" altLang="en-US" sz="2400" dirty="0" smtClean="0">
                <a:solidFill>
                  <a:prstClr val="black"/>
                </a:solidFill>
              </a:rPr>
              <a:t>闭区域上的数量关系。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2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08735" y="946038"/>
                <a:ext cx="8966762" cy="2309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是平面有界闭区域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上的有界函数，将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任意分割成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个小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闭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区域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，记第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个小区域的面积也表示为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个小区域</a:t>
                </a:r>
                <a:r>
                  <a:rPr lang="zh-CN" altLang="en-US" sz="2400" dirty="0" smtClean="0"/>
                  <a:t>上任取一点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，作乘积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，并作和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，如果当各个小闭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区域的直径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的最大值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400" dirty="0" smtClean="0"/>
                  <a:t>时，这和的极限总存在，且与闭区域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的分法及点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的取法无关，那么称此极限为函数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在闭区域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上的二重积分，记作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35" y="946038"/>
                <a:ext cx="8966762" cy="2309607"/>
              </a:xfrm>
              <a:prstGeom prst="rect">
                <a:avLst/>
              </a:prstGeom>
              <a:blipFill>
                <a:blip r:embed="rId11"/>
                <a:stretch>
                  <a:fillRect l="-5303" t="-2902" r="-4419" b="-6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333789" y="946038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ea typeface="黑体" panose="02010609060101010101" pitchFamily="49" charset="-122"/>
              </a:rPr>
              <a:t>定义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ea typeface="黑体" panose="02010609060101010101" pitchFamily="49" charset="-122"/>
              </a:rPr>
              <a:t>1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99966" y="3277663"/>
                <a:ext cx="5103641" cy="686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66" y="3277663"/>
                <a:ext cx="5103641" cy="6862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08735" y="4061915"/>
                <a:ext cx="8966762" cy="832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称为积分区域，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称为被积函数，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称为面积微元，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称为被积表达式，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称为积分和。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35" y="4061915"/>
                <a:ext cx="8966762" cy="832279"/>
              </a:xfrm>
              <a:prstGeom prst="rect">
                <a:avLst/>
              </a:prstGeom>
              <a:blipFill>
                <a:blip r:embed="rId13"/>
                <a:stretch>
                  <a:fillRect l="-1088" t="-27737" b="-10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33789" y="5688637"/>
                <a:ext cx="82722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</a:rPr>
                  <a:t>定理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</a:rPr>
                  <a:t>1 </a:t>
                </a:r>
                <a:r>
                  <a:rPr lang="zh-CN" altLang="en-US" sz="2400" dirty="0" smtClean="0"/>
                  <a:t>在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有界闭</a:t>
                </a:r>
                <a:r>
                  <a:rPr lang="zh-CN" altLang="en-US" sz="2400" dirty="0" smtClean="0"/>
                  <a:t>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上的连续函数一定是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上的可积函数。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789" y="5688637"/>
                <a:ext cx="8272265" cy="461665"/>
              </a:xfrm>
              <a:prstGeom prst="rect">
                <a:avLst/>
              </a:prstGeom>
              <a:blipFill>
                <a:blip r:embed="rId14"/>
                <a:stretch>
                  <a:fillRect l="-1179" t="-14474" r="-147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308735" y="5163325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定积分的应用中介绍的元素法。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1" name="Rectangle 939"/>
          <p:cNvSpPr>
            <a:spLocks noChangeArrowheads="1"/>
          </p:cNvSpPr>
          <p:nvPr/>
        </p:nvSpPr>
        <p:spPr bwMode="auto">
          <a:xfrm>
            <a:off x="1333789" y="360363"/>
            <a:ext cx="46121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2800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二重积分的定义及性质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3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272988" y="365125"/>
            <a:ext cx="10130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二重积分有着和定积分相似的性质，以下性质均假设被积函数在所在区域上可积。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272988" y="1330414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22515" y="1330414"/>
                <a:ext cx="8502136" cy="518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𝛽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5" y="1330414"/>
                <a:ext cx="8502136" cy="518668"/>
              </a:xfrm>
              <a:prstGeom prst="rect">
                <a:avLst/>
              </a:prstGeom>
              <a:blipFill>
                <a:blip r:embed="rId6"/>
                <a:stretch>
                  <a:fillRect l="-6738" t="-142353" r="-1864" b="-20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272988" y="1926371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2983" y="2575023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22515" y="1926371"/>
                <a:ext cx="7183185" cy="5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5" y="1926371"/>
                <a:ext cx="7183185" cy="564450"/>
              </a:xfrm>
              <a:prstGeom prst="rect">
                <a:avLst/>
              </a:prstGeom>
              <a:blipFill>
                <a:blip r:embed="rId7"/>
                <a:stretch>
                  <a:fillRect l="-7980" t="-130108" r="-2462" b="-17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22513" y="2577982"/>
                <a:ext cx="6924772" cy="518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)≡1</m:t>
                    </m:r>
                  </m:oMath>
                </a14:m>
                <a:r>
                  <a:rPr lang="zh-CN" altLang="en-US" sz="2400" dirty="0" smtClean="0"/>
                  <a:t>，则有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的面积。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3" y="2577982"/>
                <a:ext cx="6924772" cy="518668"/>
              </a:xfrm>
              <a:prstGeom prst="rect">
                <a:avLst/>
              </a:prstGeom>
              <a:blipFill>
                <a:blip r:embed="rId8"/>
                <a:stretch>
                  <a:fillRect l="-1408" t="-142353" r="-5722" b="-20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272983" y="3187072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22513" y="3187072"/>
                <a:ext cx="6729061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如果在区域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上满足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)≤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，则有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；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3" y="3187072"/>
                <a:ext cx="6729061" cy="888000"/>
              </a:xfrm>
              <a:prstGeom prst="rect">
                <a:avLst/>
              </a:prstGeom>
              <a:blipFill>
                <a:blip r:embed="rId13"/>
                <a:stretch>
                  <a:fillRect l="-8514" t="-66897" b="-119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272983" y="4221148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2984" y="5218622"/>
            <a:ext cx="1061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性质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00B05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22513" y="4221148"/>
                <a:ext cx="9117261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/>
                  <a:t>是区域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的面积</a:t>
                </a:r>
                <a:r>
                  <a:rPr lang="en-US" altLang="zh-CN" sz="2400" dirty="0" smtClean="0"/>
                  <a:t>. </a:t>
                </a:r>
                <a:r>
                  <a:rPr lang="zh-CN" altLang="en-US" sz="2400" dirty="0" smtClean="0"/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上有最大值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 smtClean="0"/>
                  <a:t>和最小值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 smtClean="0"/>
                  <a:t>，则有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3" y="4221148"/>
                <a:ext cx="9117261" cy="888000"/>
              </a:xfrm>
              <a:prstGeom prst="rect">
                <a:avLst/>
              </a:prstGeom>
              <a:blipFill>
                <a:blip r:embed="rId14"/>
                <a:stretch>
                  <a:fillRect l="-1070" t="-41781" r="-870" b="-117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522513" y="5217814"/>
                <a:ext cx="9117261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有界闭</a:t>
                </a:r>
                <a:r>
                  <a:rPr lang="zh-CN" altLang="en-US" sz="2400" dirty="0" smtClean="0"/>
                  <a:t>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上连续，则至少存在一点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使得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         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积分中值定理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513" y="5217814"/>
                <a:ext cx="9117261" cy="888000"/>
              </a:xfrm>
              <a:prstGeom prst="rect">
                <a:avLst/>
              </a:prstGeom>
              <a:blipFill>
                <a:blip r:embed="rId15"/>
                <a:stretch>
                  <a:fillRect l="-6288" t="-41781" b="-117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49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41" name="Rectangle 9"/>
          <p:cNvSpPr>
            <a:spLocks noChangeArrowheads="1"/>
          </p:cNvSpPr>
          <p:nvPr/>
        </p:nvSpPr>
        <p:spPr bwMode="auto">
          <a:xfrm>
            <a:off x="1981200" y="1651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  二重积分的</a:t>
            </a:r>
            <a:r>
              <a:rPr lang="zh-CN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计算法</a:t>
            </a:r>
          </a:p>
        </p:txBody>
      </p:sp>
      <p:sp>
        <p:nvSpPr>
          <p:cNvPr id="223242" name="Text Box 10"/>
          <p:cNvSpPr txBox="1">
            <a:spLocks noChangeArrowheads="1"/>
          </p:cNvSpPr>
          <p:nvPr/>
        </p:nvSpPr>
        <p:spPr bwMode="auto">
          <a:xfrm>
            <a:off x="3735631" y="3731671"/>
            <a:ext cx="46121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*</a:t>
            </a:r>
            <a:r>
              <a:rPr kumimoji="1"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三、二重积分的换元法</a:t>
            </a:r>
            <a:r>
              <a:rPr kumimoji="1"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223243" name="Text Box 11"/>
          <p:cNvSpPr txBox="1">
            <a:spLocks noChangeArrowheads="1"/>
          </p:cNvSpPr>
          <p:nvPr/>
        </p:nvSpPr>
        <p:spPr bwMode="auto">
          <a:xfrm>
            <a:off x="3940176" y="1812925"/>
            <a:ext cx="60548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一、利用直角坐标计算二重积分 </a:t>
            </a:r>
          </a:p>
        </p:txBody>
      </p:sp>
      <p:sp>
        <p:nvSpPr>
          <p:cNvPr id="223244" name="Text Box 12"/>
          <p:cNvSpPr txBox="1">
            <a:spLocks noChangeArrowheads="1"/>
          </p:cNvSpPr>
          <p:nvPr/>
        </p:nvSpPr>
        <p:spPr bwMode="auto">
          <a:xfrm>
            <a:off x="3940176" y="2727325"/>
            <a:ext cx="56428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二、利用极坐标计算二重积分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C94A-FEFD-4BA9-888B-D88444ED8083}" type="datetime11">
              <a:rPr lang="zh-CN" altLang="en-US" smtClean="0"/>
              <a:t>18:04:26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54973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利用直角坐标计算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二重积分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84" y="822325"/>
            <a:ext cx="2879484" cy="2314880"/>
          </a:xfrm>
          <a:prstGeom prst="rect">
            <a:avLst/>
          </a:prstGeom>
        </p:spPr>
      </p:pic>
      <p:grpSp>
        <p:nvGrpSpPr>
          <p:cNvPr id="336" name="组合 335"/>
          <p:cNvGrpSpPr/>
          <p:nvPr/>
        </p:nvGrpSpPr>
        <p:grpSpPr>
          <a:xfrm>
            <a:off x="8290372" y="3390847"/>
            <a:ext cx="3790920" cy="3029600"/>
            <a:chOff x="8230538" y="3476813"/>
            <a:chExt cx="3790920" cy="3029600"/>
          </a:xfrm>
        </p:grpSpPr>
        <p:grpSp>
          <p:nvGrpSpPr>
            <p:cNvPr id="261" name="组合 260"/>
            <p:cNvGrpSpPr/>
            <p:nvPr/>
          </p:nvGrpSpPr>
          <p:grpSpPr>
            <a:xfrm>
              <a:off x="8371516" y="3576398"/>
              <a:ext cx="3523048" cy="2643496"/>
              <a:chOff x="6221417" y="2155825"/>
              <a:chExt cx="4654547" cy="3359150"/>
            </a:xfrm>
          </p:grpSpPr>
          <p:sp>
            <p:nvSpPr>
              <p:cNvPr id="7" name="Freeform 455"/>
              <p:cNvSpPr>
                <a:spLocks/>
              </p:cNvSpPr>
              <p:nvPr/>
            </p:nvSpPr>
            <p:spPr bwMode="auto">
              <a:xfrm>
                <a:off x="7583489" y="3022600"/>
                <a:ext cx="2019300" cy="1793875"/>
              </a:xfrm>
              <a:custGeom>
                <a:avLst/>
                <a:gdLst>
                  <a:gd name="T0" fmla="*/ 5 w 1272"/>
                  <a:gd name="T1" fmla="*/ 333 h 1130"/>
                  <a:gd name="T2" fmla="*/ 5 w 1272"/>
                  <a:gd name="T3" fmla="*/ 1113 h 1130"/>
                  <a:gd name="T4" fmla="*/ 5 w 1272"/>
                  <a:gd name="T5" fmla="*/ 1113 h 1130"/>
                  <a:gd name="T6" fmla="*/ 0 w 1272"/>
                  <a:gd name="T7" fmla="*/ 1117 h 1130"/>
                  <a:gd name="T8" fmla="*/ 0 w 1272"/>
                  <a:gd name="T9" fmla="*/ 1122 h 1130"/>
                  <a:gd name="T10" fmla="*/ 9 w 1272"/>
                  <a:gd name="T11" fmla="*/ 1130 h 1130"/>
                  <a:gd name="T12" fmla="*/ 30 w 1272"/>
                  <a:gd name="T13" fmla="*/ 1130 h 1130"/>
                  <a:gd name="T14" fmla="*/ 30 w 1272"/>
                  <a:gd name="T15" fmla="*/ 1130 h 1130"/>
                  <a:gd name="T16" fmla="*/ 188 w 1272"/>
                  <a:gd name="T17" fmla="*/ 1130 h 1130"/>
                  <a:gd name="T18" fmla="*/ 1255 w 1272"/>
                  <a:gd name="T19" fmla="*/ 1130 h 1130"/>
                  <a:gd name="T20" fmla="*/ 1255 w 1272"/>
                  <a:gd name="T21" fmla="*/ 1130 h 1130"/>
                  <a:gd name="T22" fmla="*/ 1263 w 1272"/>
                  <a:gd name="T23" fmla="*/ 1126 h 1130"/>
                  <a:gd name="T24" fmla="*/ 1267 w 1272"/>
                  <a:gd name="T25" fmla="*/ 1117 h 1130"/>
                  <a:gd name="T26" fmla="*/ 1272 w 1272"/>
                  <a:gd name="T27" fmla="*/ 1109 h 1130"/>
                  <a:gd name="T28" fmla="*/ 1272 w 1272"/>
                  <a:gd name="T29" fmla="*/ 1109 h 1130"/>
                  <a:gd name="T30" fmla="*/ 1267 w 1272"/>
                  <a:gd name="T31" fmla="*/ 559 h 1130"/>
                  <a:gd name="T32" fmla="*/ 1267 w 1272"/>
                  <a:gd name="T33" fmla="*/ 25 h 1130"/>
                  <a:gd name="T34" fmla="*/ 1267 w 1272"/>
                  <a:gd name="T35" fmla="*/ 25 h 1130"/>
                  <a:gd name="T36" fmla="*/ 1272 w 1272"/>
                  <a:gd name="T37" fmla="*/ 4 h 1130"/>
                  <a:gd name="T38" fmla="*/ 1267 w 1272"/>
                  <a:gd name="T39" fmla="*/ 0 h 1130"/>
                  <a:gd name="T40" fmla="*/ 1263 w 1272"/>
                  <a:gd name="T41" fmla="*/ 0 h 1130"/>
                  <a:gd name="T42" fmla="*/ 1259 w 1272"/>
                  <a:gd name="T43" fmla="*/ 0 h 1130"/>
                  <a:gd name="T44" fmla="*/ 1250 w 1272"/>
                  <a:gd name="T45" fmla="*/ 8 h 1130"/>
                  <a:gd name="T46" fmla="*/ 1250 w 1272"/>
                  <a:gd name="T47" fmla="*/ 8 h 1130"/>
                  <a:gd name="T48" fmla="*/ 1203 w 1272"/>
                  <a:gd name="T49" fmla="*/ 64 h 1130"/>
                  <a:gd name="T50" fmla="*/ 1122 w 1272"/>
                  <a:gd name="T51" fmla="*/ 166 h 1130"/>
                  <a:gd name="T52" fmla="*/ 1080 w 1272"/>
                  <a:gd name="T53" fmla="*/ 226 h 1130"/>
                  <a:gd name="T54" fmla="*/ 1037 w 1272"/>
                  <a:gd name="T55" fmla="*/ 290 h 1130"/>
                  <a:gd name="T56" fmla="*/ 1003 w 1272"/>
                  <a:gd name="T57" fmla="*/ 345 h 1130"/>
                  <a:gd name="T58" fmla="*/ 982 w 1272"/>
                  <a:gd name="T59" fmla="*/ 397 h 1130"/>
                  <a:gd name="T60" fmla="*/ 982 w 1272"/>
                  <a:gd name="T61" fmla="*/ 397 h 1130"/>
                  <a:gd name="T62" fmla="*/ 982 w 1272"/>
                  <a:gd name="T63" fmla="*/ 401 h 1130"/>
                  <a:gd name="T64" fmla="*/ 977 w 1272"/>
                  <a:gd name="T65" fmla="*/ 414 h 1130"/>
                  <a:gd name="T66" fmla="*/ 973 w 1272"/>
                  <a:gd name="T67" fmla="*/ 418 h 1130"/>
                  <a:gd name="T68" fmla="*/ 964 w 1272"/>
                  <a:gd name="T69" fmla="*/ 418 h 1130"/>
                  <a:gd name="T70" fmla="*/ 956 w 1272"/>
                  <a:gd name="T71" fmla="*/ 418 h 1130"/>
                  <a:gd name="T72" fmla="*/ 943 w 1272"/>
                  <a:gd name="T73" fmla="*/ 414 h 1130"/>
                  <a:gd name="T74" fmla="*/ 943 w 1272"/>
                  <a:gd name="T75" fmla="*/ 414 h 1130"/>
                  <a:gd name="T76" fmla="*/ 926 w 1272"/>
                  <a:gd name="T77" fmla="*/ 401 h 1130"/>
                  <a:gd name="T78" fmla="*/ 896 w 1272"/>
                  <a:gd name="T79" fmla="*/ 388 h 1130"/>
                  <a:gd name="T80" fmla="*/ 854 w 1272"/>
                  <a:gd name="T81" fmla="*/ 371 h 1130"/>
                  <a:gd name="T82" fmla="*/ 802 w 1272"/>
                  <a:gd name="T83" fmla="*/ 354 h 1130"/>
                  <a:gd name="T84" fmla="*/ 743 w 1272"/>
                  <a:gd name="T85" fmla="*/ 337 h 1130"/>
                  <a:gd name="T86" fmla="*/ 670 w 1272"/>
                  <a:gd name="T87" fmla="*/ 324 h 1130"/>
                  <a:gd name="T88" fmla="*/ 585 w 1272"/>
                  <a:gd name="T89" fmla="*/ 311 h 1130"/>
                  <a:gd name="T90" fmla="*/ 495 w 1272"/>
                  <a:gd name="T91" fmla="*/ 298 h 1130"/>
                  <a:gd name="T92" fmla="*/ 495 w 1272"/>
                  <a:gd name="T93" fmla="*/ 298 h 1130"/>
                  <a:gd name="T94" fmla="*/ 401 w 1272"/>
                  <a:gd name="T95" fmla="*/ 294 h 1130"/>
                  <a:gd name="T96" fmla="*/ 312 w 1272"/>
                  <a:gd name="T97" fmla="*/ 294 h 1130"/>
                  <a:gd name="T98" fmla="*/ 226 w 1272"/>
                  <a:gd name="T99" fmla="*/ 298 h 1130"/>
                  <a:gd name="T100" fmla="*/ 154 w 1272"/>
                  <a:gd name="T101" fmla="*/ 307 h 1130"/>
                  <a:gd name="T102" fmla="*/ 43 w 1272"/>
                  <a:gd name="T103" fmla="*/ 324 h 1130"/>
                  <a:gd name="T104" fmla="*/ 5 w 1272"/>
                  <a:gd name="T105" fmla="*/ 333 h 1130"/>
                  <a:gd name="T106" fmla="*/ 5 w 1272"/>
                  <a:gd name="T107" fmla="*/ 333 h 1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2" h="1130">
                    <a:moveTo>
                      <a:pt x="5" y="333"/>
                    </a:moveTo>
                    <a:lnTo>
                      <a:pt x="5" y="1113"/>
                    </a:lnTo>
                    <a:lnTo>
                      <a:pt x="5" y="1113"/>
                    </a:lnTo>
                    <a:lnTo>
                      <a:pt x="0" y="1117"/>
                    </a:lnTo>
                    <a:lnTo>
                      <a:pt x="0" y="1122"/>
                    </a:lnTo>
                    <a:lnTo>
                      <a:pt x="9" y="1130"/>
                    </a:lnTo>
                    <a:lnTo>
                      <a:pt x="30" y="1130"/>
                    </a:lnTo>
                    <a:lnTo>
                      <a:pt x="30" y="1130"/>
                    </a:lnTo>
                    <a:lnTo>
                      <a:pt x="188" y="1130"/>
                    </a:lnTo>
                    <a:lnTo>
                      <a:pt x="1255" y="1130"/>
                    </a:lnTo>
                    <a:lnTo>
                      <a:pt x="1255" y="1130"/>
                    </a:lnTo>
                    <a:lnTo>
                      <a:pt x="1263" y="1126"/>
                    </a:lnTo>
                    <a:lnTo>
                      <a:pt x="1267" y="1117"/>
                    </a:lnTo>
                    <a:lnTo>
                      <a:pt x="1272" y="1109"/>
                    </a:lnTo>
                    <a:lnTo>
                      <a:pt x="1272" y="1109"/>
                    </a:lnTo>
                    <a:lnTo>
                      <a:pt x="1267" y="559"/>
                    </a:lnTo>
                    <a:lnTo>
                      <a:pt x="1267" y="25"/>
                    </a:lnTo>
                    <a:lnTo>
                      <a:pt x="1267" y="25"/>
                    </a:lnTo>
                    <a:lnTo>
                      <a:pt x="1272" y="4"/>
                    </a:lnTo>
                    <a:lnTo>
                      <a:pt x="1267" y="0"/>
                    </a:lnTo>
                    <a:lnTo>
                      <a:pt x="1263" y="0"/>
                    </a:lnTo>
                    <a:lnTo>
                      <a:pt x="1259" y="0"/>
                    </a:lnTo>
                    <a:lnTo>
                      <a:pt x="1250" y="8"/>
                    </a:lnTo>
                    <a:lnTo>
                      <a:pt x="1250" y="8"/>
                    </a:lnTo>
                    <a:lnTo>
                      <a:pt x="1203" y="64"/>
                    </a:lnTo>
                    <a:lnTo>
                      <a:pt x="1122" y="166"/>
                    </a:lnTo>
                    <a:lnTo>
                      <a:pt x="1080" y="226"/>
                    </a:lnTo>
                    <a:lnTo>
                      <a:pt x="1037" y="290"/>
                    </a:lnTo>
                    <a:lnTo>
                      <a:pt x="1003" y="345"/>
                    </a:lnTo>
                    <a:lnTo>
                      <a:pt x="982" y="397"/>
                    </a:lnTo>
                    <a:lnTo>
                      <a:pt x="982" y="397"/>
                    </a:lnTo>
                    <a:lnTo>
                      <a:pt x="982" y="401"/>
                    </a:lnTo>
                    <a:lnTo>
                      <a:pt x="977" y="414"/>
                    </a:lnTo>
                    <a:lnTo>
                      <a:pt x="973" y="418"/>
                    </a:lnTo>
                    <a:lnTo>
                      <a:pt x="964" y="418"/>
                    </a:lnTo>
                    <a:lnTo>
                      <a:pt x="956" y="418"/>
                    </a:lnTo>
                    <a:lnTo>
                      <a:pt x="943" y="414"/>
                    </a:lnTo>
                    <a:lnTo>
                      <a:pt x="943" y="414"/>
                    </a:lnTo>
                    <a:lnTo>
                      <a:pt x="926" y="401"/>
                    </a:lnTo>
                    <a:lnTo>
                      <a:pt x="896" y="388"/>
                    </a:lnTo>
                    <a:lnTo>
                      <a:pt x="854" y="371"/>
                    </a:lnTo>
                    <a:lnTo>
                      <a:pt x="802" y="354"/>
                    </a:lnTo>
                    <a:lnTo>
                      <a:pt x="743" y="337"/>
                    </a:lnTo>
                    <a:lnTo>
                      <a:pt x="670" y="324"/>
                    </a:lnTo>
                    <a:lnTo>
                      <a:pt x="585" y="311"/>
                    </a:lnTo>
                    <a:lnTo>
                      <a:pt x="495" y="298"/>
                    </a:lnTo>
                    <a:lnTo>
                      <a:pt x="495" y="298"/>
                    </a:lnTo>
                    <a:lnTo>
                      <a:pt x="401" y="294"/>
                    </a:lnTo>
                    <a:lnTo>
                      <a:pt x="312" y="294"/>
                    </a:lnTo>
                    <a:lnTo>
                      <a:pt x="226" y="298"/>
                    </a:lnTo>
                    <a:lnTo>
                      <a:pt x="154" y="307"/>
                    </a:lnTo>
                    <a:lnTo>
                      <a:pt x="43" y="324"/>
                    </a:lnTo>
                    <a:lnTo>
                      <a:pt x="5" y="333"/>
                    </a:lnTo>
                    <a:lnTo>
                      <a:pt x="5" y="333"/>
                    </a:lnTo>
                    <a:close/>
                  </a:path>
                </a:pathLst>
              </a:custGeom>
              <a:solidFill>
                <a:srgbClr val="BF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Freeform 457"/>
              <p:cNvSpPr>
                <a:spLocks/>
              </p:cNvSpPr>
              <p:nvPr/>
            </p:nvSpPr>
            <p:spPr bwMode="auto">
              <a:xfrm>
                <a:off x="7123114" y="2541588"/>
                <a:ext cx="2925763" cy="1150938"/>
              </a:xfrm>
              <a:custGeom>
                <a:avLst/>
                <a:gdLst>
                  <a:gd name="T0" fmla="*/ 593 w 1843"/>
                  <a:gd name="T1" fmla="*/ 34 h 725"/>
                  <a:gd name="T2" fmla="*/ 593 w 1843"/>
                  <a:gd name="T3" fmla="*/ 34 h 725"/>
                  <a:gd name="T4" fmla="*/ 495 w 1843"/>
                  <a:gd name="T5" fmla="*/ 90 h 725"/>
                  <a:gd name="T6" fmla="*/ 410 w 1843"/>
                  <a:gd name="T7" fmla="*/ 145 h 725"/>
                  <a:gd name="T8" fmla="*/ 337 w 1843"/>
                  <a:gd name="T9" fmla="*/ 200 h 725"/>
                  <a:gd name="T10" fmla="*/ 269 w 1843"/>
                  <a:gd name="T11" fmla="*/ 260 h 725"/>
                  <a:gd name="T12" fmla="*/ 214 w 1843"/>
                  <a:gd name="T13" fmla="*/ 311 h 725"/>
                  <a:gd name="T14" fmla="*/ 167 w 1843"/>
                  <a:gd name="T15" fmla="*/ 367 h 725"/>
                  <a:gd name="T16" fmla="*/ 124 w 1843"/>
                  <a:gd name="T17" fmla="*/ 418 h 725"/>
                  <a:gd name="T18" fmla="*/ 94 w 1843"/>
                  <a:gd name="T19" fmla="*/ 465 h 725"/>
                  <a:gd name="T20" fmla="*/ 64 w 1843"/>
                  <a:gd name="T21" fmla="*/ 508 h 725"/>
                  <a:gd name="T22" fmla="*/ 43 w 1843"/>
                  <a:gd name="T23" fmla="*/ 550 h 725"/>
                  <a:gd name="T24" fmla="*/ 13 w 1843"/>
                  <a:gd name="T25" fmla="*/ 614 h 725"/>
                  <a:gd name="T26" fmla="*/ 0 w 1843"/>
                  <a:gd name="T27" fmla="*/ 657 h 725"/>
                  <a:gd name="T28" fmla="*/ 0 w 1843"/>
                  <a:gd name="T29" fmla="*/ 674 h 725"/>
                  <a:gd name="T30" fmla="*/ 0 w 1843"/>
                  <a:gd name="T31" fmla="*/ 674 h 725"/>
                  <a:gd name="T32" fmla="*/ 39 w 1843"/>
                  <a:gd name="T33" fmla="*/ 665 h 725"/>
                  <a:gd name="T34" fmla="*/ 141 w 1843"/>
                  <a:gd name="T35" fmla="*/ 648 h 725"/>
                  <a:gd name="T36" fmla="*/ 299 w 1843"/>
                  <a:gd name="T37" fmla="*/ 627 h 725"/>
                  <a:gd name="T38" fmla="*/ 389 w 1843"/>
                  <a:gd name="T39" fmla="*/ 614 h 725"/>
                  <a:gd name="T40" fmla="*/ 487 w 1843"/>
                  <a:gd name="T41" fmla="*/ 606 h 725"/>
                  <a:gd name="T42" fmla="*/ 589 w 1843"/>
                  <a:gd name="T43" fmla="*/ 601 h 725"/>
                  <a:gd name="T44" fmla="*/ 692 w 1843"/>
                  <a:gd name="T45" fmla="*/ 601 h 725"/>
                  <a:gd name="T46" fmla="*/ 798 w 1843"/>
                  <a:gd name="T47" fmla="*/ 606 h 725"/>
                  <a:gd name="T48" fmla="*/ 901 w 1843"/>
                  <a:gd name="T49" fmla="*/ 614 h 725"/>
                  <a:gd name="T50" fmla="*/ 999 w 1843"/>
                  <a:gd name="T51" fmla="*/ 631 h 725"/>
                  <a:gd name="T52" fmla="*/ 1093 w 1843"/>
                  <a:gd name="T53" fmla="*/ 653 h 725"/>
                  <a:gd name="T54" fmla="*/ 1135 w 1843"/>
                  <a:gd name="T55" fmla="*/ 670 h 725"/>
                  <a:gd name="T56" fmla="*/ 1178 w 1843"/>
                  <a:gd name="T57" fmla="*/ 687 h 725"/>
                  <a:gd name="T58" fmla="*/ 1216 w 1843"/>
                  <a:gd name="T59" fmla="*/ 704 h 725"/>
                  <a:gd name="T60" fmla="*/ 1250 w 1843"/>
                  <a:gd name="T61" fmla="*/ 725 h 725"/>
                  <a:gd name="T62" fmla="*/ 1250 w 1843"/>
                  <a:gd name="T63" fmla="*/ 725 h 725"/>
                  <a:gd name="T64" fmla="*/ 1302 w 1843"/>
                  <a:gd name="T65" fmla="*/ 640 h 725"/>
                  <a:gd name="T66" fmla="*/ 1361 w 1843"/>
                  <a:gd name="T67" fmla="*/ 546 h 725"/>
                  <a:gd name="T68" fmla="*/ 1438 w 1843"/>
                  <a:gd name="T69" fmla="*/ 439 h 725"/>
                  <a:gd name="T70" fmla="*/ 1481 w 1843"/>
                  <a:gd name="T71" fmla="*/ 384 h 725"/>
                  <a:gd name="T72" fmla="*/ 1528 w 1843"/>
                  <a:gd name="T73" fmla="*/ 328 h 725"/>
                  <a:gd name="T74" fmla="*/ 1579 w 1843"/>
                  <a:gd name="T75" fmla="*/ 277 h 725"/>
                  <a:gd name="T76" fmla="*/ 1626 w 1843"/>
                  <a:gd name="T77" fmla="*/ 226 h 725"/>
                  <a:gd name="T78" fmla="*/ 1681 w 1843"/>
                  <a:gd name="T79" fmla="*/ 183 h 725"/>
                  <a:gd name="T80" fmla="*/ 1737 w 1843"/>
                  <a:gd name="T81" fmla="*/ 145 h 725"/>
                  <a:gd name="T82" fmla="*/ 1788 w 1843"/>
                  <a:gd name="T83" fmla="*/ 115 h 725"/>
                  <a:gd name="T84" fmla="*/ 1843 w 1843"/>
                  <a:gd name="T85" fmla="*/ 94 h 725"/>
                  <a:gd name="T86" fmla="*/ 1843 w 1843"/>
                  <a:gd name="T87" fmla="*/ 94 h 725"/>
                  <a:gd name="T88" fmla="*/ 1826 w 1843"/>
                  <a:gd name="T89" fmla="*/ 85 h 725"/>
                  <a:gd name="T90" fmla="*/ 1767 w 1843"/>
                  <a:gd name="T91" fmla="*/ 73 h 725"/>
                  <a:gd name="T92" fmla="*/ 1673 w 1843"/>
                  <a:gd name="T93" fmla="*/ 47 h 725"/>
                  <a:gd name="T94" fmla="*/ 1536 w 1843"/>
                  <a:gd name="T95" fmla="*/ 26 h 725"/>
                  <a:gd name="T96" fmla="*/ 1451 w 1843"/>
                  <a:gd name="T97" fmla="*/ 17 h 725"/>
                  <a:gd name="T98" fmla="*/ 1361 w 1843"/>
                  <a:gd name="T99" fmla="*/ 9 h 725"/>
                  <a:gd name="T100" fmla="*/ 1259 w 1843"/>
                  <a:gd name="T101" fmla="*/ 4 h 725"/>
                  <a:gd name="T102" fmla="*/ 1144 w 1843"/>
                  <a:gd name="T103" fmla="*/ 0 h 725"/>
                  <a:gd name="T104" fmla="*/ 1020 w 1843"/>
                  <a:gd name="T105" fmla="*/ 0 h 725"/>
                  <a:gd name="T106" fmla="*/ 888 w 1843"/>
                  <a:gd name="T107" fmla="*/ 9 h 725"/>
                  <a:gd name="T108" fmla="*/ 747 w 1843"/>
                  <a:gd name="T109" fmla="*/ 17 h 725"/>
                  <a:gd name="T110" fmla="*/ 593 w 1843"/>
                  <a:gd name="T111" fmla="*/ 3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43" h="725">
                    <a:moveTo>
                      <a:pt x="593" y="34"/>
                    </a:moveTo>
                    <a:lnTo>
                      <a:pt x="593" y="34"/>
                    </a:lnTo>
                    <a:lnTo>
                      <a:pt x="495" y="90"/>
                    </a:lnTo>
                    <a:lnTo>
                      <a:pt x="410" y="145"/>
                    </a:lnTo>
                    <a:lnTo>
                      <a:pt x="337" y="200"/>
                    </a:lnTo>
                    <a:lnTo>
                      <a:pt x="269" y="260"/>
                    </a:lnTo>
                    <a:lnTo>
                      <a:pt x="214" y="311"/>
                    </a:lnTo>
                    <a:lnTo>
                      <a:pt x="167" y="367"/>
                    </a:lnTo>
                    <a:lnTo>
                      <a:pt x="124" y="418"/>
                    </a:lnTo>
                    <a:lnTo>
                      <a:pt x="94" y="465"/>
                    </a:lnTo>
                    <a:lnTo>
                      <a:pt x="64" y="508"/>
                    </a:lnTo>
                    <a:lnTo>
                      <a:pt x="43" y="550"/>
                    </a:lnTo>
                    <a:lnTo>
                      <a:pt x="13" y="614"/>
                    </a:lnTo>
                    <a:lnTo>
                      <a:pt x="0" y="657"/>
                    </a:lnTo>
                    <a:lnTo>
                      <a:pt x="0" y="674"/>
                    </a:lnTo>
                    <a:lnTo>
                      <a:pt x="0" y="674"/>
                    </a:lnTo>
                    <a:lnTo>
                      <a:pt x="39" y="665"/>
                    </a:lnTo>
                    <a:lnTo>
                      <a:pt x="141" y="648"/>
                    </a:lnTo>
                    <a:lnTo>
                      <a:pt x="299" y="627"/>
                    </a:lnTo>
                    <a:lnTo>
                      <a:pt x="389" y="614"/>
                    </a:lnTo>
                    <a:lnTo>
                      <a:pt x="487" y="606"/>
                    </a:lnTo>
                    <a:lnTo>
                      <a:pt x="589" y="601"/>
                    </a:lnTo>
                    <a:lnTo>
                      <a:pt x="692" y="601"/>
                    </a:lnTo>
                    <a:lnTo>
                      <a:pt x="798" y="606"/>
                    </a:lnTo>
                    <a:lnTo>
                      <a:pt x="901" y="614"/>
                    </a:lnTo>
                    <a:lnTo>
                      <a:pt x="999" y="631"/>
                    </a:lnTo>
                    <a:lnTo>
                      <a:pt x="1093" y="653"/>
                    </a:lnTo>
                    <a:lnTo>
                      <a:pt x="1135" y="670"/>
                    </a:lnTo>
                    <a:lnTo>
                      <a:pt x="1178" y="687"/>
                    </a:lnTo>
                    <a:lnTo>
                      <a:pt x="1216" y="704"/>
                    </a:lnTo>
                    <a:lnTo>
                      <a:pt x="1250" y="725"/>
                    </a:lnTo>
                    <a:lnTo>
                      <a:pt x="1250" y="725"/>
                    </a:lnTo>
                    <a:lnTo>
                      <a:pt x="1302" y="640"/>
                    </a:lnTo>
                    <a:lnTo>
                      <a:pt x="1361" y="546"/>
                    </a:lnTo>
                    <a:lnTo>
                      <a:pt x="1438" y="439"/>
                    </a:lnTo>
                    <a:lnTo>
                      <a:pt x="1481" y="384"/>
                    </a:lnTo>
                    <a:lnTo>
                      <a:pt x="1528" y="328"/>
                    </a:lnTo>
                    <a:lnTo>
                      <a:pt x="1579" y="277"/>
                    </a:lnTo>
                    <a:lnTo>
                      <a:pt x="1626" y="226"/>
                    </a:lnTo>
                    <a:lnTo>
                      <a:pt x="1681" y="183"/>
                    </a:lnTo>
                    <a:lnTo>
                      <a:pt x="1737" y="145"/>
                    </a:lnTo>
                    <a:lnTo>
                      <a:pt x="1788" y="115"/>
                    </a:lnTo>
                    <a:lnTo>
                      <a:pt x="1843" y="94"/>
                    </a:lnTo>
                    <a:lnTo>
                      <a:pt x="1843" y="94"/>
                    </a:lnTo>
                    <a:lnTo>
                      <a:pt x="1826" y="85"/>
                    </a:lnTo>
                    <a:lnTo>
                      <a:pt x="1767" y="73"/>
                    </a:lnTo>
                    <a:lnTo>
                      <a:pt x="1673" y="47"/>
                    </a:lnTo>
                    <a:lnTo>
                      <a:pt x="1536" y="26"/>
                    </a:lnTo>
                    <a:lnTo>
                      <a:pt x="1451" y="17"/>
                    </a:lnTo>
                    <a:lnTo>
                      <a:pt x="1361" y="9"/>
                    </a:lnTo>
                    <a:lnTo>
                      <a:pt x="1259" y="4"/>
                    </a:lnTo>
                    <a:lnTo>
                      <a:pt x="1144" y="0"/>
                    </a:lnTo>
                    <a:lnTo>
                      <a:pt x="1020" y="0"/>
                    </a:lnTo>
                    <a:lnTo>
                      <a:pt x="888" y="9"/>
                    </a:lnTo>
                    <a:lnTo>
                      <a:pt x="747" y="17"/>
                    </a:lnTo>
                    <a:lnTo>
                      <a:pt x="593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Line 470"/>
              <p:cNvSpPr>
                <a:spLocks noChangeShapeType="1"/>
              </p:cNvSpPr>
              <p:nvPr/>
            </p:nvSpPr>
            <p:spPr bwMode="auto">
              <a:xfrm>
                <a:off x="9745664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" name="Line 472"/>
              <p:cNvSpPr>
                <a:spLocks noChangeShapeType="1"/>
              </p:cNvSpPr>
              <p:nvPr/>
            </p:nvSpPr>
            <p:spPr bwMode="auto">
              <a:xfrm>
                <a:off x="9880602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0077452" y="4146550"/>
                <a:ext cx="317500" cy="325438"/>
                <a:chOff x="10077452" y="4622800"/>
                <a:chExt cx="317500" cy="325438"/>
              </a:xfrm>
            </p:grpSpPr>
            <p:sp>
              <p:nvSpPr>
                <p:cNvPr id="12" name="Line 476"/>
                <p:cNvSpPr>
                  <a:spLocks noChangeShapeType="1"/>
                </p:cNvSpPr>
                <p:nvPr/>
              </p:nvSpPr>
              <p:spPr bwMode="auto">
                <a:xfrm flipV="1">
                  <a:off x="10077452" y="4894263"/>
                  <a:ext cx="53975" cy="53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" name="Line 477"/>
                <p:cNvSpPr>
                  <a:spLocks noChangeShapeType="1"/>
                </p:cNvSpPr>
                <p:nvPr/>
              </p:nvSpPr>
              <p:spPr bwMode="auto">
                <a:xfrm flipV="1">
                  <a:off x="10171114" y="4792663"/>
                  <a:ext cx="53975" cy="6032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" name="Line 478"/>
                <p:cNvSpPr>
                  <a:spLocks noChangeShapeType="1"/>
                </p:cNvSpPr>
                <p:nvPr/>
              </p:nvSpPr>
              <p:spPr bwMode="auto">
                <a:xfrm flipV="1">
                  <a:off x="10266364" y="4697413"/>
                  <a:ext cx="53975" cy="6032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5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0361614" y="4622800"/>
                  <a:ext cx="33338" cy="3333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>
                <a:off x="7127880" y="3611563"/>
                <a:ext cx="1984375" cy="1876425"/>
              </a:xfrm>
              <a:custGeom>
                <a:avLst/>
                <a:gdLst>
                  <a:gd name="T0" fmla="*/ 0 w 1250"/>
                  <a:gd name="T1" fmla="*/ 0 h 1182"/>
                  <a:gd name="T2" fmla="*/ 0 w 1250"/>
                  <a:gd name="T3" fmla="*/ 1182 h 1182"/>
                  <a:gd name="T4" fmla="*/ 1250 w 1250"/>
                  <a:gd name="T5" fmla="*/ 1182 h 1182"/>
                  <a:gd name="T6" fmla="*/ 1250 w 1250"/>
                  <a:gd name="T7" fmla="*/ 47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0" h="1182">
                    <a:moveTo>
                      <a:pt x="0" y="0"/>
                    </a:moveTo>
                    <a:lnTo>
                      <a:pt x="0" y="1182"/>
                    </a:lnTo>
                    <a:lnTo>
                      <a:pt x="1250" y="1182"/>
                    </a:lnTo>
                    <a:lnTo>
                      <a:pt x="1250" y="47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261351" y="3671888"/>
                <a:ext cx="508001" cy="358775"/>
                <a:chOff x="8261351" y="4148138"/>
                <a:chExt cx="508001" cy="358775"/>
              </a:xfrm>
            </p:grpSpPr>
            <p:sp>
              <p:nvSpPr>
                <p:cNvPr id="18" name="Rectangle 487"/>
                <p:cNvSpPr>
                  <a:spLocks noChangeArrowheads="1"/>
                </p:cNvSpPr>
                <p:nvPr/>
              </p:nvSpPr>
              <p:spPr bwMode="auto">
                <a:xfrm>
                  <a:off x="8261351" y="4148138"/>
                  <a:ext cx="230188" cy="358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9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S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19" name="Rectangle 488"/>
                <p:cNvSpPr>
                  <a:spLocks noChangeArrowheads="1"/>
                </p:cNvSpPr>
                <p:nvPr/>
              </p:nvSpPr>
              <p:spPr bwMode="auto">
                <a:xfrm>
                  <a:off x="8383589" y="4154488"/>
                  <a:ext cx="188913" cy="352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90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(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20" name="Rectangle 489"/>
                <p:cNvSpPr>
                  <a:spLocks noChangeArrowheads="1"/>
                </p:cNvSpPr>
                <p:nvPr/>
              </p:nvSpPr>
              <p:spPr bwMode="auto">
                <a:xfrm>
                  <a:off x="8464552" y="4148138"/>
                  <a:ext cx="217488" cy="358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9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21" name="Rectangle 490"/>
                <p:cNvSpPr>
                  <a:spLocks noChangeArrowheads="1"/>
                </p:cNvSpPr>
                <p:nvPr/>
              </p:nvSpPr>
              <p:spPr bwMode="auto">
                <a:xfrm>
                  <a:off x="8580439" y="4154488"/>
                  <a:ext cx="188913" cy="352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9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)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sp>
            <p:nvSpPr>
              <p:cNvPr id="22" name="Rectangle 491"/>
              <p:cNvSpPr>
                <a:spLocks noChangeArrowheads="1"/>
              </p:cNvSpPr>
              <p:nvPr/>
            </p:nvSpPr>
            <p:spPr bwMode="auto">
              <a:xfrm>
                <a:off x="8796339" y="5148263"/>
                <a:ext cx="284163" cy="35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3" name="Rectangle 492"/>
              <p:cNvSpPr>
                <a:spLocks noChangeArrowheads="1"/>
              </p:cNvSpPr>
              <p:nvPr/>
            </p:nvSpPr>
            <p:spPr bwMode="auto">
              <a:xfrm>
                <a:off x="10334627" y="3862388"/>
                <a:ext cx="230188" cy="35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4" name="Rectangle 494"/>
              <p:cNvSpPr>
                <a:spLocks noChangeArrowheads="1"/>
              </p:cNvSpPr>
              <p:nvPr/>
            </p:nvSpPr>
            <p:spPr bwMode="auto">
              <a:xfrm>
                <a:off x="7319964" y="4240213"/>
                <a:ext cx="230188" cy="35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a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5" name="Rectangle 495"/>
              <p:cNvSpPr>
                <a:spLocks noChangeArrowheads="1"/>
              </p:cNvSpPr>
              <p:nvPr/>
            </p:nvSpPr>
            <p:spPr bwMode="auto">
              <a:xfrm>
                <a:off x="6221417" y="5127624"/>
                <a:ext cx="380996" cy="37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b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6" name="Rectangle 497"/>
              <p:cNvSpPr>
                <a:spLocks noChangeArrowheads="1"/>
              </p:cNvSpPr>
              <p:nvPr/>
            </p:nvSpPr>
            <p:spPr bwMode="auto">
              <a:xfrm>
                <a:off x="6946901" y="4538663"/>
                <a:ext cx="217488" cy="35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1" name="Rectangle 501"/>
              <p:cNvSpPr>
                <a:spLocks noChangeArrowheads="1"/>
              </p:cNvSpPr>
              <p:nvPr/>
            </p:nvSpPr>
            <p:spPr bwMode="auto">
              <a:xfrm>
                <a:off x="10252077" y="2324100"/>
                <a:ext cx="86" cy="351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7618414" y="4816475"/>
                <a:ext cx="1978025" cy="0"/>
                <a:chOff x="7618414" y="5292725"/>
                <a:chExt cx="1978025" cy="0"/>
              </a:xfrm>
            </p:grpSpPr>
            <p:sp>
              <p:nvSpPr>
                <p:cNvPr id="49" name="Line 540"/>
                <p:cNvSpPr>
                  <a:spLocks noChangeShapeType="1"/>
                </p:cNvSpPr>
                <p:nvPr/>
              </p:nvSpPr>
              <p:spPr bwMode="auto">
                <a:xfrm flipH="1">
                  <a:off x="9513889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0" name="Line 541"/>
                <p:cNvSpPr>
                  <a:spLocks noChangeShapeType="1"/>
                </p:cNvSpPr>
                <p:nvPr/>
              </p:nvSpPr>
              <p:spPr bwMode="auto">
                <a:xfrm flipH="1">
                  <a:off x="9378952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1" name="Line 542"/>
                <p:cNvSpPr>
                  <a:spLocks noChangeShapeType="1"/>
                </p:cNvSpPr>
                <p:nvPr/>
              </p:nvSpPr>
              <p:spPr bwMode="auto">
                <a:xfrm flipH="1">
                  <a:off x="9244014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2" name="Line 543"/>
                <p:cNvSpPr>
                  <a:spLocks noChangeShapeType="1"/>
                </p:cNvSpPr>
                <p:nvPr/>
              </p:nvSpPr>
              <p:spPr bwMode="auto">
                <a:xfrm flipH="1">
                  <a:off x="9107489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3" name="Line 544"/>
                <p:cNvSpPr>
                  <a:spLocks noChangeShapeType="1"/>
                </p:cNvSpPr>
                <p:nvPr/>
              </p:nvSpPr>
              <p:spPr bwMode="auto">
                <a:xfrm flipH="1">
                  <a:off x="8972552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4" name="Line 545"/>
                <p:cNvSpPr>
                  <a:spLocks noChangeShapeType="1"/>
                </p:cNvSpPr>
                <p:nvPr/>
              </p:nvSpPr>
              <p:spPr bwMode="auto">
                <a:xfrm flipH="1">
                  <a:off x="8837614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5" name="Line 546"/>
                <p:cNvSpPr>
                  <a:spLocks noChangeShapeType="1"/>
                </p:cNvSpPr>
                <p:nvPr/>
              </p:nvSpPr>
              <p:spPr bwMode="auto">
                <a:xfrm flipH="1">
                  <a:off x="8701089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6" name="Line 547"/>
                <p:cNvSpPr>
                  <a:spLocks noChangeShapeType="1"/>
                </p:cNvSpPr>
                <p:nvPr/>
              </p:nvSpPr>
              <p:spPr bwMode="auto">
                <a:xfrm flipH="1">
                  <a:off x="8566152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7" name="Line 548"/>
                <p:cNvSpPr>
                  <a:spLocks noChangeShapeType="1"/>
                </p:cNvSpPr>
                <p:nvPr/>
              </p:nvSpPr>
              <p:spPr bwMode="auto">
                <a:xfrm flipH="1">
                  <a:off x="8431214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8" name="Line 549"/>
                <p:cNvSpPr>
                  <a:spLocks noChangeShapeType="1"/>
                </p:cNvSpPr>
                <p:nvPr/>
              </p:nvSpPr>
              <p:spPr bwMode="auto">
                <a:xfrm flipH="1">
                  <a:off x="8294689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9" name="Line 550"/>
                <p:cNvSpPr>
                  <a:spLocks noChangeShapeType="1"/>
                </p:cNvSpPr>
                <p:nvPr/>
              </p:nvSpPr>
              <p:spPr bwMode="auto">
                <a:xfrm flipH="1">
                  <a:off x="8159751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0" name="Line 551"/>
                <p:cNvSpPr>
                  <a:spLocks noChangeShapeType="1"/>
                </p:cNvSpPr>
                <p:nvPr/>
              </p:nvSpPr>
              <p:spPr bwMode="auto">
                <a:xfrm flipH="1">
                  <a:off x="8024814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1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7889876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2" name="Line 553"/>
                <p:cNvSpPr>
                  <a:spLocks noChangeShapeType="1"/>
                </p:cNvSpPr>
                <p:nvPr/>
              </p:nvSpPr>
              <p:spPr bwMode="auto">
                <a:xfrm flipH="1">
                  <a:off x="7753351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3" name="Freeform 554"/>
                <p:cNvSpPr>
                  <a:spLocks/>
                </p:cNvSpPr>
                <p:nvPr/>
              </p:nvSpPr>
              <p:spPr bwMode="auto">
                <a:xfrm>
                  <a:off x="7618414" y="5292725"/>
                  <a:ext cx="80963" cy="0"/>
                </a:xfrm>
                <a:custGeom>
                  <a:avLst/>
                  <a:gdLst>
                    <a:gd name="T0" fmla="*/ 51 w 51"/>
                    <a:gd name="T1" fmla="*/ 17 w 51"/>
                    <a:gd name="T2" fmla="*/ 0 w 5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1">
                      <a:moveTo>
                        <a:pt x="51" y="0"/>
                      </a:moveTo>
                      <a:lnTo>
                        <a:pt x="17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7585076" y="2917825"/>
                <a:ext cx="0" cy="1889125"/>
                <a:chOff x="7585076" y="3535363"/>
                <a:chExt cx="0" cy="1889125"/>
              </a:xfrm>
            </p:grpSpPr>
            <p:sp>
              <p:nvSpPr>
                <p:cNvPr id="65" name="Line 539"/>
                <p:cNvSpPr>
                  <a:spLocks noChangeShapeType="1"/>
                </p:cNvSpPr>
                <p:nvPr/>
              </p:nvSpPr>
              <p:spPr bwMode="auto">
                <a:xfrm flipV="1">
                  <a:off x="7585076" y="3535363"/>
                  <a:ext cx="0" cy="53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66" name="组合 65"/>
                <p:cNvGrpSpPr/>
                <p:nvPr/>
              </p:nvGrpSpPr>
              <p:grpSpPr>
                <a:xfrm>
                  <a:off x="7585076" y="3624263"/>
                  <a:ext cx="0" cy="1800225"/>
                  <a:chOff x="7585076" y="3471863"/>
                  <a:chExt cx="0" cy="1800225"/>
                </a:xfrm>
              </p:grpSpPr>
              <p:sp>
                <p:nvSpPr>
                  <p:cNvPr id="67" name="Line 5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5191125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8" name="Line 5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5056188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9" name="Line 5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92125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0" name="Line 5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784725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1" name="Line 5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649788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2" name="Line 5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51485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3" name="Line 5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378325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4" name="Line 5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243388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5" name="Line 5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410845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6" name="Line 5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3971925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7" name="Line 5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3836988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8" name="Line 5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370205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9" name="Line 5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3567113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0" name="Line 5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585076" y="3471863"/>
                    <a:ext cx="0" cy="39688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81" name="Line 569"/>
              <p:cNvSpPr>
                <a:spLocks noChangeShapeType="1"/>
              </p:cNvSpPr>
              <p:nvPr/>
            </p:nvSpPr>
            <p:spPr bwMode="auto">
              <a:xfrm>
                <a:off x="9596439" y="3016250"/>
                <a:ext cx="0" cy="180816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7123114" y="2541588"/>
                <a:ext cx="2925763" cy="1157288"/>
                <a:chOff x="7123114" y="3017838"/>
                <a:chExt cx="2925763" cy="1157288"/>
              </a:xfrm>
            </p:grpSpPr>
            <p:sp>
              <p:nvSpPr>
                <p:cNvPr id="83" name="Freeform 456"/>
                <p:cNvSpPr>
                  <a:spLocks/>
                </p:cNvSpPr>
                <p:nvPr/>
              </p:nvSpPr>
              <p:spPr bwMode="auto">
                <a:xfrm>
                  <a:off x="7123114" y="3017838"/>
                  <a:ext cx="2925763" cy="1150938"/>
                </a:xfrm>
                <a:custGeom>
                  <a:avLst/>
                  <a:gdLst>
                    <a:gd name="T0" fmla="*/ 593 w 1843"/>
                    <a:gd name="T1" fmla="*/ 34 h 725"/>
                    <a:gd name="T2" fmla="*/ 593 w 1843"/>
                    <a:gd name="T3" fmla="*/ 34 h 725"/>
                    <a:gd name="T4" fmla="*/ 495 w 1843"/>
                    <a:gd name="T5" fmla="*/ 90 h 725"/>
                    <a:gd name="T6" fmla="*/ 410 w 1843"/>
                    <a:gd name="T7" fmla="*/ 145 h 725"/>
                    <a:gd name="T8" fmla="*/ 337 w 1843"/>
                    <a:gd name="T9" fmla="*/ 200 h 725"/>
                    <a:gd name="T10" fmla="*/ 269 w 1843"/>
                    <a:gd name="T11" fmla="*/ 260 h 725"/>
                    <a:gd name="T12" fmla="*/ 214 w 1843"/>
                    <a:gd name="T13" fmla="*/ 311 h 725"/>
                    <a:gd name="T14" fmla="*/ 167 w 1843"/>
                    <a:gd name="T15" fmla="*/ 367 h 725"/>
                    <a:gd name="T16" fmla="*/ 124 w 1843"/>
                    <a:gd name="T17" fmla="*/ 418 h 725"/>
                    <a:gd name="T18" fmla="*/ 94 w 1843"/>
                    <a:gd name="T19" fmla="*/ 465 h 725"/>
                    <a:gd name="T20" fmla="*/ 64 w 1843"/>
                    <a:gd name="T21" fmla="*/ 508 h 725"/>
                    <a:gd name="T22" fmla="*/ 43 w 1843"/>
                    <a:gd name="T23" fmla="*/ 550 h 725"/>
                    <a:gd name="T24" fmla="*/ 13 w 1843"/>
                    <a:gd name="T25" fmla="*/ 614 h 725"/>
                    <a:gd name="T26" fmla="*/ 0 w 1843"/>
                    <a:gd name="T27" fmla="*/ 657 h 725"/>
                    <a:gd name="T28" fmla="*/ 0 w 1843"/>
                    <a:gd name="T29" fmla="*/ 674 h 725"/>
                    <a:gd name="T30" fmla="*/ 0 w 1843"/>
                    <a:gd name="T31" fmla="*/ 674 h 725"/>
                    <a:gd name="T32" fmla="*/ 39 w 1843"/>
                    <a:gd name="T33" fmla="*/ 665 h 725"/>
                    <a:gd name="T34" fmla="*/ 141 w 1843"/>
                    <a:gd name="T35" fmla="*/ 648 h 725"/>
                    <a:gd name="T36" fmla="*/ 299 w 1843"/>
                    <a:gd name="T37" fmla="*/ 627 h 725"/>
                    <a:gd name="T38" fmla="*/ 389 w 1843"/>
                    <a:gd name="T39" fmla="*/ 614 h 725"/>
                    <a:gd name="T40" fmla="*/ 487 w 1843"/>
                    <a:gd name="T41" fmla="*/ 606 h 725"/>
                    <a:gd name="T42" fmla="*/ 589 w 1843"/>
                    <a:gd name="T43" fmla="*/ 601 h 725"/>
                    <a:gd name="T44" fmla="*/ 692 w 1843"/>
                    <a:gd name="T45" fmla="*/ 601 h 725"/>
                    <a:gd name="T46" fmla="*/ 798 w 1843"/>
                    <a:gd name="T47" fmla="*/ 606 h 725"/>
                    <a:gd name="T48" fmla="*/ 901 w 1843"/>
                    <a:gd name="T49" fmla="*/ 614 h 725"/>
                    <a:gd name="T50" fmla="*/ 999 w 1843"/>
                    <a:gd name="T51" fmla="*/ 631 h 725"/>
                    <a:gd name="T52" fmla="*/ 1093 w 1843"/>
                    <a:gd name="T53" fmla="*/ 653 h 725"/>
                    <a:gd name="T54" fmla="*/ 1135 w 1843"/>
                    <a:gd name="T55" fmla="*/ 670 h 725"/>
                    <a:gd name="T56" fmla="*/ 1178 w 1843"/>
                    <a:gd name="T57" fmla="*/ 687 h 725"/>
                    <a:gd name="T58" fmla="*/ 1216 w 1843"/>
                    <a:gd name="T59" fmla="*/ 704 h 725"/>
                    <a:gd name="T60" fmla="*/ 1250 w 1843"/>
                    <a:gd name="T61" fmla="*/ 725 h 725"/>
                    <a:gd name="T62" fmla="*/ 1250 w 1843"/>
                    <a:gd name="T63" fmla="*/ 725 h 725"/>
                    <a:gd name="T64" fmla="*/ 1302 w 1843"/>
                    <a:gd name="T65" fmla="*/ 640 h 725"/>
                    <a:gd name="T66" fmla="*/ 1361 w 1843"/>
                    <a:gd name="T67" fmla="*/ 546 h 725"/>
                    <a:gd name="T68" fmla="*/ 1438 w 1843"/>
                    <a:gd name="T69" fmla="*/ 439 h 725"/>
                    <a:gd name="T70" fmla="*/ 1481 w 1843"/>
                    <a:gd name="T71" fmla="*/ 384 h 725"/>
                    <a:gd name="T72" fmla="*/ 1528 w 1843"/>
                    <a:gd name="T73" fmla="*/ 328 h 725"/>
                    <a:gd name="T74" fmla="*/ 1579 w 1843"/>
                    <a:gd name="T75" fmla="*/ 277 h 725"/>
                    <a:gd name="T76" fmla="*/ 1626 w 1843"/>
                    <a:gd name="T77" fmla="*/ 226 h 725"/>
                    <a:gd name="T78" fmla="*/ 1681 w 1843"/>
                    <a:gd name="T79" fmla="*/ 183 h 725"/>
                    <a:gd name="T80" fmla="*/ 1737 w 1843"/>
                    <a:gd name="T81" fmla="*/ 145 h 725"/>
                    <a:gd name="T82" fmla="*/ 1788 w 1843"/>
                    <a:gd name="T83" fmla="*/ 115 h 725"/>
                    <a:gd name="T84" fmla="*/ 1843 w 1843"/>
                    <a:gd name="T85" fmla="*/ 94 h 725"/>
                    <a:gd name="T86" fmla="*/ 1843 w 1843"/>
                    <a:gd name="T87" fmla="*/ 94 h 725"/>
                    <a:gd name="T88" fmla="*/ 1826 w 1843"/>
                    <a:gd name="T89" fmla="*/ 85 h 725"/>
                    <a:gd name="T90" fmla="*/ 1767 w 1843"/>
                    <a:gd name="T91" fmla="*/ 73 h 725"/>
                    <a:gd name="T92" fmla="*/ 1673 w 1843"/>
                    <a:gd name="T93" fmla="*/ 47 h 725"/>
                    <a:gd name="T94" fmla="*/ 1536 w 1843"/>
                    <a:gd name="T95" fmla="*/ 26 h 725"/>
                    <a:gd name="T96" fmla="*/ 1451 w 1843"/>
                    <a:gd name="T97" fmla="*/ 17 h 725"/>
                    <a:gd name="T98" fmla="*/ 1361 w 1843"/>
                    <a:gd name="T99" fmla="*/ 9 h 725"/>
                    <a:gd name="T100" fmla="*/ 1259 w 1843"/>
                    <a:gd name="T101" fmla="*/ 4 h 725"/>
                    <a:gd name="T102" fmla="*/ 1144 w 1843"/>
                    <a:gd name="T103" fmla="*/ 0 h 725"/>
                    <a:gd name="T104" fmla="*/ 1020 w 1843"/>
                    <a:gd name="T105" fmla="*/ 0 h 725"/>
                    <a:gd name="T106" fmla="*/ 888 w 1843"/>
                    <a:gd name="T107" fmla="*/ 9 h 725"/>
                    <a:gd name="T108" fmla="*/ 747 w 1843"/>
                    <a:gd name="T109" fmla="*/ 17 h 725"/>
                    <a:gd name="T110" fmla="*/ 593 w 1843"/>
                    <a:gd name="T111" fmla="*/ 34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43" h="725">
                      <a:moveTo>
                        <a:pt x="593" y="34"/>
                      </a:moveTo>
                      <a:lnTo>
                        <a:pt x="593" y="34"/>
                      </a:lnTo>
                      <a:lnTo>
                        <a:pt x="495" y="90"/>
                      </a:lnTo>
                      <a:lnTo>
                        <a:pt x="410" y="145"/>
                      </a:lnTo>
                      <a:lnTo>
                        <a:pt x="337" y="200"/>
                      </a:lnTo>
                      <a:lnTo>
                        <a:pt x="269" y="260"/>
                      </a:lnTo>
                      <a:lnTo>
                        <a:pt x="214" y="311"/>
                      </a:lnTo>
                      <a:lnTo>
                        <a:pt x="167" y="367"/>
                      </a:lnTo>
                      <a:lnTo>
                        <a:pt x="124" y="418"/>
                      </a:lnTo>
                      <a:lnTo>
                        <a:pt x="94" y="465"/>
                      </a:lnTo>
                      <a:lnTo>
                        <a:pt x="64" y="508"/>
                      </a:lnTo>
                      <a:lnTo>
                        <a:pt x="43" y="550"/>
                      </a:lnTo>
                      <a:lnTo>
                        <a:pt x="13" y="614"/>
                      </a:lnTo>
                      <a:lnTo>
                        <a:pt x="0" y="657"/>
                      </a:lnTo>
                      <a:lnTo>
                        <a:pt x="0" y="674"/>
                      </a:lnTo>
                      <a:lnTo>
                        <a:pt x="0" y="674"/>
                      </a:lnTo>
                      <a:lnTo>
                        <a:pt x="39" y="665"/>
                      </a:lnTo>
                      <a:lnTo>
                        <a:pt x="141" y="648"/>
                      </a:lnTo>
                      <a:lnTo>
                        <a:pt x="299" y="627"/>
                      </a:lnTo>
                      <a:lnTo>
                        <a:pt x="389" y="614"/>
                      </a:lnTo>
                      <a:lnTo>
                        <a:pt x="487" y="606"/>
                      </a:lnTo>
                      <a:lnTo>
                        <a:pt x="589" y="601"/>
                      </a:lnTo>
                      <a:lnTo>
                        <a:pt x="692" y="601"/>
                      </a:lnTo>
                      <a:lnTo>
                        <a:pt x="798" y="606"/>
                      </a:lnTo>
                      <a:lnTo>
                        <a:pt x="901" y="614"/>
                      </a:lnTo>
                      <a:lnTo>
                        <a:pt x="999" y="631"/>
                      </a:lnTo>
                      <a:lnTo>
                        <a:pt x="1093" y="653"/>
                      </a:lnTo>
                      <a:lnTo>
                        <a:pt x="1135" y="670"/>
                      </a:lnTo>
                      <a:lnTo>
                        <a:pt x="1178" y="687"/>
                      </a:lnTo>
                      <a:lnTo>
                        <a:pt x="1216" y="704"/>
                      </a:lnTo>
                      <a:lnTo>
                        <a:pt x="1250" y="725"/>
                      </a:lnTo>
                      <a:lnTo>
                        <a:pt x="1250" y="725"/>
                      </a:lnTo>
                      <a:lnTo>
                        <a:pt x="1302" y="640"/>
                      </a:lnTo>
                      <a:lnTo>
                        <a:pt x="1361" y="546"/>
                      </a:lnTo>
                      <a:lnTo>
                        <a:pt x="1438" y="439"/>
                      </a:lnTo>
                      <a:lnTo>
                        <a:pt x="1481" y="384"/>
                      </a:lnTo>
                      <a:lnTo>
                        <a:pt x="1528" y="328"/>
                      </a:lnTo>
                      <a:lnTo>
                        <a:pt x="1579" y="277"/>
                      </a:lnTo>
                      <a:lnTo>
                        <a:pt x="1626" y="226"/>
                      </a:lnTo>
                      <a:lnTo>
                        <a:pt x="1681" y="183"/>
                      </a:lnTo>
                      <a:lnTo>
                        <a:pt x="1737" y="145"/>
                      </a:lnTo>
                      <a:lnTo>
                        <a:pt x="1788" y="115"/>
                      </a:lnTo>
                      <a:lnTo>
                        <a:pt x="1843" y="94"/>
                      </a:lnTo>
                      <a:lnTo>
                        <a:pt x="1843" y="94"/>
                      </a:lnTo>
                      <a:lnTo>
                        <a:pt x="1826" y="85"/>
                      </a:lnTo>
                      <a:lnTo>
                        <a:pt x="1767" y="73"/>
                      </a:lnTo>
                      <a:lnTo>
                        <a:pt x="1673" y="47"/>
                      </a:lnTo>
                      <a:lnTo>
                        <a:pt x="1536" y="26"/>
                      </a:lnTo>
                      <a:lnTo>
                        <a:pt x="1451" y="17"/>
                      </a:lnTo>
                      <a:lnTo>
                        <a:pt x="1361" y="9"/>
                      </a:lnTo>
                      <a:lnTo>
                        <a:pt x="1259" y="4"/>
                      </a:lnTo>
                      <a:lnTo>
                        <a:pt x="1144" y="0"/>
                      </a:lnTo>
                      <a:lnTo>
                        <a:pt x="1020" y="0"/>
                      </a:lnTo>
                      <a:lnTo>
                        <a:pt x="888" y="9"/>
                      </a:lnTo>
                      <a:lnTo>
                        <a:pt x="747" y="17"/>
                      </a:lnTo>
                      <a:lnTo>
                        <a:pt x="593" y="34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84" name="Freeform 570"/>
                <p:cNvSpPr>
                  <a:spLocks/>
                </p:cNvSpPr>
                <p:nvPr/>
              </p:nvSpPr>
              <p:spPr bwMode="auto">
                <a:xfrm>
                  <a:off x="7123114" y="3024188"/>
                  <a:ext cx="2925763" cy="1150938"/>
                </a:xfrm>
                <a:custGeom>
                  <a:avLst/>
                  <a:gdLst>
                    <a:gd name="T0" fmla="*/ 593 w 1843"/>
                    <a:gd name="T1" fmla="*/ 30 h 725"/>
                    <a:gd name="T2" fmla="*/ 593 w 1843"/>
                    <a:gd name="T3" fmla="*/ 30 h 725"/>
                    <a:gd name="T4" fmla="*/ 495 w 1843"/>
                    <a:gd name="T5" fmla="*/ 86 h 725"/>
                    <a:gd name="T6" fmla="*/ 410 w 1843"/>
                    <a:gd name="T7" fmla="*/ 145 h 725"/>
                    <a:gd name="T8" fmla="*/ 337 w 1843"/>
                    <a:gd name="T9" fmla="*/ 201 h 725"/>
                    <a:gd name="T10" fmla="*/ 273 w 1843"/>
                    <a:gd name="T11" fmla="*/ 256 h 725"/>
                    <a:gd name="T12" fmla="*/ 214 w 1843"/>
                    <a:gd name="T13" fmla="*/ 312 h 725"/>
                    <a:gd name="T14" fmla="*/ 167 w 1843"/>
                    <a:gd name="T15" fmla="*/ 363 h 725"/>
                    <a:gd name="T16" fmla="*/ 128 w 1843"/>
                    <a:gd name="T17" fmla="*/ 414 h 725"/>
                    <a:gd name="T18" fmla="*/ 94 w 1843"/>
                    <a:gd name="T19" fmla="*/ 461 h 725"/>
                    <a:gd name="T20" fmla="*/ 64 w 1843"/>
                    <a:gd name="T21" fmla="*/ 508 h 725"/>
                    <a:gd name="T22" fmla="*/ 43 w 1843"/>
                    <a:gd name="T23" fmla="*/ 546 h 725"/>
                    <a:gd name="T24" fmla="*/ 17 w 1843"/>
                    <a:gd name="T25" fmla="*/ 615 h 725"/>
                    <a:gd name="T26" fmla="*/ 0 w 1843"/>
                    <a:gd name="T27" fmla="*/ 657 h 725"/>
                    <a:gd name="T28" fmla="*/ 0 w 1843"/>
                    <a:gd name="T29" fmla="*/ 670 h 725"/>
                    <a:gd name="T30" fmla="*/ 0 w 1843"/>
                    <a:gd name="T31" fmla="*/ 670 h 725"/>
                    <a:gd name="T32" fmla="*/ 39 w 1843"/>
                    <a:gd name="T33" fmla="*/ 666 h 725"/>
                    <a:gd name="T34" fmla="*/ 141 w 1843"/>
                    <a:gd name="T35" fmla="*/ 644 h 725"/>
                    <a:gd name="T36" fmla="*/ 299 w 1843"/>
                    <a:gd name="T37" fmla="*/ 623 h 725"/>
                    <a:gd name="T38" fmla="*/ 389 w 1843"/>
                    <a:gd name="T39" fmla="*/ 615 h 725"/>
                    <a:gd name="T40" fmla="*/ 487 w 1843"/>
                    <a:gd name="T41" fmla="*/ 606 h 725"/>
                    <a:gd name="T42" fmla="*/ 589 w 1843"/>
                    <a:gd name="T43" fmla="*/ 602 h 725"/>
                    <a:gd name="T44" fmla="*/ 692 w 1843"/>
                    <a:gd name="T45" fmla="*/ 597 h 725"/>
                    <a:gd name="T46" fmla="*/ 798 w 1843"/>
                    <a:gd name="T47" fmla="*/ 602 h 725"/>
                    <a:gd name="T48" fmla="*/ 901 w 1843"/>
                    <a:gd name="T49" fmla="*/ 610 h 725"/>
                    <a:gd name="T50" fmla="*/ 999 w 1843"/>
                    <a:gd name="T51" fmla="*/ 627 h 725"/>
                    <a:gd name="T52" fmla="*/ 1093 w 1843"/>
                    <a:gd name="T53" fmla="*/ 653 h 725"/>
                    <a:gd name="T54" fmla="*/ 1135 w 1843"/>
                    <a:gd name="T55" fmla="*/ 666 h 725"/>
                    <a:gd name="T56" fmla="*/ 1178 w 1843"/>
                    <a:gd name="T57" fmla="*/ 683 h 725"/>
                    <a:gd name="T58" fmla="*/ 1216 w 1843"/>
                    <a:gd name="T59" fmla="*/ 704 h 725"/>
                    <a:gd name="T60" fmla="*/ 1255 w 1843"/>
                    <a:gd name="T61" fmla="*/ 725 h 725"/>
                    <a:gd name="T62" fmla="*/ 1255 w 1843"/>
                    <a:gd name="T63" fmla="*/ 725 h 725"/>
                    <a:gd name="T64" fmla="*/ 1306 w 1843"/>
                    <a:gd name="T65" fmla="*/ 636 h 725"/>
                    <a:gd name="T66" fmla="*/ 1361 w 1843"/>
                    <a:gd name="T67" fmla="*/ 546 h 725"/>
                    <a:gd name="T68" fmla="*/ 1438 w 1843"/>
                    <a:gd name="T69" fmla="*/ 440 h 725"/>
                    <a:gd name="T70" fmla="*/ 1481 w 1843"/>
                    <a:gd name="T71" fmla="*/ 384 h 725"/>
                    <a:gd name="T72" fmla="*/ 1528 w 1843"/>
                    <a:gd name="T73" fmla="*/ 329 h 725"/>
                    <a:gd name="T74" fmla="*/ 1579 w 1843"/>
                    <a:gd name="T75" fmla="*/ 273 h 725"/>
                    <a:gd name="T76" fmla="*/ 1630 w 1843"/>
                    <a:gd name="T77" fmla="*/ 226 h 725"/>
                    <a:gd name="T78" fmla="*/ 1681 w 1843"/>
                    <a:gd name="T79" fmla="*/ 179 h 725"/>
                    <a:gd name="T80" fmla="*/ 1737 w 1843"/>
                    <a:gd name="T81" fmla="*/ 141 h 725"/>
                    <a:gd name="T82" fmla="*/ 1788 w 1843"/>
                    <a:gd name="T83" fmla="*/ 111 h 725"/>
                    <a:gd name="T84" fmla="*/ 1843 w 1843"/>
                    <a:gd name="T85" fmla="*/ 94 h 725"/>
                    <a:gd name="T86" fmla="*/ 1843 w 1843"/>
                    <a:gd name="T87" fmla="*/ 94 h 725"/>
                    <a:gd name="T88" fmla="*/ 1826 w 1843"/>
                    <a:gd name="T89" fmla="*/ 86 h 725"/>
                    <a:gd name="T90" fmla="*/ 1767 w 1843"/>
                    <a:gd name="T91" fmla="*/ 69 h 725"/>
                    <a:gd name="T92" fmla="*/ 1673 w 1843"/>
                    <a:gd name="T93" fmla="*/ 47 h 725"/>
                    <a:gd name="T94" fmla="*/ 1536 w 1843"/>
                    <a:gd name="T95" fmla="*/ 26 h 725"/>
                    <a:gd name="T96" fmla="*/ 1455 w 1843"/>
                    <a:gd name="T97" fmla="*/ 13 h 725"/>
                    <a:gd name="T98" fmla="*/ 1361 w 1843"/>
                    <a:gd name="T99" fmla="*/ 5 h 725"/>
                    <a:gd name="T100" fmla="*/ 1259 w 1843"/>
                    <a:gd name="T101" fmla="*/ 0 h 725"/>
                    <a:gd name="T102" fmla="*/ 1144 w 1843"/>
                    <a:gd name="T103" fmla="*/ 0 h 725"/>
                    <a:gd name="T104" fmla="*/ 1024 w 1843"/>
                    <a:gd name="T105" fmla="*/ 0 h 725"/>
                    <a:gd name="T106" fmla="*/ 888 w 1843"/>
                    <a:gd name="T107" fmla="*/ 5 h 725"/>
                    <a:gd name="T108" fmla="*/ 747 w 1843"/>
                    <a:gd name="T109" fmla="*/ 13 h 725"/>
                    <a:gd name="T110" fmla="*/ 593 w 1843"/>
                    <a:gd name="T111" fmla="*/ 30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43" h="725">
                      <a:moveTo>
                        <a:pt x="593" y="30"/>
                      </a:moveTo>
                      <a:lnTo>
                        <a:pt x="593" y="30"/>
                      </a:lnTo>
                      <a:lnTo>
                        <a:pt x="495" y="86"/>
                      </a:lnTo>
                      <a:lnTo>
                        <a:pt x="410" y="145"/>
                      </a:lnTo>
                      <a:lnTo>
                        <a:pt x="337" y="201"/>
                      </a:lnTo>
                      <a:lnTo>
                        <a:pt x="273" y="256"/>
                      </a:lnTo>
                      <a:lnTo>
                        <a:pt x="214" y="312"/>
                      </a:lnTo>
                      <a:lnTo>
                        <a:pt x="167" y="363"/>
                      </a:lnTo>
                      <a:lnTo>
                        <a:pt x="128" y="414"/>
                      </a:lnTo>
                      <a:lnTo>
                        <a:pt x="94" y="461"/>
                      </a:lnTo>
                      <a:lnTo>
                        <a:pt x="64" y="508"/>
                      </a:lnTo>
                      <a:lnTo>
                        <a:pt x="43" y="546"/>
                      </a:lnTo>
                      <a:lnTo>
                        <a:pt x="17" y="615"/>
                      </a:lnTo>
                      <a:lnTo>
                        <a:pt x="0" y="657"/>
                      </a:lnTo>
                      <a:lnTo>
                        <a:pt x="0" y="670"/>
                      </a:lnTo>
                      <a:lnTo>
                        <a:pt x="0" y="670"/>
                      </a:lnTo>
                      <a:lnTo>
                        <a:pt x="39" y="666"/>
                      </a:lnTo>
                      <a:lnTo>
                        <a:pt x="141" y="644"/>
                      </a:lnTo>
                      <a:lnTo>
                        <a:pt x="299" y="623"/>
                      </a:lnTo>
                      <a:lnTo>
                        <a:pt x="389" y="615"/>
                      </a:lnTo>
                      <a:lnTo>
                        <a:pt x="487" y="606"/>
                      </a:lnTo>
                      <a:lnTo>
                        <a:pt x="589" y="602"/>
                      </a:lnTo>
                      <a:lnTo>
                        <a:pt x="692" y="597"/>
                      </a:lnTo>
                      <a:lnTo>
                        <a:pt x="798" y="602"/>
                      </a:lnTo>
                      <a:lnTo>
                        <a:pt x="901" y="610"/>
                      </a:lnTo>
                      <a:lnTo>
                        <a:pt x="999" y="627"/>
                      </a:lnTo>
                      <a:lnTo>
                        <a:pt x="1093" y="653"/>
                      </a:lnTo>
                      <a:lnTo>
                        <a:pt x="1135" y="666"/>
                      </a:lnTo>
                      <a:lnTo>
                        <a:pt x="1178" y="683"/>
                      </a:lnTo>
                      <a:lnTo>
                        <a:pt x="1216" y="704"/>
                      </a:lnTo>
                      <a:lnTo>
                        <a:pt x="1255" y="725"/>
                      </a:lnTo>
                      <a:lnTo>
                        <a:pt x="1255" y="725"/>
                      </a:lnTo>
                      <a:lnTo>
                        <a:pt x="1306" y="636"/>
                      </a:lnTo>
                      <a:lnTo>
                        <a:pt x="1361" y="546"/>
                      </a:lnTo>
                      <a:lnTo>
                        <a:pt x="1438" y="440"/>
                      </a:lnTo>
                      <a:lnTo>
                        <a:pt x="1481" y="384"/>
                      </a:lnTo>
                      <a:lnTo>
                        <a:pt x="1528" y="329"/>
                      </a:lnTo>
                      <a:lnTo>
                        <a:pt x="1579" y="273"/>
                      </a:lnTo>
                      <a:lnTo>
                        <a:pt x="1630" y="226"/>
                      </a:lnTo>
                      <a:lnTo>
                        <a:pt x="1681" y="179"/>
                      </a:lnTo>
                      <a:lnTo>
                        <a:pt x="1737" y="141"/>
                      </a:lnTo>
                      <a:lnTo>
                        <a:pt x="1788" y="111"/>
                      </a:lnTo>
                      <a:lnTo>
                        <a:pt x="1843" y="94"/>
                      </a:lnTo>
                      <a:lnTo>
                        <a:pt x="1843" y="94"/>
                      </a:lnTo>
                      <a:lnTo>
                        <a:pt x="1826" y="86"/>
                      </a:lnTo>
                      <a:lnTo>
                        <a:pt x="1767" y="69"/>
                      </a:lnTo>
                      <a:lnTo>
                        <a:pt x="1673" y="47"/>
                      </a:lnTo>
                      <a:lnTo>
                        <a:pt x="1536" y="26"/>
                      </a:lnTo>
                      <a:lnTo>
                        <a:pt x="1455" y="13"/>
                      </a:lnTo>
                      <a:lnTo>
                        <a:pt x="1361" y="5"/>
                      </a:lnTo>
                      <a:lnTo>
                        <a:pt x="1259" y="0"/>
                      </a:lnTo>
                      <a:lnTo>
                        <a:pt x="1144" y="0"/>
                      </a:lnTo>
                      <a:lnTo>
                        <a:pt x="1024" y="0"/>
                      </a:lnTo>
                      <a:lnTo>
                        <a:pt x="888" y="5"/>
                      </a:lnTo>
                      <a:lnTo>
                        <a:pt x="747" y="13"/>
                      </a:lnTo>
                      <a:lnTo>
                        <a:pt x="593" y="30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85" name="Freeform 571"/>
              <p:cNvSpPr>
                <a:spLocks/>
              </p:cNvSpPr>
              <p:nvPr/>
            </p:nvSpPr>
            <p:spPr bwMode="auto">
              <a:xfrm>
                <a:off x="9115427" y="4471988"/>
                <a:ext cx="947738" cy="1022350"/>
              </a:xfrm>
              <a:custGeom>
                <a:avLst/>
                <a:gdLst>
                  <a:gd name="T0" fmla="*/ 0 w 597"/>
                  <a:gd name="T1" fmla="*/ 644 h 644"/>
                  <a:gd name="T2" fmla="*/ 0 w 597"/>
                  <a:gd name="T3" fmla="*/ 644 h 644"/>
                  <a:gd name="T4" fmla="*/ 51 w 597"/>
                  <a:gd name="T5" fmla="*/ 554 h 644"/>
                  <a:gd name="T6" fmla="*/ 111 w 597"/>
                  <a:gd name="T7" fmla="*/ 465 h 644"/>
                  <a:gd name="T8" fmla="*/ 192 w 597"/>
                  <a:gd name="T9" fmla="*/ 354 h 644"/>
                  <a:gd name="T10" fmla="*/ 234 w 597"/>
                  <a:gd name="T11" fmla="*/ 298 h 644"/>
                  <a:gd name="T12" fmla="*/ 281 w 597"/>
                  <a:gd name="T13" fmla="*/ 243 h 644"/>
                  <a:gd name="T14" fmla="*/ 333 w 597"/>
                  <a:gd name="T15" fmla="*/ 192 h 644"/>
                  <a:gd name="T16" fmla="*/ 384 w 597"/>
                  <a:gd name="T17" fmla="*/ 140 h 644"/>
                  <a:gd name="T18" fmla="*/ 435 w 597"/>
                  <a:gd name="T19" fmla="*/ 94 h 644"/>
                  <a:gd name="T20" fmla="*/ 490 w 597"/>
                  <a:gd name="T21" fmla="*/ 55 h 644"/>
                  <a:gd name="T22" fmla="*/ 546 w 597"/>
                  <a:gd name="T23" fmla="*/ 21 h 644"/>
                  <a:gd name="T24" fmla="*/ 597 w 597"/>
                  <a:gd name="T25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7" h="644">
                    <a:moveTo>
                      <a:pt x="0" y="644"/>
                    </a:moveTo>
                    <a:lnTo>
                      <a:pt x="0" y="644"/>
                    </a:lnTo>
                    <a:lnTo>
                      <a:pt x="51" y="554"/>
                    </a:lnTo>
                    <a:lnTo>
                      <a:pt x="111" y="465"/>
                    </a:lnTo>
                    <a:lnTo>
                      <a:pt x="192" y="354"/>
                    </a:lnTo>
                    <a:lnTo>
                      <a:pt x="234" y="298"/>
                    </a:lnTo>
                    <a:lnTo>
                      <a:pt x="281" y="243"/>
                    </a:lnTo>
                    <a:lnTo>
                      <a:pt x="333" y="192"/>
                    </a:lnTo>
                    <a:lnTo>
                      <a:pt x="384" y="140"/>
                    </a:lnTo>
                    <a:lnTo>
                      <a:pt x="435" y="94"/>
                    </a:lnTo>
                    <a:lnTo>
                      <a:pt x="490" y="55"/>
                    </a:lnTo>
                    <a:lnTo>
                      <a:pt x="546" y="21"/>
                    </a:lnTo>
                    <a:lnTo>
                      <a:pt x="597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6" name="Line 573"/>
              <p:cNvSpPr>
                <a:spLocks noChangeShapeType="1"/>
              </p:cNvSpPr>
              <p:nvPr/>
            </p:nvSpPr>
            <p:spPr bwMode="auto">
              <a:xfrm>
                <a:off x="7970839" y="453866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7" name="Line 575"/>
              <p:cNvSpPr>
                <a:spLocks noChangeShapeType="1"/>
              </p:cNvSpPr>
              <p:nvPr/>
            </p:nvSpPr>
            <p:spPr bwMode="auto">
              <a:xfrm>
                <a:off x="7854951" y="4606925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8" name="Line 577"/>
              <p:cNvSpPr>
                <a:spLocks noChangeShapeType="1"/>
              </p:cNvSpPr>
              <p:nvPr/>
            </p:nvSpPr>
            <p:spPr bwMode="auto">
              <a:xfrm>
                <a:off x="7747001" y="46878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Line 579"/>
              <p:cNvSpPr>
                <a:spLocks noChangeShapeType="1"/>
              </p:cNvSpPr>
              <p:nvPr/>
            </p:nvSpPr>
            <p:spPr bwMode="auto">
              <a:xfrm>
                <a:off x="7639051" y="47767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Line 581"/>
              <p:cNvSpPr>
                <a:spLocks noChangeShapeType="1"/>
              </p:cNvSpPr>
              <p:nvPr/>
            </p:nvSpPr>
            <p:spPr bwMode="auto">
              <a:xfrm>
                <a:off x="7537451" y="486410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Line 583"/>
              <p:cNvSpPr>
                <a:spLocks noChangeShapeType="1"/>
              </p:cNvSpPr>
              <p:nvPr/>
            </p:nvSpPr>
            <p:spPr bwMode="auto">
              <a:xfrm>
                <a:off x="7448551" y="49593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2" name="Line 585"/>
              <p:cNvSpPr>
                <a:spLocks noChangeShapeType="1"/>
              </p:cNvSpPr>
              <p:nvPr/>
            </p:nvSpPr>
            <p:spPr bwMode="auto">
              <a:xfrm>
                <a:off x="7361239" y="506730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Line 587"/>
              <p:cNvSpPr>
                <a:spLocks noChangeShapeType="1"/>
              </p:cNvSpPr>
              <p:nvPr/>
            </p:nvSpPr>
            <p:spPr bwMode="auto">
              <a:xfrm>
                <a:off x="7280276" y="51752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4" name="Line 589"/>
              <p:cNvSpPr>
                <a:spLocks noChangeShapeType="1"/>
              </p:cNvSpPr>
              <p:nvPr/>
            </p:nvSpPr>
            <p:spPr bwMode="auto">
              <a:xfrm>
                <a:off x="7212014" y="529113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Line 591"/>
              <p:cNvSpPr>
                <a:spLocks noChangeShapeType="1"/>
              </p:cNvSpPr>
              <p:nvPr/>
            </p:nvSpPr>
            <p:spPr bwMode="auto">
              <a:xfrm>
                <a:off x="7164389" y="5419725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7143751" y="4471988"/>
                <a:ext cx="941388" cy="1016000"/>
                <a:chOff x="7143751" y="4948238"/>
                <a:chExt cx="941388" cy="1016000"/>
              </a:xfrm>
            </p:grpSpPr>
            <p:sp>
              <p:nvSpPr>
                <p:cNvPr id="97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8018464" y="4948238"/>
                  <a:ext cx="66675" cy="3968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98" name="Freeform 574"/>
                <p:cNvSpPr>
                  <a:spLocks/>
                </p:cNvSpPr>
                <p:nvPr/>
              </p:nvSpPr>
              <p:spPr bwMode="auto">
                <a:xfrm>
                  <a:off x="7902576" y="5014913"/>
                  <a:ext cx="68263" cy="41275"/>
                </a:xfrm>
                <a:custGeom>
                  <a:avLst/>
                  <a:gdLst>
                    <a:gd name="T0" fmla="*/ 43 w 43"/>
                    <a:gd name="T1" fmla="*/ 0 h 26"/>
                    <a:gd name="T2" fmla="*/ 21 w 43"/>
                    <a:gd name="T3" fmla="*/ 13 h 26"/>
                    <a:gd name="T4" fmla="*/ 0 w 43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" h="26">
                      <a:moveTo>
                        <a:pt x="43" y="0"/>
                      </a:moveTo>
                      <a:lnTo>
                        <a:pt x="21" y="13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99" name="Freeform 576"/>
                <p:cNvSpPr>
                  <a:spLocks/>
                </p:cNvSpPr>
                <p:nvPr/>
              </p:nvSpPr>
              <p:spPr bwMode="auto">
                <a:xfrm>
                  <a:off x="7788276" y="5083175"/>
                  <a:ext cx="66675" cy="47625"/>
                </a:xfrm>
                <a:custGeom>
                  <a:avLst/>
                  <a:gdLst>
                    <a:gd name="T0" fmla="*/ 42 w 42"/>
                    <a:gd name="T1" fmla="*/ 0 h 30"/>
                    <a:gd name="T2" fmla="*/ 8 w 42"/>
                    <a:gd name="T3" fmla="*/ 26 h 30"/>
                    <a:gd name="T4" fmla="*/ 0 w 42"/>
                    <a:gd name="T5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30">
                      <a:moveTo>
                        <a:pt x="42" y="0"/>
                      </a:moveTo>
                      <a:lnTo>
                        <a:pt x="8" y="26"/>
                      </a:lnTo>
                      <a:lnTo>
                        <a:pt x="0" y="3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0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7678739" y="5164138"/>
                  <a:ext cx="68263" cy="4762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1" name="Line 580"/>
                <p:cNvSpPr>
                  <a:spLocks noChangeShapeType="1"/>
                </p:cNvSpPr>
                <p:nvPr/>
              </p:nvSpPr>
              <p:spPr bwMode="auto">
                <a:xfrm flipH="1">
                  <a:off x="7577139" y="5253038"/>
                  <a:ext cx="61913" cy="4762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2" name="Freeform 582"/>
                <p:cNvSpPr>
                  <a:spLocks/>
                </p:cNvSpPr>
                <p:nvPr/>
              </p:nvSpPr>
              <p:spPr bwMode="auto">
                <a:xfrm>
                  <a:off x="7483476" y="5340350"/>
                  <a:ext cx="53975" cy="53975"/>
                </a:xfrm>
                <a:custGeom>
                  <a:avLst/>
                  <a:gdLst>
                    <a:gd name="T0" fmla="*/ 34 w 34"/>
                    <a:gd name="T1" fmla="*/ 0 h 34"/>
                    <a:gd name="T2" fmla="*/ 4 w 34"/>
                    <a:gd name="T3" fmla="*/ 30 h 34"/>
                    <a:gd name="T4" fmla="*/ 0 w 34"/>
                    <a:gd name="T5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34">
                      <a:moveTo>
                        <a:pt x="34" y="0"/>
                      </a:moveTo>
                      <a:lnTo>
                        <a:pt x="4" y="30"/>
                      </a:lnTo>
                      <a:lnTo>
                        <a:pt x="0" y="34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3" name="Freeform 584"/>
                <p:cNvSpPr>
                  <a:spLocks/>
                </p:cNvSpPr>
                <p:nvPr/>
              </p:nvSpPr>
              <p:spPr bwMode="auto">
                <a:xfrm>
                  <a:off x="7394576" y="5435600"/>
                  <a:ext cx="53975" cy="60325"/>
                </a:xfrm>
                <a:custGeom>
                  <a:avLst/>
                  <a:gdLst>
                    <a:gd name="T0" fmla="*/ 34 w 34"/>
                    <a:gd name="T1" fmla="*/ 0 h 38"/>
                    <a:gd name="T2" fmla="*/ 13 w 34"/>
                    <a:gd name="T3" fmla="*/ 25 h 38"/>
                    <a:gd name="T4" fmla="*/ 0 w 34"/>
                    <a:gd name="T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38">
                      <a:moveTo>
                        <a:pt x="34" y="0"/>
                      </a:moveTo>
                      <a:lnTo>
                        <a:pt x="13" y="25"/>
                      </a:lnTo>
                      <a:lnTo>
                        <a:pt x="0" y="3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4" name="Freeform 586"/>
                <p:cNvSpPr>
                  <a:spLocks/>
                </p:cNvSpPr>
                <p:nvPr/>
              </p:nvSpPr>
              <p:spPr bwMode="auto">
                <a:xfrm>
                  <a:off x="7313614" y="5543550"/>
                  <a:ext cx="47625" cy="60325"/>
                </a:xfrm>
                <a:custGeom>
                  <a:avLst/>
                  <a:gdLst>
                    <a:gd name="T0" fmla="*/ 30 w 30"/>
                    <a:gd name="T1" fmla="*/ 0 h 38"/>
                    <a:gd name="T2" fmla="*/ 21 w 30"/>
                    <a:gd name="T3" fmla="*/ 9 h 38"/>
                    <a:gd name="T4" fmla="*/ 0 w 30"/>
                    <a:gd name="T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38">
                      <a:moveTo>
                        <a:pt x="30" y="0"/>
                      </a:moveTo>
                      <a:lnTo>
                        <a:pt x="21" y="9"/>
                      </a:lnTo>
                      <a:lnTo>
                        <a:pt x="0" y="38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5" name="Freeform 588"/>
                <p:cNvSpPr>
                  <a:spLocks/>
                </p:cNvSpPr>
                <p:nvPr/>
              </p:nvSpPr>
              <p:spPr bwMode="auto">
                <a:xfrm>
                  <a:off x="7239001" y="5651500"/>
                  <a:ext cx="41275" cy="68263"/>
                </a:xfrm>
                <a:custGeom>
                  <a:avLst/>
                  <a:gdLst>
                    <a:gd name="T0" fmla="*/ 26 w 26"/>
                    <a:gd name="T1" fmla="*/ 0 h 43"/>
                    <a:gd name="T2" fmla="*/ 8 w 26"/>
                    <a:gd name="T3" fmla="*/ 30 h 43"/>
                    <a:gd name="T4" fmla="*/ 0 w 26"/>
                    <a:gd name="T5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43">
                      <a:moveTo>
                        <a:pt x="26" y="0"/>
                      </a:moveTo>
                      <a:lnTo>
                        <a:pt x="8" y="30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6" name="Line 590"/>
                <p:cNvSpPr>
                  <a:spLocks noChangeShapeType="1"/>
                </p:cNvSpPr>
                <p:nvPr/>
              </p:nvSpPr>
              <p:spPr bwMode="auto">
                <a:xfrm flipH="1">
                  <a:off x="7185026" y="5767388"/>
                  <a:ext cx="26988" cy="7461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7" name="Freeform 592"/>
                <p:cNvSpPr>
                  <a:spLocks/>
                </p:cNvSpPr>
                <p:nvPr/>
              </p:nvSpPr>
              <p:spPr bwMode="auto">
                <a:xfrm>
                  <a:off x="7143751" y="5895975"/>
                  <a:ext cx="20638" cy="68263"/>
                </a:xfrm>
                <a:custGeom>
                  <a:avLst/>
                  <a:gdLst>
                    <a:gd name="T0" fmla="*/ 13 w 13"/>
                    <a:gd name="T1" fmla="*/ 0 h 43"/>
                    <a:gd name="T2" fmla="*/ 4 w 13"/>
                    <a:gd name="T3" fmla="*/ 25 h 43"/>
                    <a:gd name="T4" fmla="*/ 0 w 13"/>
                    <a:gd name="T5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43">
                      <a:moveTo>
                        <a:pt x="13" y="0"/>
                      </a:moveTo>
                      <a:lnTo>
                        <a:pt x="4" y="25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116" name="Line 626"/>
              <p:cNvSpPr>
                <a:spLocks noChangeShapeType="1"/>
              </p:cNvSpPr>
              <p:nvPr/>
            </p:nvSpPr>
            <p:spPr bwMode="auto">
              <a:xfrm>
                <a:off x="9494839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7" name="Line 628"/>
              <p:cNvSpPr>
                <a:spLocks noChangeShapeType="1"/>
              </p:cNvSpPr>
              <p:nvPr/>
            </p:nvSpPr>
            <p:spPr bwMode="auto">
              <a:xfrm>
                <a:off x="9358314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8" name="Line 630"/>
              <p:cNvSpPr>
                <a:spLocks noChangeShapeType="1"/>
              </p:cNvSpPr>
              <p:nvPr/>
            </p:nvSpPr>
            <p:spPr bwMode="auto">
              <a:xfrm>
                <a:off x="9223377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9" name="Line 632"/>
              <p:cNvSpPr>
                <a:spLocks noChangeShapeType="1"/>
              </p:cNvSpPr>
              <p:nvPr/>
            </p:nvSpPr>
            <p:spPr bwMode="auto">
              <a:xfrm>
                <a:off x="9088439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0" name="Line 634"/>
              <p:cNvSpPr>
                <a:spLocks noChangeShapeType="1"/>
              </p:cNvSpPr>
              <p:nvPr/>
            </p:nvSpPr>
            <p:spPr bwMode="auto">
              <a:xfrm>
                <a:off x="8951914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1" name="Line 636"/>
              <p:cNvSpPr>
                <a:spLocks noChangeShapeType="1"/>
              </p:cNvSpPr>
              <p:nvPr/>
            </p:nvSpPr>
            <p:spPr bwMode="auto">
              <a:xfrm>
                <a:off x="8816977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2" name="Line 638"/>
              <p:cNvSpPr>
                <a:spLocks noChangeShapeType="1"/>
              </p:cNvSpPr>
              <p:nvPr/>
            </p:nvSpPr>
            <p:spPr bwMode="auto">
              <a:xfrm>
                <a:off x="8682039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3" name="Line 640"/>
              <p:cNvSpPr>
                <a:spLocks noChangeShapeType="1"/>
              </p:cNvSpPr>
              <p:nvPr/>
            </p:nvSpPr>
            <p:spPr bwMode="auto">
              <a:xfrm>
                <a:off x="8545514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4" name="Line 642"/>
              <p:cNvSpPr>
                <a:spLocks noChangeShapeType="1"/>
              </p:cNvSpPr>
              <p:nvPr/>
            </p:nvSpPr>
            <p:spPr bwMode="auto">
              <a:xfrm>
                <a:off x="8410577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5" name="Line 644"/>
              <p:cNvSpPr>
                <a:spLocks noChangeShapeType="1"/>
              </p:cNvSpPr>
              <p:nvPr/>
            </p:nvSpPr>
            <p:spPr bwMode="auto">
              <a:xfrm>
                <a:off x="8275639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6" name="Line 646"/>
              <p:cNvSpPr>
                <a:spLocks noChangeShapeType="1"/>
              </p:cNvSpPr>
              <p:nvPr/>
            </p:nvSpPr>
            <p:spPr bwMode="auto">
              <a:xfrm>
                <a:off x="8139114" y="44719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8093076" y="4471988"/>
                <a:ext cx="1984376" cy="0"/>
                <a:chOff x="8093076" y="4948238"/>
                <a:chExt cx="1984376" cy="0"/>
              </a:xfrm>
            </p:grpSpPr>
            <p:sp>
              <p:nvSpPr>
                <p:cNvPr id="128" name="Line 468"/>
                <p:cNvSpPr>
                  <a:spLocks noChangeShapeType="1"/>
                </p:cNvSpPr>
                <p:nvPr/>
              </p:nvSpPr>
              <p:spPr bwMode="auto">
                <a:xfrm>
                  <a:off x="10069514" y="4948238"/>
                  <a:ext cx="7938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9" name="Line 474"/>
                <p:cNvSpPr>
                  <a:spLocks noChangeShapeType="1"/>
                </p:cNvSpPr>
                <p:nvPr/>
              </p:nvSpPr>
              <p:spPr bwMode="auto">
                <a:xfrm>
                  <a:off x="10015539" y="4948238"/>
                  <a:ext cx="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0" name="Line 475"/>
                <p:cNvSpPr>
                  <a:spLocks noChangeShapeType="1"/>
                </p:cNvSpPr>
                <p:nvPr/>
              </p:nvSpPr>
              <p:spPr bwMode="auto">
                <a:xfrm>
                  <a:off x="10015539" y="4948238"/>
                  <a:ext cx="53975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1" name="Line 469"/>
                <p:cNvSpPr>
                  <a:spLocks noChangeShapeType="1"/>
                </p:cNvSpPr>
                <p:nvPr/>
              </p:nvSpPr>
              <p:spPr bwMode="auto">
                <a:xfrm>
                  <a:off x="9609139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2" name="Line 471"/>
                <p:cNvSpPr>
                  <a:spLocks noChangeShapeType="1"/>
                </p:cNvSpPr>
                <p:nvPr/>
              </p:nvSpPr>
              <p:spPr bwMode="auto">
                <a:xfrm>
                  <a:off x="9745664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3" name="Line 473"/>
                <p:cNvSpPr>
                  <a:spLocks noChangeShapeType="1"/>
                </p:cNvSpPr>
                <p:nvPr/>
              </p:nvSpPr>
              <p:spPr bwMode="auto">
                <a:xfrm>
                  <a:off x="9880602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4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9548814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5" name="Line 627"/>
                <p:cNvSpPr>
                  <a:spLocks noChangeShapeType="1"/>
                </p:cNvSpPr>
                <p:nvPr/>
              </p:nvSpPr>
              <p:spPr bwMode="auto">
                <a:xfrm flipH="1">
                  <a:off x="9412289" y="4948238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6" name="Line 629"/>
                <p:cNvSpPr>
                  <a:spLocks noChangeShapeType="1"/>
                </p:cNvSpPr>
                <p:nvPr/>
              </p:nvSpPr>
              <p:spPr bwMode="auto">
                <a:xfrm flipH="1">
                  <a:off x="9277352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7" name="Line 631"/>
                <p:cNvSpPr>
                  <a:spLocks noChangeShapeType="1"/>
                </p:cNvSpPr>
                <p:nvPr/>
              </p:nvSpPr>
              <p:spPr bwMode="auto">
                <a:xfrm flipH="1">
                  <a:off x="9142414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8" name="Line 633"/>
                <p:cNvSpPr>
                  <a:spLocks noChangeShapeType="1"/>
                </p:cNvSpPr>
                <p:nvPr/>
              </p:nvSpPr>
              <p:spPr bwMode="auto">
                <a:xfrm flipH="1">
                  <a:off x="9005889" y="4948238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39" name="Line 635"/>
                <p:cNvSpPr>
                  <a:spLocks noChangeShapeType="1"/>
                </p:cNvSpPr>
                <p:nvPr/>
              </p:nvSpPr>
              <p:spPr bwMode="auto">
                <a:xfrm flipH="1">
                  <a:off x="8870952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0" name="Line 637"/>
                <p:cNvSpPr>
                  <a:spLocks noChangeShapeType="1"/>
                </p:cNvSpPr>
                <p:nvPr/>
              </p:nvSpPr>
              <p:spPr bwMode="auto">
                <a:xfrm flipH="1">
                  <a:off x="8736014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1" name="Line 639"/>
                <p:cNvSpPr>
                  <a:spLocks noChangeShapeType="1"/>
                </p:cNvSpPr>
                <p:nvPr/>
              </p:nvSpPr>
              <p:spPr bwMode="auto">
                <a:xfrm flipH="1">
                  <a:off x="8599489" y="4948238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2" name="Line 641"/>
                <p:cNvSpPr>
                  <a:spLocks noChangeShapeType="1"/>
                </p:cNvSpPr>
                <p:nvPr/>
              </p:nvSpPr>
              <p:spPr bwMode="auto">
                <a:xfrm flipH="1">
                  <a:off x="8464552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3" name="Line 643"/>
                <p:cNvSpPr>
                  <a:spLocks noChangeShapeType="1"/>
                </p:cNvSpPr>
                <p:nvPr/>
              </p:nvSpPr>
              <p:spPr bwMode="auto">
                <a:xfrm flipH="1">
                  <a:off x="8329614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4" name="Line 645"/>
                <p:cNvSpPr>
                  <a:spLocks noChangeShapeType="1"/>
                </p:cNvSpPr>
                <p:nvPr/>
              </p:nvSpPr>
              <p:spPr bwMode="auto">
                <a:xfrm flipH="1">
                  <a:off x="8194676" y="4948238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5" name="Line 647"/>
                <p:cNvSpPr>
                  <a:spLocks noChangeShapeType="1"/>
                </p:cNvSpPr>
                <p:nvPr/>
              </p:nvSpPr>
              <p:spPr bwMode="auto">
                <a:xfrm flipH="1">
                  <a:off x="8093076" y="4948238"/>
                  <a:ext cx="46038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146" name="Line 670"/>
              <p:cNvSpPr>
                <a:spLocks noChangeShapeType="1"/>
              </p:cNvSpPr>
              <p:nvPr/>
            </p:nvSpPr>
            <p:spPr bwMode="auto">
              <a:xfrm flipH="1" flipV="1">
                <a:off x="10048877" y="2676524"/>
                <a:ext cx="14287" cy="180181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7" name="Line 672"/>
              <p:cNvSpPr>
                <a:spLocks noChangeShapeType="1"/>
              </p:cNvSpPr>
              <p:nvPr/>
            </p:nvSpPr>
            <p:spPr bwMode="auto">
              <a:xfrm>
                <a:off x="8093076" y="43497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8" name="Line 674"/>
              <p:cNvSpPr>
                <a:spLocks noChangeShapeType="1"/>
              </p:cNvSpPr>
              <p:nvPr/>
            </p:nvSpPr>
            <p:spPr bwMode="auto">
              <a:xfrm>
                <a:off x="8093076" y="421481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9" name="Line 676"/>
              <p:cNvSpPr>
                <a:spLocks noChangeShapeType="1"/>
              </p:cNvSpPr>
              <p:nvPr/>
            </p:nvSpPr>
            <p:spPr bwMode="auto">
              <a:xfrm>
                <a:off x="8093076" y="40782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0" name="Line 678"/>
              <p:cNvSpPr>
                <a:spLocks noChangeShapeType="1"/>
              </p:cNvSpPr>
              <p:nvPr/>
            </p:nvSpPr>
            <p:spPr bwMode="auto">
              <a:xfrm>
                <a:off x="8093076" y="39433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1" name="Line 682"/>
              <p:cNvSpPr>
                <a:spLocks noChangeShapeType="1"/>
              </p:cNvSpPr>
              <p:nvPr/>
            </p:nvSpPr>
            <p:spPr bwMode="auto">
              <a:xfrm>
                <a:off x="8093076" y="36718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2" name="Line 684"/>
              <p:cNvSpPr>
                <a:spLocks noChangeShapeType="1"/>
              </p:cNvSpPr>
              <p:nvPr/>
            </p:nvSpPr>
            <p:spPr bwMode="auto">
              <a:xfrm>
                <a:off x="8093076" y="35369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3" name="Line 686"/>
              <p:cNvSpPr>
                <a:spLocks noChangeShapeType="1"/>
              </p:cNvSpPr>
              <p:nvPr/>
            </p:nvSpPr>
            <p:spPr bwMode="auto">
              <a:xfrm>
                <a:off x="8093076" y="340201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4" name="Line 690"/>
              <p:cNvSpPr>
                <a:spLocks noChangeShapeType="1"/>
              </p:cNvSpPr>
              <p:nvPr/>
            </p:nvSpPr>
            <p:spPr bwMode="auto">
              <a:xfrm>
                <a:off x="8093076" y="31305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5" name="Line 692"/>
              <p:cNvSpPr>
                <a:spLocks noChangeShapeType="1"/>
              </p:cNvSpPr>
              <p:nvPr/>
            </p:nvSpPr>
            <p:spPr bwMode="auto">
              <a:xfrm>
                <a:off x="8093076" y="299561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6" name="Line 694"/>
              <p:cNvSpPr>
                <a:spLocks noChangeShapeType="1"/>
              </p:cNvSpPr>
              <p:nvPr/>
            </p:nvSpPr>
            <p:spPr bwMode="auto">
              <a:xfrm>
                <a:off x="8093076" y="285908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7" name="Line 696"/>
              <p:cNvSpPr>
                <a:spLocks noChangeShapeType="1"/>
              </p:cNvSpPr>
              <p:nvPr/>
            </p:nvSpPr>
            <p:spPr bwMode="auto">
              <a:xfrm>
                <a:off x="8093076" y="27241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58" name="组合 157"/>
              <p:cNvGrpSpPr/>
              <p:nvPr/>
            </p:nvGrpSpPr>
            <p:grpSpPr>
              <a:xfrm>
                <a:off x="8078789" y="2643188"/>
                <a:ext cx="14288" cy="1828800"/>
                <a:chOff x="8078789" y="3119438"/>
                <a:chExt cx="14288" cy="1828800"/>
              </a:xfrm>
            </p:grpSpPr>
            <p:sp>
              <p:nvSpPr>
                <p:cNvPr id="159" name="Freeform 671"/>
                <p:cNvSpPr>
                  <a:spLocks/>
                </p:cNvSpPr>
                <p:nvPr/>
              </p:nvSpPr>
              <p:spPr bwMode="auto">
                <a:xfrm>
                  <a:off x="8078789" y="4879975"/>
                  <a:ext cx="14288" cy="68263"/>
                </a:xfrm>
                <a:custGeom>
                  <a:avLst/>
                  <a:gdLst>
                    <a:gd name="T0" fmla="*/ 0 w 9"/>
                    <a:gd name="T1" fmla="*/ 43 h 43"/>
                    <a:gd name="T2" fmla="*/ 9 w 9"/>
                    <a:gd name="T3" fmla="*/ 43 h 43"/>
                    <a:gd name="T4" fmla="*/ 9 w 9"/>
                    <a:gd name="T5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9" y="0"/>
                      </a:lnTo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0" name="Line 673"/>
                <p:cNvSpPr>
                  <a:spLocks noChangeShapeType="1"/>
                </p:cNvSpPr>
                <p:nvPr/>
              </p:nvSpPr>
              <p:spPr bwMode="auto">
                <a:xfrm flipV="1">
                  <a:off x="8093076" y="4745038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1" name="Line 675"/>
                <p:cNvSpPr>
                  <a:spLocks noChangeShapeType="1"/>
                </p:cNvSpPr>
                <p:nvPr/>
              </p:nvSpPr>
              <p:spPr bwMode="auto">
                <a:xfrm flipV="1">
                  <a:off x="8093076" y="4608513"/>
                  <a:ext cx="0" cy="8255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2" name="Line 677"/>
                <p:cNvSpPr>
                  <a:spLocks noChangeShapeType="1"/>
                </p:cNvSpPr>
                <p:nvPr/>
              </p:nvSpPr>
              <p:spPr bwMode="auto">
                <a:xfrm flipV="1">
                  <a:off x="8093076" y="4473575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3" name="Line 679"/>
                <p:cNvSpPr>
                  <a:spLocks noChangeShapeType="1"/>
                </p:cNvSpPr>
                <p:nvPr/>
              </p:nvSpPr>
              <p:spPr bwMode="auto">
                <a:xfrm flipV="1">
                  <a:off x="8093076" y="4338638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4" name="Line 681"/>
                <p:cNvSpPr>
                  <a:spLocks noChangeShapeType="1"/>
                </p:cNvSpPr>
                <p:nvPr/>
              </p:nvSpPr>
              <p:spPr bwMode="auto">
                <a:xfrm flipV="1">
                  <a:off x="8093076" y="4202113"/>
                  <a:ext cx="0" cy="8255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5" name="Line 683"/>
                <p:cNvSpPr>
                  <a:spLocks noChangeShapeType="1"/>
                </p:cNvSpPr>
                <p:nvPr/>
              </p:nvSpPr>
              <p:spPr bwMode="auto">
                <a:xfrm flipV="1">
                  <a:off x="8093076" y="4067175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6" name="Line 685"/>
                <p:cNvSpPr>
                  <a:spLocks noChangeShapeType="1"/>
                </p:cNvSpPr>
                <p:nvPr/>
              </p:nvSpPr>
              <p:spPr bwMode="auto">
                <a:xfrm flipV="1">
                  <a:off x="8093076" y="3932238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7" name="Line 687"/>
                <p:cNvSpPr>
                  <a:spLocks noChangeShapeType="1"/>
                </p:cNvSpPr>
                <p:nvPr/>
              </p:nvSpPr>
              <p:spPr bwMode="auto">
                <a:xfrm flipV="1">
                  <a:off x="8093076" y="3797300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8" name="Line 688"/>
                <p:cNvSpPr>
                  <a:spLocks noChangeShapeType="1"/>
                </p:cNvSpPr>
                <p:nvPr/>
              </p:nvSpPr>
              <p:spPr bwMode="auto">
                <a:xfrm>
                  <a:off x="8093076" y="3741738"/>
                  <a:ext cx="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69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8093076" y="3660775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70" name="Line 691"/>
                <p:cNvSpPr>
                  <a:spLocks noChangeShapeType="1"/>
                </p:cNvSpPr>
                <p:nvPr/>
              </p:nvSpPr>
              <p:spPr bwMode="auto">
                <a:xfrm flipV="1">
                  <a:off x="8093076" y="3525838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71" name="Line 693"/>
                <p:cNvSpPr>
                  <a:spLocks noChangeShapeType="1"/>
                </p:cNvSpPr>
                <p:nvPr/>
              </p:nvSpPr>
              <p:spPr bwMode="auto">
                <a:xfrm flipV="1">
                  <a:off x="8093076" y="3390900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72" name="Line 695"/>
                <p:cNvSpPr>
                  <a:spLocks noChangeShapeType="1"/>
                </p:cNvSpPr>
                <p:nvPr/>
              </p:nvSpPr>
              <p:spPr bwMode="auto">
                <a:xfrm flipV="1">
                  <a:off x="8093076" y="3254375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73" name="Line 697"/>
                <p:cNvSpPr>
                  <a:spLocks noChangeShapeType="1"/>
                </p:cNvSpPr>
                <p:nvPr/>
              </p:nvSpPr>
              <p:spPr bwMode="auto">
                <a:xfrm flipV="1">
                  <a:off x="8093076" y="3119438"/>
                  <a:ext cx="0" cy="809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174" name="Freeform 698"/>
              <p:cNvSpPr>
                <a:spLocks/>
              </p:cNvSpPr>
              <p:nvPr/>
            </p:nvSpPr>
            <p:spPr bwMode="auto">
              <a:xfrm>
                <a:off x="7570789" y="2832100"/>
                <a:ext cx="2011363" cy="196850"/>
              </a:xfrm>
              <a:custGeom>
                <a:avLst/>
                <a:gdLst>
                  <a:gd name="T0" fmla="*/ 0 w 1267"/>
                  <a:gd name="T1" fmla="*/ 77 h 124"/>
                  <a:gd name="T2" fmla="*/ 0 w 1267"/>
                  <a:gd name="T3" fmla="*/ 77 h 124"/>
                  <a:gd name="T4" fmla="*/ 26 w 1267"/>
                  <a:gd name="T5" fmla="*/ 69 h 124"/>
                  <a:gd name="T6" fmla="*/ 98 w 1267"/>
                  <a:gd name="T7" fmla="*/ 52 h 124"/>
                  <a:gd name="T8" fmla="*/ 218 w 1267"/>
                  <a:gd name="T9" fmla="*/ 26 h 124"/>
                  <a:gd name="T10" fmla="*/ 286 w 1267"/>
                  <a:gd name="T11" fmla="*/ 17 h 124"/>
                  <a:gd name="T12" fmla="*/ 371 w 1267"/>
                  <a:gd name="T13" fmla="*/ 9 h 124"/>
                  <a:gd name="T14" fmla="*/ 461 w 1267"/>
                  <a:gd name="T15" fmla="*/ 5 h 124"/>
                  <a:gd name="T16" fmla="*/ 555 w 1267"/>
                  <a:gd name="T17" fmla="*/ 0 h 124"/>
                  <a:gd name="T18" fmla="*/ 661 w 1267"/>
                  <a:gd name="T19" fmla="*/ 5 h 124"/>
                  <a:gd name="T20" fmla="*/ 772 w 1267"/>
                  <a:gd name="T21" fmla="*/ 13 h 124"/>
                  <a:gd name="T22" fmla="*/ 887 w 1267"/>
                  <a:gd name="T23" fmla="*/ 30 h 124"/>
                  <a:gd name="T24" fmla="*/ 1011 w 1267"/>
                  <a:gd name="T25" fmla="*/ 52 h 124"/>
                  <a:gd name="T26" fmla="*/ 1135 w 1267"/>
                  <a:gd name="T27" fmla="*/ 81 h 124"/>
                  <a:gd name="T28" fmla="*/ 1267 w 1267"/>
                  <a:gd name="T29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7" h="124">
                    <a:moveTo>
                      <a:pt x="0" y="77"/>
                    </a:moveTo>
                    <a:lnTo>
                      <a:pt x="0" y="77"/>
                    </a:lnTo>
                    <a:lnTo>
                      <a:pt x="26" y="69"/>
                    </a:lnTo>
                    <a:lnTo>
                      <a:pt x="98" y="52"/>
                    </a:lnTo>
                    <a:lnTo>
                      <a:pt x="218" y="26"/>
                    </a:lnTo>
                    <a:lnTo>
                      <a:pt x="286" y="17"/>
                    </a:lnTo>
                    <a:lnTo>
                      <a:pt x="371" y="9"/>
                    </a:lnTo>
                    <a:lnTo>
                      <a:pt x="461" y="5"/>
                    </a:lnTo>
                    <a:lnTo>
                      <a:pt x="555" y="0"/>
                    </a:lnTo>
                    <a:lnTo>
                      <a:pt x="661" y="5"/>
                    </a:lnTo>
                    <a:lnTo>
                      <a:pt x="772" y="13"/>
                    </a:lnTo>
                    <a:lnTo>
                      <a:pt x="887" y="30"/>
                    </a:lnTo>
                    <a:lnTo>
                      <a:pt x="1011" y="52"/>
                    </a:lnTo>
                    <a:lnTo>
                      <a:pt x="1135" y="81"/>
                    </a:lnTo>
                    <a:lnTo>
                      <a:pt x="1267" y="124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5" name="Line 700"/>
              <p:cNvSpPr>
                <a:spLocks noChangeShapeType="1"/>
              </p:cNvSpPr>
              <p:nvPr/>
            </p:nvSpPr>
            <p:spPr bwMode="auto">
              <a:xfrm>
                <a:off x="7265989" y="4816475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6" name="Line 702"/>
              <p:cNvSpPr>
                <a:spLocks noChangeShapeType="1"/>
              </p:cNvSpPr>
              <p:nvPr/>
            </p:nvSpPr>
            <p:spPr bwMode="auto">
              <a:xfrm>
                <a:off x="7400926" y="4816475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7" name="Line 705"/>
              <p:cNvSpPr>
                <a:spLocks noChangeShapeType="1"/>
              </p:cNvSpPr>
              <p:nvPr/>
            </p:nvSpPr>
            <p:spPr bwMode="auto">
              <a:xfrm>
                <a:off x="7788276" y="423386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8" name="Line 707"/>
              <p:cNvSpPr>
                <a:spLocks noChangeShapeType="1"/>
              </p:cNvSpPr>
              <p:nvPr/>
            </p:nvSpPr>
            <p:spPr bwMode="auto">
              <a:xfrm>
                <a:off x="7686676" y="432911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9" name="Line 709"/>
              <p:cNvSpPr>
                <a:spLocks noChangeShapeType="1"/>
              </p:cNvSpPr>
              <p:nvPr/>
            </p:nvSpPr>
            <p:spPr bwMode="auto">
              <a:xfrm>
                <a:off x="7585076" y="4418013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0" name="Line 711"/>
              <p:cNvSpPr>
                <a:spLocks noChangeShapeType="1"/>
              </p:cNvSpPr>
              <p:nvPr/>
            </p:nvSpPr>
            <p:spPr bwMode="auto">
              <a:xfrm>
                <a:off x="7483476" y="4505325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1" name="Line 713"/>
              <p:cNvSpPr>
                <a:spLocks noChangeShapeType="1"/>
              </p:cNvSpPr>
              <p:nvPr/>
            </p:nvSpPr>
            <p:spPr bwMode="auto">
              <a:xfrm>
                <a:off x="7381876" y="459263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2" name="Line 715"/>
              <p:cNvSpPr>
                <a:spLocks noChangeShapeType="1"/>
              </p:cNvSpPr>
              <p:nvPr/>
            </p:nvSpPr>
            <p:spPr bwMode="auto">
              <a:xfrm>
                <a:off x="7280276" y="4681538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3" name="Line 717"/>
              <p:cNvSpPr>
                <a:spLocks noChangeShapeType="1"/>
              </p:cNvSpPr>
              <p:nvPr/>
            </p:nvSpPr>
            <p:spPr bwMode="auto">
              <a:xfrm>
                <a:off x="7170739" y="4768850"/>
                <a:ext cx="0" cy="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84" name="组合 183"/>
              <p:cNvGrpSpPr/>
              <p:nvPr/>
            </p:nvGrpSpPr>
            <p:grpSpPr>
              <a:xfrm>
                <a:off x="6303964" y="2155825"/>
                <a:ext cx="4572000" cy="3359150"/>
                <a:chOff x="6303964" y="2632075"/>
                <a:chExt cx="4572000" cy="3359150"/>
              </a:xfrm>
            </p:grpSpPr>
            <p:grpSp>
              <p:nvGrpSpPr>
                <p:cNvPr id="185" name="组合 184"/>
                <p:cNvGrpSpPr/>
                <p:nvPr/>
              </p:nvGrpSpPr>
              <p:grpSpPr>
                <a:xfrm>
                  <a:off x="7902576" y="4595813"/>
                  <a:ext cx="2973388" cy="53975"/>
                  <a:chOff x="7902576" y="4595813"/>
                  <a:chExt cx="2973388" cy="53975"/>
                </a:xfrm>
              </p:grpSpPr>
              <p:sp>
                <p:nvSpPr>
                  <p:cNvPr id="223" name="Line 460"/>
                  <p:cNvSpPr>
                    <a:spLocks noChangeShapeType="1"/>
                  </p:cNvSpPr>
                  <p:nvPr/>
                </p:nvSpPr>
                <p:spPr bwMode="auto">
                  <a:xfrm>
                    <a:off x="10077452" y="4622800"/>
                    <a:ext cx="7175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4" name="Freeform 461"/>
                  <p:cNvSpPr>
                    <a:spLocks/>
                  </p:cNvSpPr>
                  <p:nvPr/>
                </p:nvSpPr>
                <p:spPr bwMode="auto">
                  <a:xfrm>
                    <a:off x="10774364" y="4595813"/>
                    <a:ext cx="101600" cy="53975"/>
                  </a:xfrm>
                  <a:custGeom>
                    <a:avLst/>
                    <a:gdLst>
                      <a:gd name="T0" fmla="*/ 0 w 64"/>
                      <a:gd name="T1" fmla="*/ 34 h 34"/>
                      <a:gd name="T2" fmla="*/ 64 w 64"/>
                      <a:gd name="T3" fmla="*/ 17 h 34"/>
                      <a:gd name="T4" fmla="*/ 0 w 64"/>
                      <a:gd name="T5" fmla="*/ 0 h 34"/>
                      <a:gd name="T6" fmla="*/ 0 w 64"/>
                      <a:gd name="T7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4" h="34">
                        <a:moveTo>
                          <a:pt x="0" y="34"/>
                        </a:moveTo>
                        <a:lnTo>
                          <a:pt x="64" y="17"/>
                        </a:lnTo>
                        <a:lnTo>
                          <a:pt x="0" y="0"/>
                        </a:lnTo>
                        <a:lnTo>
                          <a:pt x="0" y="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5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9609139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6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9745664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7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9880602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8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10015539" y="4622800"/>
                    <a:ext cx="6191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0" name="Line 6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528177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1" name="Line 601"/>
                  <p:cNvSpPr>
                    <a:spLocks noChangeShapeType="1"/>
                  </p:cNvSpPr>
                  <p:nvPr/>
                </p:nvSpPr>
                <p:spPr bwMode="auto">
                  <a:xfrm>
                    <a:off x="9474202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2" name="Line 6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393239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3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9339264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4" name="Line 6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56714" y="4622800"/>
                    <a:ext cx="825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5" name="Line 605"/>
                  <p:cNvSpPr>
                    <a:spLocks noChangeShapeType="1"/>
                  </p:cNvSpPr>
                  <p:nvPr/>
                </p:nvSpPr>
                <p:spPr bwMode="auto">
                  <a:xfrm>
                    <a:off x="9202739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6" name="Line 6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121777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7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9067802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8" name="Line 6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986839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39" name="Line 609"/>
                  <p:cNvSpPr>
                    <a:spLocks noChangeShapeType="1"/>
                  </p:cNvSpPr>
                  <p:nvPr/>
                </p:nvSpPr>
                <p:spPr bwMode="auto">
                  <a:xfrm>
                    <a:off x="8932864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0" name="Line 6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850314" y="4622800"/>
                    <a:ext cx="825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1" name="Line 611"/>
                  <p:cNvSpPr>
                    <a:spLocks noChangeShapeType="1"/>
                  </p:cNvSpPr>
                  <p:nvPr/>
                </p:nvSpPr>
                <p:spPr bwMode="auto">
                  <a:xfrm>
                    <a:off x="8796339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2" name="Line 6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15377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3" name="Line 613"/>
                  <p:cNvSpPr>
                    <a:spLocks noChangeShapeType="1"/>
                  </p:cNvSpPr>
                  <p:nvPr/>
                </p:nvSpPr>
                <p:spPr bwMode="auto">
                  <a:xfrm>
                    <a:off x="8661402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4" name="Line 6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580439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5" name="Line 615"/>
                  <p:cNvSpPr>
                    <a:spLocks noChangeShapeType="1"/>
                  </p:cNvSpPr>
                  <p:nvPr/>
                </p:nvSpPr>
                <p:spPr bwMode="auto">
                  <a:xfrm>
                    <a:off x="8526464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6" name="Line 6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443914" y="4622800"/>
                    <a:ext cx="825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7" name="Line 617"/>
                  <p:cNvSpPr>
                    <a:spLocks noChangeShapeType="1"/>
                  </p:cNvSpPr>
                  <p:nvPr/>
                </p:nvSpPr>
                <p:spPr bwMode="auto">
                  <a:xfrm>
                    <a:off x="8389939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8" name="Line 6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08977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49" name="Line 619"/>
                  <p:cNvSpPr>
                    <a:spLocks noChangeShapeType="1"/>
                  </p:cNvSpPr>
                  <p:nvPr/>
                </p:nvSpPr>
                <p:spPr bwMode="auto">
                  <a:xfrm>
                    <a:off x="8255001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0" name="Line 6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74039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1" name="Line 621"/>
                  <p:cNvSpPr>
                    <a:spLocks noChangeShapeType="1"/>
                  </p:cNvSpPr>
                  <p:nvPr/>
                </p:nvSpPr>
                <p:spPr bwMode="auto">
                  <a:xfrm>
                    <a:off x="8120064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2" name="Line 6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37514" y="4622800"/>
                    <a:ext cx="825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3" name="Line 623"/>
                  <p:cNvSpPr>
                    <a:spLocks noChangeShapeType="1"/>
                  </p:cNvSpPr>
                  <p:nvPr/>
                </p:nvSpPr>
                <p:spPr bwMode="auto">
                  <a:xfrm>
                    <a:off x="7983539" y="4622800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4" name="Line 6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02576" y="4622800"/>
                    <a:ext cx="80963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186" name="组合 185"/>
                <p:cNvGrpSpPr/>
                <p:nvPr/>
              </p:nvGrpSpPr>
              <p:grpSpPr>
                <a:xfrm>
                  <a:off x="7842251" y="2632075"/>
                  <a:ext cx="207336" cy="2003426"/>
                  <a:chOff x="7842251" y="2632075"/>
                  <a:chExt cx="207336" cy="2003426"/>
                </a:xfrm>
              </p:grpSpPr>
              <p:sp>
                <p:nvSpPr>
                  <p:cNvPr id="199" name="Line 4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75589" y="2820988"/>
                    <a:ext cx="0" cy="36671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0" name="Freeform 459"/>
                  <p:cNvSpPr>
                    <a:spLocks/>
                  </p:cNvSpPr>
                  <p:nvPr/>
                </p:nvSpPr>
                <p:spPr bwMode="auto">
                  <a:xfrm>
                    <a:off x="7842251" y="2740025"/>
                    <a:ext cx="60325" cy="101600"/>
                  </a:xfrm>
                  <a:custGeom>
                    <a:avLst/>
                    <a:gdLst>
                      <a:gd name="T0" fmla="*/ 38 w 38"/>
                      <a:gd name="T1" fmla="*/ 64 h 64"/>
                      <a:gd name="T2" fmla="*/ 21 w 38"/>
                      <a:gd name="T3" fmla="*/ 0 h 64"/>
                      <a:gd name="T4" fmla="*/ 0 w 38"/>
                      <a:gd name="T5" fmla="*/ 64 h 64"/>
                      <a:gd name="T6" fmla="*/ 38 w 38"/>
                      <a:gd name="T7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64">
                        <a:moveTo>
                          <a:pt x="38" y="64"/>
                        </a:moveTo>
                        <a:lnTo>
                          <a:pt x="21" y="0"/>
                        </a:lnTo>
                        <a:lnTo>
                          <a:pt x="0" y="64"/>
                        </a:lnTo>
                        <a:lnTo>
                          <a:pt x="38" y="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1" name="Rectangle 502"/>
                  <p:cNvSpPr>
                    <a:spLocks noChangeArrowheads="1"/>
                  </p:cNvSpPr>
                  <p:nvPr/>
                </p:nvSpPr>
                <p:spPr bwMode="auto">
                  <a:xfrm>
                    <a:off x="7950201" y="2632075"/>
                    <a:ext cx="99386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0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z</a:t>
                    </a:r>
                    <a:endParaRPr lang="zh-CN" altLang="zh-CN" sz="2000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  <p:sp>
                <p:nvSpPr>
                  <p:cNvPr id="202" name="Line 6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4554538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3" name="Line 649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4500563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4" name="Line 6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441960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5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4365625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6" name="Line 6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4284663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7" name="Line 653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4230688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8" name="Line 6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4148138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09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4094163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0" name="Line 6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401320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1" name="Line 658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959225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2" name="Line 6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878263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3" name="Line 660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824288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4" name="Line 6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741738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5" name="Line 662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687763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6" name="Line 6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60680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7" name="Line 664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552825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8" name="Line 6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471863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19" name="Line 666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417888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0" name="Line 6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335338"/>
                    <a:ext cx="0" cy="8255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1" name="Line 668"/>
                  <p:cNvSpPr>
                    <a:spLocks noChangeShapeType="1"/>
                  </p:cNvSpPr>
                  <p:nvPr/>
                </p:nvSpPr>
                <p:spPr bwMode="auto">
                  <a:xfrm>
                    <a:off x="7881939" y="3281363"/>
                    <a:ext cx="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22" name="Line 6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939" y="3200400"/>
                    <a:ext cx="0" cy="809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187" name="组合 186"/>
                <p:cNvGrpSpPr/>
                <p:nvPr/>
              </p:nvGrpSpPr>
              <p:grpSpPr>
                <a:xfrm>
                  <a:off x="6303964" y="4622800"/>
                  <a:ext cx="1585913" cy="1368425"/>
                  <a:chOff x="6303964" y="4622800"/>
                  <a:chExt cx="1585913" cy="1368425"/>
                </a:xfrm>
              </p:grpSpPr>
              <p:sp>
                <p:nvSpPr>
                  <p:cNvPr id="188" name="Line 4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365876" y="5292725"/>
                    <a:ext cx="757238" cy="642938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89" name="Freeform 467"/>
                  <p:cNvSpPr>
                    <a:spLocks/>
                  </p:cNvSpPr>
                  <p:nvPr/>
                </p:nvSpPr>
                <p:spPr bwMode="auto">
                  <a:xfrm>
                    <a:off x="6303964" y="5902325"/>
                    <a:ext cx="95250" cy="88900"/>
                  </a:xfrm>
                  <a:custGeom>
                    <a:avLst/>
                    <a:gdLst>
                      <a:gd name="T0" fmla="*/ 60 w 60"/>
                      <a:gd name="T1" fmla="*/ 26 h 56"/>
                      <a:gd name="T2" fmla="*/ 0 w 60"/>
                      <a:gd name="T3" fmla="*/ 56 h 56"/>
                      <a:gd name="T4" fmla="*/ 34 w 60"/>
                      <a:gd name="T5" fmla="*/ 0 h 56"/>
                      <a:gd name="T6" fmla="*/ 60 w 60"/>
                      <a:gd name="T7" fmla="*/ 2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0" h="56">
                        <a:moveTo>
                          <a:pt x="60" y="26"/>
                        </a:moveTo>
                        <a:lnTo>
                          <a:pt x="0" y="56"/>
                        </a:lnTo>
                        <a:lnTo>
                          <a:pt x="34" y="0"/>
                        </a:lnTo>
                        <a:lnTo>
                          <a:pt x="60" y="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1" name="Line 7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27964" y="4622800"/>
                    <a:ext cx="61913" cy="5397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2" name="Line 7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26364" y="4710113"/>
                    <a:ext cx="61913" cy="555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3" name="Line 7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624764" y="4805363"/>
                    <a:ext cx="61913" cy="4762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4" name="Line 7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523164" y="4894263"/>
                    <a:ext cx="61913" cy="5397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5" name="Line 7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21564" y="4981575"/>
                    <a:ext cx="61913" cy="5397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6" name="Line 7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319964" y="5068888"/>
                    <a:ext cx="61913" cy="5556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7" name="Line 7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8364" y="5157788"/>
                    <a:ext cx="61913" cy="5397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98" name="Line 7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116764" y="5245100"/>
                    <a:ext cx="53975" cy="4762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  <p:grpSp>
            <p:nvGrpSpPr>
              <p:cNvPr id="255" name="组合 254"/>
              <p:cNvGrpSpPr/>
              <p:nvPr/>
            </p:nvGrpSpPr>
            <p:grpSpPr>
              <a:xfrm>
                <a:off x="7131051" y="4816475"/>
                <a:ext cx="452437" cy="0"/>
                <a:chOff x="7131051" y="5292725"/>
                <a:chExt cx="452437" cy="0"/>
              </a:xfrm>
            </p:grpSpPr>
            <p:sp>
              <p:nvSpPr>
                <p:cNvPr id="256" name="Line 699"/>
                <p:cNvSpPr>
                  <a:spLocks noChangeShapeType="1"/>
                </p:cNvSpPr>
                <p:nvPr/>
              </p:nvSpPr>
              <p:spPr bwMode="auto">
                <a:xfrm>
                  <a:off x="7131051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57" name="Line 701"/>
                <p:cNvSpPr>
                  <a:spLocks noChangeShapeType="1"/>
                </p:cNvSpPr>
                <p:nvPr/>
              </p:nvSpPr>
              <p:spPr bwMode="auto">
                <a:xfrm>
                  <a:off x="7265989" y="5292725"/>
                  <a:ext cx="80963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58" name="Line 703"/>
                <p:cNvSpPr>
                  <a:spLocks noChangeShapeType="1"/>
                </p:cNvSpPr>
                <p:nvPr/>
              </p:nvSpPr>
              <p:spPr bwMode="auto">
                <a:xfrm>
                  <a:off x="7381874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59" name="Line 703"/>
                <p:cNvSpPr>
                  <a:spLocks noChangeShapeType="1"/>
                </p:cNvSpPr>
                <p:nvPr/>
              </p:nvSpPr>
              <p:spPr bwMode="auto">
                <a:xfrm>
                  <a:off x="7500938" y="5292725"/>
                  <a:ext cx="82550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矩形 261"/>
                <p:cNvSpPr/>
                <p:nvPr/>
              </p:nvSpPr>
              <p:spPr>
                <a:xfrm>
                  <a:off x="9947775" y="3476813"/>
                  <a:ext cx="1342867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2" name="矩形 2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775" y="3476813"/>
                  <a:ext cx="1342867" cy="362984"/>
                </a:xfrm>
                <a:prstGeom prst="rect">
                  <a:avLst/>
                </a:prstGeom>
                <a:blipFill>
                  <a:blip r:embed="rId3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矩形 262"/>
                <p:cNvSpPr/>
                <p:nvPr/>
              </p:nvSpPr>
              <p:spPr>
                <a:xfrm>
                  <a:off x="8230538" y="6044748"/>
                  <a:ext cx="45377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3" name="矩形 2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538" y="6044748"/>
                  <a:ext cx="453778" cy="46166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矩形 263"/>
                <p:cNvSpPr/>
                <p:nvPr/>
              </p:nvSpPr>
              <p:spPr>
                <a:xfrm>
                  <a:off x="11575054" y="5048346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4" name="矩形 2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5054" y="5048346"/>
                  <a:ext cx="446404" cy="46166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矩形 264"/>
                <p:cNvSpPr/>
                <p:nvPr/>
              </p:nvSpPr>
              <p:spPr>
                <a:xfrm>
                  <a:off x="9860879" y="4015317"/>
                  <a:ext cx="81304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5" name="矩形 2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879" y="4015317"/>
                  <a:ext cx="813043" cy="362984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直接连接符 266"/>
            <p:cNvCxnSpPr>
              <a:stCxn id="16" idx="1"/>
              <a:endCxn id="25" idx="2"/>
            </p:cNvCxnSpPr>
            <p:nvPr/>
          </p:nvCxnSpPr>
          <p:spPr>
            <a:xfrm flipH="1">
              <a:off x="8515705" y="6198657"/>
              <a:ext cx="541917" cy="879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>
              <a:endCxn id="69" idx="1"/>
            </p:cNvCxnSpPr>
            <p:nvPr/>
          </p:nvCxnSpPr>
          <p:spPr>
            <a:xfrm flipH="1" flipV="1">
              <a:off x="9403677" y="5386618"/>
              <a:ext cx="410829" cy="17335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矩形 271"/>
                <p:cNvSpPr/>
                <p:nvPr/>
              </p:nvSpPr>
              <p:spPr>
                <a:xfrm>
                  <a:off x="8936480" y="5664115"/>
                  <a:ext cx="1272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2" name="矩形 2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6480" y="5664115"/>
                  <a:ext cx="1272271" cy="369332"/>
                </a:xfrm>
                <a:prstGeom prst="rect">
                  <a:avLst/>
                </a:prstGeom>
                <a:blipFill>
                  <a:blip r:embed="rId3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矩形 272"/>
                <p:cNvSpPr/>
                <p:nvPr/>
              </p:nvSpPr>
              <p:spPr>
                <a:xfrm>
                  <a:off x="10464820" y="5688576"/>
                  <a:ext cx="1272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3" name="矩形 2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820" y="5688576"/>
                  <a:ext cx="1272271" cy="369332"/>
                </a:xfrm>
                <a:prstGeom prst="rect">
                  <a:avLst/>
                </a:prstGeom>
                <a:blipFill>
                  <a:blip r:embed="rId3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矩形 313"/>
              <p:cNvSpPr/>
              <p:nvPr/>
            </p:nvSpPr>
            <p:spPr>
              <a:xfrm>
                <a:off x="1298130" y="3000853"/>
                <a:ext cx="3358292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314" name="矩形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130" y="3000853"/>
                <a:ext cx="3358292" cy="65768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矩形 314"/>
              <p:cNvSpPr/>
              <p:nvPr/>
            </p:nvSpPr>
            <p:spPr>
              <a:xfrm>
                <a:off x="4630140" y="3011063"/>
                <a:ext cx="382200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5" name="矩形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40" y="3011063"/>
                <a:ext cx="3822008" cy="65768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矩形 315"/>
              <p:cNvSpPr/>
              <p:nvPr/>
            </p:nvSpPr>
            <p:spPr>
              <a:xfrm>
                <a:off x="1318856" y="3707565"/>
                <a:ext cx="4022961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6" name="矩形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6" y="3707565"/>
                <a:ext cx="4022961" cy="65768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矩形 316"/>
              <p:cNvSpPr/>
              <p:nvPr/>
            </p:nvSpPr>
            <p:spPr>
              <a:xfrm>
                <a:off x="1318856" y="4426284"/>
                <a:ext cx="4022961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7" name="矩形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6" y="4426284"/>
                <a:ext cx="4022961" cy="65768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5" name="组合 334"/>
          <p:cNvGrpSpPr/>
          <p:nvPr/>
        </p:nvGrpSpPr>
        <p:grpSpPr>
          <a:xfrm>
            <a:off x="5262388" y="3907002"/>
            <a:ext cx="3166800" cy="2310917"/>
            <a:chOff x="5413617" y="4218919"/>
            <a:chExt cx="2822083" cy="1974277"/>
          </a:xfrm>
        </p:grpSpPr>
        <p:grpSp>
          <p:nvGrpSpPr>
            <p:cNvPr id="318" name="组合 317"/>
            <p:cNvGrpSpPr/>
            <p:nvPr/>
          </p:nvGrpSpPr>
          <p:grpSpPr>
            <a:xfrm>
              <a:off x="5413617" y="4218919"/>
              <a:ext cx="2229826" cy="1974277"/>
              <a:chOff x="1656678" y="822711"/>
              <a:chExt cx="2229826" cy="1974277"/>
            </a:xfrm>
          </p:grpSpPr>
          <p:cxnSp>
            <p:nvCxnSpPr>
              <p:cNvPr id="319" name="直接箭头连接符 318"/>
              <p:cNvCxnSpPr/>
              <p:nvPr/>
            </p:nvCxnSpPr>
            <p:spPr>
              <a:xfrm flipV="1">
                <a:off x="1871831" y="925158"/>
                <a:ext cx="10757" cy="1871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箭头连接符 319"/>
              <p:cNvCxnSpPr/>
              <p:nvPr/>
            </p:nvCxnSpPr>
            <p:spPr>
              <a:xfrm>
                <a:off x="1656678" y="2398955"/>
                <a:ext cx="1990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1" name="矩形 320"/>
                  <p:cNvSpPr/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1" name="矩形 3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矩形 321"/>
                  <p:cNvSpPr/>
                  <p:nvPr/>
                </p:nvSpPr>
                <p:spPr>
                  <a:xfrm>
                    <a:off x="1856758" y="822711"/>
                    <a:ext cx="44640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2" name="矩形 3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6758" y="822711"/>
                    <a:ext cx="446404" cy="46166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任意多边形 323"/>
              <p:cNvSpPr/>
              <p:nvPr/>
            </p:nvSpPr>
            <p:spPr>
              <a:xfrm>
                <a:off x="2173045" y="1365059"/>
                <a:ext cx="1108037" cy="345407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5" name="直接连接符 324"/>
              <p:cNvCxnSpPr>
                <a:stCxn id="324" idx="0"/>
              </p:cNvCxnSpPr>
              <p:nvPr/>
            </p:nvCxnSpPr>
            <p:spPr>
              <a:xfrm>
                <a:off x="2173045" y="1538344"/>
                <a:ext cx="0" cy="860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>
                <a:off x="3281082" y="1710466"/>
                <a:ext cx="0" cy="701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矩形 328"/>
                  <p:cNvSpPr/>
                  <p:nvPr/>
                </p:nvSpPr>
                <p:spPr>
                  <a:xfrm>
                    <a:off x="2606858" y="1130942"/>
                    <a:ext cx="12796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9" name="矩形 3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6858" y="1130942"/>
                    <a:ext cx="1279646" cy="36933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0" name="任意多边形 329"/>
            <p:cNvSpPr/>
            <p:nvPr/>
          </p:nvSpPr>
          <p:spPr>
            <a:xfrm rot="10332717">
              <a:off x="5944485" y="5291111"/>
              <a:ext cx="1108037" cy="345407"/>
            </a:xfrm>
            <a:custGeom>
              <a:avLst/>
              <a:gdLst>
                <a:gd name="connsiteX0" fmla="*/ 0 w 1108037"/>
                <a:gd name="connsiteY0" fmla="*/ 173285 h 345407"/>
                <a:gd name="connsiteX1" fmla="*/ 96819 w 1108037"/>
                <a:gd name="connsiteY1" fmla="*/ 76466 h 345407"/>
                <a:gd name="connsiteX2" fmla="*/ 182880 w 1108037"/>
                <a:gd name="connsiteY2" fmla="*/ 54950 h 345407"/>
                <a:gd name="connsiteX3" fmla="*/ 365760 w 1108037"/>
                <a:gd name="connsiteY3" fmla="*/ 1162 h 345407"/>
                <a:gd name="connsiteX4" fmla="*/ 623943 w 1108037"/>
                <a:gd name="connsiteY4" fmla="*/ 22677 h 345407"/>
                <a:gd name="connsiteX5" fmla="*/ 806823 w 1108037"/>
                <a:gd name="connsiteY5" fmla="*/ 76466 h 345407"/>
                <a:gd name="connsiteX6" fmla="*/ 946673 w 1108037"/>
                <a:gd name="connsiteY6" fmla="*/ 184042 h 345407"/>
                <a:gd name="connsiteX7" fmla="*/ 1032734 w 1108037"/>
                <a:gd name="connsiteY7" fmla="*/ 259346 h 345407"/>
                <a:gd name="connsiteX8" fmla="*/ 1108037 w 1108037"/>
                <a:gd name="connsiteY8" fmla="*/ 345407 h 345407"/>
                <a:gd name="connsiteX9" fmla="*/ 1108037 w 1108037"/>
                <a:gd name="connsiteY9" fmla="*/ 345407 h 34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8037" h="345407">
                  <a:moveTo>
                    <a:pt x="0" y="173285"/>
                  </a:moveTo>
                  <a:cubicBezTo>
                    <a:pt x="33169" y="134736"/>
                    <a:pt x="66339" y="96188"/>
                    <a:pt x="96819" y="76466"/>
                  </a:cubicBezTo>
                  <a:cubicBezTo>
                    <a:pt x="127299" y="56744"/>
                    <a:pt x="138056" y="67501"/>
                    <a:pt x="182880" y="54950"/>
                  </a:cubicBezTo>
                  <a:cubicBezTo>
                    <a:pt x="227704" y="42399"/>
                    <a:pt x="292250" y="6541"/>
                    <a:pt x="365760" y="1162"/>
                  </a:cubicBezTo>
                  <a:cubicBezTo>
                    <a:pt x="439270" y="-4217"/>
                    <a:pt x="550433" y="10126"/>
                    <a:pt x="623943" y="22677"/>
                  </a:cubicBezTo>
                  <a:cubicBezTo>
                    <a:pt x="697454" y="35228"/>
                    <a:pt x="753035" y="49572"/>
                    <a:pt x="806823" y="76466"/>
                  </a:cubicBezTo>
                  <a:cubicBezTo>
                    <a:pt x="860611" y="103360"/>
                    <a:pt x="909021" y="153562"/>
                    <a:pt x="946673" y="184042"/>
                  </a:cubicBezTo>
                  <a:cubicBezTo>
                    <a:pt x="984325" y="214522"/>
                    <a:pt x="1005840" y="232452"/>
                    <a:pt x="1032734" y="259346"/>
                  </a:cubicBezTo>
                  <a:cubicBezTo>
                    <a:pt x="1059628" y="286240"/>
                    <a:pt x="1108037" y="345407"/>
                    <a:pt x="1108037" y="345407"/>
                  </a:cubicBezTo>
                  <a:lnTo>
                    <a:pt x="1108037" y="34540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矩形 330"/>
                <p:cNvSpPr/>
                <p:nvPr/>
              </p:nvSpPr>
              <p:spPr>
                <a:xfrm>
                  <a:off x="6956054" y="5077252"/>
                  <a:ext cx="12796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1" name="矩形 3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054" y="5077252"/>
                  <a:ext cx="1279646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矩形 331"/>
                <p:cNvSpPr/>
                <p:nvPr/>
              </p:nvSpPr>
              <p:spPr>
                <a:xfrm>
                  <a:off x="6219448" y="4902126"/>
                  <a:ext cx="5430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2" name="矩形 3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448" y="4902126"/>
                  <a:ext cx="543033" cy="52322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3" name="矩形 332"/>
                <p:cNvSpPr/>
                <p:nvPr/>
              </p:nvSpPr>
              <p:spPr>
                <a:xfrm>
                  <a:off x="5768666" y="5767880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3" name="矩形 3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666" y="5767880"/>
                  <a:ext cx="379206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矩形 333"/>
                <p:cNvSpPr/>
                <p:nvPr/>
              </p:nvSpPr>
              <p:spPr>
                <a:xfrm>
                  <a:off x="6864103" y="5762397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4" name="矩形 3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103" y="5762397"/>
                  <a:ext cx="379206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矩形 336"/>
              <p:cNvSpPr/>
              <p:nvPr/>
            </p:nvSpPr>
            <p:spPr>
              <a:xfrm>
                <a:off x="609542" y="1157534"/>
                <a:ext cx="113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是变量还是常量？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7" name="矩形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42" y="1157534"/>
                <a:ext cx="1136987" cy="646331"/>
              </a:xfrm>
              <a:prstGeom prst="rect">
                <a:avLst/>
              </a:prstGeom>
              <a:blipFill>
                <a:blip r:embed="rId49"/>
                <a:stretch>
                  <a:fillRect l="-4813" t="-7547" r="-2032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直接连接符 338"/>
          <p:cNvCxnSpPr/>
          <p:nvPr/>
        </p:nvCxnSpPr>
        <p:spPr>
          <a:xfrm>
            <a:off x="6237769" y="4225639"/>
            <a:ext cx="0" cy="153717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矩形 339"/>
              <p:cNvSpPr/>
              <p:nvPr/>
            </p:nvSpPr>
            <p:spPr>
              <a:xfrm>
                <a:off x="6121186" y="556446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0" name="矩形 3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186" y="5564464"/>
                <a:ext cx="442429" cy="461665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矩形 340"/>
              <p:cNvSpPr/>
              <p:nvPr/>
            </p:nvSpPr>
            <p:spPr>
              <a:xfrm>
                <a:off x="6035683" y="5251563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41" name="矩形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83" y="5251563"/>
                <a:ext cx="418704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矩形 341"/>
              <p:cNvSpPr/>
              <p:nvPr/>
            </p:nvSpPr>
            <p:spPr>
              <a:xfrm>
                <a:off x="6037904" y="4285896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42" name="矩形 3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04" y="4285896"/>
                <a:ext cx="418704" cy="46166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4" name="组合 343"/>
          <p:cNvGrpSpPr/>
          <p:nvPr/>
        </p:nvGrpSpPr>
        <p:grpSpPr>
          <a:xfrm>
            <a:off x="1232808" y="827873"/>
            <a:ext cx="2707136" cy="1974663"/>
            <a:chOff x="1232808" y="827873"/>
            <a:chExt cx="2707136" cy="1974663"/>
          </a:xfrm>
        </p:grpSpPr>
        <p:grpSp>
          <p:nvGrpSpPr>
            <p:cNvPr id="289" name="组合 288"/>
            <p:cNvGrpSpPr/>
            <p:nvPr/>
          </p:nvGrpSpPr>
          <p:grpSpPr>
            <a:xfrm>
              <a:off x="1232808" y="827873"/>
              <a:ext cx="2707136" cy="1974663"/>
              <a:chOff x="1242589" y="822325"/>
              <a:chExt cx="2707136" cy="1974663"/>
            </a:xfrm>
          </p:grpSpPr>
          <p:cxnSp>
            <p:nvCxnSpPr>
              <p:cNvPr id="275" name="直接箭头连接符 274"/>
              <p:cNvCxnSpPr/>
              <p:nvPr/>
            </p:nvCxnSpPr>
            <p:spPr>
              <a:xfrm flipV="1">
                <a:off x="1871831" y="925158"/>
                <a:ext cx="10757" cy="1871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箭头连接符 276"/>
              <p:cNvCxnSpPr/>
              <p:nvPr/>
            </p:nvCxnSpPr>
            <p:spPr>
              <a:xfrm>
                <a:off x="1656678" y="2398955"/>
                <a:ext cx="1990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矩形 277"/>
                  <p:cNvSpPr/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8" name="矩形 2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矩形 278"/>
                  <p:cNvSpPr/>
                  <p:nvPr/>
                </p:nvSpPr>
                <p:spPr>
                  <a:xfrm>
                    <a:off x="1539962" y="822325"/>
                    <a:ext cx="42396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9" name="矩形 2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9962" y="822325"/>
                    <a:ext cx="423962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矩形 279"/>
                  <p:cNvSpPr/>
                  <p:nvPr/>
                </p:nvSpPr>
                <p:spPr>
                  <a:xfrm>
                    <a:off x="1242589" y="1628574"/>
                    <a:ext cx="11580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zh-CN" altLang="en-US" sz="1600" i="1" dirty="0" smtClean="0"/>
                      <a:t> </a:t>
                    </a:r>
                    <a:r>
                      <a:rPr lang="zh-CN" altLang="en-US" sz="1600" dirty="0"/>
                      <a:t>平面</a:t>
                    </a:r>
                  </a:p>
                </p:txBody>
              </p:sp>
            </mc:Choice>
            <mc:Fallback xmlns="">
              <p:sp>
                <p:nvSpPr>
                  <p:cNvPr id="280" name="矩形 2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2589" y="1628574"/>
                    <a:ext cx="1158074" cy="338554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t="-7143" r="-1579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1" name="任意多边形 280"/>
              <p:cNvSpPr/>
              <p:nvPr/>
            </p:nvSpPr>
            <p:spPr>
              <a:xfrm>
                <a:off x="2173045" y="1365059"/>
                <a:ext cx="1108037" cy="345407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3" name="直接连接符 282"/>
              <p:cNvCxnSpPr>
                <a:stCxn id="281" idx="0"/>
              </p:cNvCxnSpPr>
              <p:nvPr/>
            </p:nvCxnSpPr>
            <p:spPr>
              <a:xfrm>
                <a:off x="2173045" y="1538344"/>
                <a:ext cx="0" cy="860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/>
              <p:nvPr/>
            </p:nvCxnSpPr>
            <p:spPr>
              <a:xfrm>
                <a:off x="3281082" y="1710466"/>
                <a:ext cx="0" cy="701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6" name="矩形 285"/>
                  <p:cNvSpPr/>
                  <p:nvPr/>
                </p:nvSpPr>
                <p:spPr>
                  <a:xfrm>
                    <a:off x="1833321" y="2312511"/>
                    <a:ext cx="83067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6" name="矩形 2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321" y="2312511"/>
                    <a:ext cx="830677" cy="36933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矩形 286"/>
                  <p:cNvSpPr/>
                  <p:nvPr/>
                </p:nvSpPr>
                <p:spPr>
                  <a:xfrm>
                    <a:off x="2847582" y="2325069"/>
                    <a:ext cx="83599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7" name="矩形 2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7582" y="2325069"/>
                    <a:ext cx="835998" cy="369332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矩形 287"/>
                  <p:cNvSpPr/>
                  <p:nvPr/>
                </p:nvSpPr>
                <p:spPr>
                  <a:xfrm>
                    <a:off x="2606858" y="1130942"/>
                    <a:ext cx="1342867" cy="3629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88" name="矩形 2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6858" y="1130942"/>
                    <a:ext cx="1342867" cy="36298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矩形 342"/>
                <p:cNvSpPr/>
                <p:nvPr/>
              </p:nvSpPr>
              <p:spPr>
                <a:xfrm>
                  <a:off x="2550890" y="1683294"/>
                  <a:ext cx="7520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3" name="矩形 3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890" y="1683294"/>
                  <a:ext cx="752065" cy="400110"/>
                </a:xfrm>
                <a:prstGeom prst="rect">
                  <a:avLst/>
                </a:prstGeom>
                <a:blipFill>
                  <a:blip r:embed="rId63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0" name="组合 349"/>
          <p:cNvGrpSpPr/>
          <p:nvPr/>
        </p:nvGrpSpPr>
        <p:grpSpPr>
          <a:xfrm>
            <a:off x="4842757" y="4239434"/>
            <a:ext cx="1433260" cy="1514767"/>
            <a:chOff x="4842757" y="4239434"/>
            <a:chExt cx="1433260" cy="1514767"/>
          </a:xfrm>
        </p:grpSpPr>
        <p:cxnSp>
          <p:nvCxnSpPr>
            <p:cNvPr id="346" name="直接连接符 345"/>
            <p:cNvCxnSpPr/>
            <p:nvPr/>
          </p:nvCxnSpPr>
          <p:spPr>
            <a:xfrm>
              <a:off x="5486908" y="5513031"/>
              <a:ext cx="750861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矩形 346"/>
                <p:cNvSpPr/>
                <p:nvPr/>
              </p:nvSpPr>
              <p:spPr>
                <a:xfrm>
                  <a:off x="4875390" y="5384869"/>
                  <a:ext cx="8306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7" name="矩形 3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390" y="5384869"/>
                  <a:ext cx="830677" cy="369332"/>
                </a:xfrm>
                <a:prstGeom prst="rect">
                  <a:avLst/>
                </a:prstGeom>
                <a:blipFill>
                  <a:blip r:embed="rId5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矩形 347"/>
                <p:cNvSpPr/>
                <p:nvPr/>
              </p:nvSpPr>
              <p:spPr>
                <a:xfrm>
                  <a:off x="4842757" y="4239434"/>
                  <a:ext cx="8306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8" name="矩形 3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2757" y="4239434"/>
                  <a:ext cx="830677" cy="369332"/>
                </a:xfrm>
                <a:prstGeom prst="rect">
                  <a:avLst/>
                </a:prstGeom>
                <a:blipFill>
                  <a:blip r:embed="rId6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9" name="直接连接符 348"/>
            <p:cNvCxnSpPr/>
            <p:nvPr/>
          </p:nvCxnSpPr>
          <p:spPr>
            <a:xfrm>
              <a:off x="5525156" y="4560694"/>
              <a:ext cx="750861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椭圆形标注 351"/>
              <p:cNvSpPr/>
              <p:nvPr/>
            </p:nvSpPr>
            <p:spPr>
              <a:xfrm>
                <a:off x="2066855" y="5609809"/>
                <a:ext cx="2433340" cy="611465"/>
              </a:xfrm>
              <a:prstGeom prst="wedgeEllipseCallout">
                <a:avLst>
                  <a:gd name="adj1" fmla="val 92343"/>
                  <a:gd name="adj2" fmla="val -1310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型</m:t>
                    </m:r>
                  </m:oMath>
                </a14:m>
                <a:r>
                  <a:rPr lang="zh-CN" altLang="en-US" sz="2400" dirty="0" smtClean="0">
                    <a:solidFill>
                      <a:srgbClr val="FFFF00"/>
                    </a:solidFill>
                  </a:rPr>
                  <a:t>区域</a:t>
                </a:r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52" name="椭圆形标注 3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855" y="5609809"/>
                <a:ext cx="2433340" cy="611465"/>
              </a:xfrm>
              <a:prstGeom prst="wedgeEllipseCallout">
                <a:avLst>
                  <a:gd name="adj1" fmla="val 92343"/>
                  <a:gd name="adj2" fmla="val -131026"/>
                </a:avLst>
              </a:prstGeom>
              <a:blipFill>
                <a:blip r:embed="rId57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椭圆形标注 352"/>
              <p:cNvSpPr/>
              <p:nvPr/>
            </p:nvSpPr>
            <p:spPr>
              <a:xfrm>
                <a:off x="301213" y="5183831"/>
                <a:ext cx="2085095" cy="611465"/>
              </a:xfrm>
              <a:prstGeom prst="wedgeEllipseCallout">
                <a:avLst>
                  <a:gd name="adj1" fmla="val 73856"/>
                  <a:gd name="adj2" fmla="val -7824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二</m:t>
                    </m:r>
                  </m:oMath>
                </a14:m>
                <a:r>
                  <a:rPr lang="zh-CN" altLang="en-US" sz="2400" dirty="0" smtClean="0">
                    <a:solidFill>
                      <a:srgbClr val="FFFF00"/>
                    </a:solidFill>
                  </a:rPr>
                  <a:t>次积分</a:t>
                </a:r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53" name="椭圆形标注 3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3" y="5183831"/>
                <a:ext cx="2085095" cy="611465"/>
              </a:xfrm>
              <a:prstGeom prst="wedgeEllipseCallout">
                <a:avLst>
                  <a:gd name="adj1" fmla="val 73856"/>
                  <a:gd name="adj2" fmla="val -78246"/>
                </a:avLst>
              </a:prstGeom>
              <a:blipFill>
                <a:blip r:embed="rId5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4300724" y="822325"/>
            <a:ext cx="2897828" cy="1974663"/>
            <a:chOff x="4300724" y="822325"/>
            <a:chExt cx="2897828" cy="1974663"/>
          </a:xfrm>
        </p:grpSpPr>
        <p:grpSp>
          <p:nvGrpSpPr>
            <p:cNvPr id="313" name="组合 312"/>
            <p:cNvGrpSpPr/>
            <p:nvPr/>
          </p:nvGrpSpPr>
          <p:grpSpPr>
            <a:xfrm>
              <a:off x="4300724" y="822325"/>
              <a:ext cx="2897828" cy="1974663"/>
              <a:chOff x="4300724" y="822325"/>
              <a:chExt cx="2897828" cy="1974663"/>
            </a:xfrm>
          </p:grpSpPr>
          <p:grpSp>
            <p:nvGrpSpPr>
              <p:cNvPr id="290" name="组合 289"/>
              <p:cNvGrpSpPr/>
              <p:nvPr/>
            </p:nvGrpSpPr>
            <p:grpSpPr>
              <a:xfrm>
                <a:off x="4300724" y="822325"/>
                <a:ext cx="2897828" cy="1974663"/>
                <a:chOff x="1051897" y="822325"/>
                <a:chExt cx="2897828" cy="1974663"/>
              </a:xfrm>
            </p:grpSpPr>
            <p:cxnSp>
              <p:nvCxnSpPr>
                <p:cNvPr id="291" name="直接箭头连接符 290"/>
                <p:cNvCxnSpPr/>
                <p:nvPr/>
              </p:nvCxnSpPr>
              <p:spPr>
                <a:xfrm flipV="1">
                  <a:off x="1871831" y="925158"/>
                  <a:ext cx="10757" cy="18718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箭头连接符 291"/>
                <p:cNvCxnSpPr/>
                <p:nvPr/>
              </p:nvCxnSpPr>
              <p:spPr>
                <a:xfrm>
                  <a:off x="1656678" y="2398955"/>
                  <a:ext cx="19901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3" name="矩形 292"/>
                    <p:cNvSpPr/>
                    <p:nvPr/>
                  </p:nvSpPr>
                  <p:spPr>
                    <a:xfrm>
                      <a:off x="3393957" y="2000583"/>
                      <a:ext cx="45377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93" name="矩形 29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957" y="2000583"/>
                      <a:ext cx="453778" cy="461665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4" name="矩形 293"/>
                    <p:cNvSpPr/>
                    <p:nvPr/>
                  </p:nvSpPr>
                  <p:spPr>
                    <a:xfrm>
                      <a:off x="1539962" y="822325"/>
                      <a:ext cx="423962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94" name="矩形 2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9962" y="822325"/>
                      <a:ext cx="423962" cy="46166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矩形 294"/>
                    <p:cNvSpPr/>
                    <p:nvPr/>
                  </p:nvSpPr>
                  <p:spPr>
                    <a:xfrm>
                      <a:off x="1051897" y="1646411"/>
                      <a:ext cx="120956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nor/>
                              </m:rPr>
                              <a:rPr lang="zh-CN" altLang="en-US" sz="1600" i="1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sz="1600" dirty="0">
                                <a:solidFill>
                                  <a:prstClr val="black"/>
                                </a:solidFill>
                              </a:rPr>
                              <m:t>平面</m:t>
                            </m:r>
                          </m:oMath>
                        </m:oMathPara>
                      </a14:m>
                      <a:endParaRPr lang="zh-CN" altLang="en-US" sz="16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5" name="矩形 29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1897" y="1646411"/>
                      <a:ext cx="1209562" cy="338554"/>
                    </a:xfrm>
                    <a:prstGeom prst="rect">
                      <a:avLst/>
                    </a:prstGeom>
                    <a:blipFill>
                      <a:blip r:embed="rId65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6" name="任意多边形 295"/>
                <p:cNvSpPr/>
                <p:nvPr/>
              </p:nvSpPr>
              <p:spPr>
                <a:xfrm>
                  <a:off x="2173045" y="1365059"/>
                  <a:ext cx="1108037" cy="345407"/>
                </a:xfrm>
                <a:custGeom>
                  <a:avLst/>
                  <a:gdLst>
                    <a:gd name="connsiteX0" fmla="*/ 0 w 1108037"/>
                    <a:gd name="connsiteY0" fmla="*/ 173285 h 345407"/>
                    <a:gd name="connsiteX1" fmla="*/ 96819 w 1108037"/>
                    <a:gd name="connsiteY1" fmla="*/ 76466 h 345407"/>
                    <a:gd name="connsiteX2" fmla="*/ 182880 w 1108037"/>
                    <a:gd name="connsiteY2" fmla="*/ 54950 h 345407"/>
                    <a:gd name="connsiteX3" fmla="*/ 365760 w 1108037"/>
                    <a:gd name="connsiteY3" fmla="*/ 1162 h 345407"/>
                    <a:gd name="connsiteX4" fmla="*/ 623943 w 1108037"/>
                    <a:gd name="connsiteY4" fmla="*/ 22677 h 345407"/>
                    <a:gd name="connsiteX5" fmla="*/ 806823 w 1108037"/>
                    <a:gd name="connsiteY5" fmla="*/ 76466 h 345407"/>
                    <a:gd name="connsiteX6" fmla="*/ 946673 w 1108037"/>
                    <a:gd name="connsiteY6" fmla="*/ 184042 h 345407"/>
                    <a:gd name="connsiteX7" fmla="*/ 1032734 w 1108037"/>
                    <a:gd name="connsiteY7" fmla="*/ 259346 h 345407"/>
                    <a:gd name="connsiteX8" fmla="*/ 1108037 w 1108037"/>
                    <a:gd name="connsiteY8" fmla="*/ 345407 h 345407"/>
                    <a:gd name="connsiteX9" fmla="*/ 1108037 w 1108037"/>
                    <a:gd name="connsiteY9" fmla="*/ 345407 h 3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08037" h="345407">
                      <a:moveTo>
                        <a:pt x="0" y="173285"/>
                      </a:moveTo>
                      <a:cubicBezTo>
                        <a:pt x="33169" y="134736"/>
                        <a:pt x="66339" y="96188"/>
                        <a:pt x="96819" y="76466"/>
                      </a:cubicBezTo>
                      <a:cubicBezTo>
                        <a:pt x="127299" y="56744"/>
                        <a:pt x="138056" y="67501"/>
                        <a:pt x="182880" y="54950"/>
                      </a:cubicBezTo>
                      <a:cubicBezTo>
                        <a:pt x="227704" y="42399"/>
                        <a:pt x="292250" y="6541"/>
                        <a:pt x="365760" y="1162"/>
                      </a:cubicBezTo>
                      <a:cubicBezTo>
                        <a:pt x="439270" y="-4217"/>
                        <a:pt x="550433" y="10126"/>
                        <a:pt x="623943" y="22677"/>
                      </a:cubicBezTo>
                      <a:cubicBezTo>
                        <a:pt x="697454" y="35228"/>
                        <a:pt x="753035" y="49572"/>
                        <a:pt x="806823" y="76466"/>
                      </a:cubicBezTo>
                      <a:cubicBezTo>
                        <a:pt x="860611" y="103360"/>
                        <a:pt x="909021" y="153562"/>
                        <a:pt x="946673" y="184042"/>
                      </a:cubicBezTo>
                      <a:cubicBezTo>
                        <a:pt x="984325" y="214522"/>
                        <a:pt x="1005840" y="232452"/>
                        <a:pt x="1032734" y="259346"/>
                      </a:cubicBezTo>
                      <a:cubicBezTo>
                        <a:pt x="1059628" y="286240"/>
                        <a:pt x="1108037" y="345407"/>
                        <a:pt x="1108037" y="345407"/>
                      </a:cubicBezTo>
                      <a:lnTo>
                        <a:pt x="1108037" y="345407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7" name="直接连接符 296"/>
                <p:cNvCxnSpPr>
                  <a:stCxn id="296" idx="0"/>
                </p:cNvCxnSpPr>
                <p:nvPr/>
              </p:nvCxnSpPr>
              <p:spPr>
                <a:xfrm>
                  <a:off x="2173045" y="1538344"/>
                  <a:ext cx="0" cy="8606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/>
                <p:cNvCxnSpPr/>
                <p:nvPr/>
              </p:nvCxnSpPr>
              <p:spPr>
                <a:xfrm>
                  <a:off x="3281082" y="1710466"/>
                  <a:ext cx="0" cy="70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9" name="矩形 298"/>
                    <p:cNvSpPr/>
                    <p:nvPr/>
                  </p:nvSpPr>
                  <p:spPr>
                    <a:xfrm>
                      <a:off x="1882588" y="2387111"/>
                      <a:ext cx="830677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9" name="矩形 29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2588" y="2387111"/>
                      <a:ext cx="830677" cy="369332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0" name="矩形 299"/>
                    <p:cNvSpPr/>
                    <p:nvPr/>
                  </p:nvSpPr>
                  <p:spPr>
                    <a:xfrm>
                      <a:off x="2881729" y="2358281"/>
                      <a:ext cx="83599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0" name="矩形 29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1729" y="2358281"/>
                      <a:ext cx="835998" cy="369332"/>
                    </a:xfrm>
                    <a:prstGeom prst="rect">
                      <a:avLst/>
                    </a:prstGeom>
                    <a:blipFill>
                      <a:blip r:embed="rId60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矩形 300"/>
                    <p:cNvSpPr/>
                    <p:nvPr/>
                  </p:nvSpPr>
                  <p:spPr>
                    <a:xfrm>
                      <a:off x="2606858" y="1130942"/>
                      <a:ext cx="1342867" cy="3629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301" name="矩形 30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6858" y="1130942"/>
                      <a:ext cx="1342867" cy="362984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69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2" name="直接连接符 301"/>
              <p:cNvCxnSpPr/>
              <p:nvPr/>
            </p:nvCxnSpPr>
            <p:spPr>
              <a:xfrm>
                <a:off x="6606045" y="1555325"/>
                <a:ext cx="0" cy="701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/>
              <p:nvPr/>
            </p:nvCxnSpPr>
            <p:spPr>
              <a:xfrm>
                <a:off x="5505260" y="1365059"/>
                <a:ext cx="0" cy="86061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任意多边形 303"/>
              <p:cNvSpPr/>
              <p:nvPr/>
            </p:nvSpPr>
            <p:spPr>
              <a:xfrm>
                <a:off x="5492692" y="1209918"/>
                <a:ext cx="1108037" cy="345407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6" name="直接连接符 305"/>
              <p:cNvCxnSpPr>
                <a:stCxn id="293" idx="1"/>
              </p:cNvCxnSpPr>
              <p:nvPr/>
            </p:nvCxnSpPr>
            <p:spPr>
              <a:xfrm flipH="1">
                <a:off x="6527118" y="2231416"/>
                <a:ext cx="115666" cy="1800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/>
              <p:nvPr/>
            </p:nvCxnSpPr>
            <p:spPr>
              <a:xfrm flipH="1">
                <a:off x="5421728" y="2211992"/>
                <a:ext cx="115666" cy="18008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/>
              <p:nvPr/>
            </p:nvCxnSpPr>
            <p:spPr>
              <a:xfrm flipH="1">
                <a:off x="5401907" y="1361657"/>
                <a:ext cx="115666" cy="1800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>
                <a:endCxn id="293" idx="1"/>
              </p:cNvCxnSpPr>
              <p:nvPr/>
            </p:nvCxnSpPr>
            <p:spPr>
              <a:xfrm flipV="1">
                <a:off x="5505260" y="2231416"/>
                <a:ext cx="1137524" cy="465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2" name="矩形 311"/>
                  <p:cNvSpPr/>
                  <p:nvPr/>
                </p:nvSpPr>
                <p:spPr>
                  <a:xfrm>
                    <a:off x="5051482" y="2067926"/>
                    <a:ext cx="5207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2" name="矩形 3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482" y="2067926"/>
                    <a:ext cx="520720" cy="369332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5" name="直接连接符 304"/>
            <p:cNvCxnSpPr/>
            <p:nvPr/>
          </p:nvCxnSpPr>
          <p:spPr>
            <a:xfrm flipH="1">
              <a:off x="6534351" y="1574749"/>
              <a:ext cx="86343" cy="12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7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  <p:bldP spid="315" grpId="0"/>
      <p:bldP spid="316" grpId="0"/>
      <p:bldP spid="317" grpId="0"/>
      <p:bldP spid="337" grpId="0"/>
      <p:bldP spid="340" grpId="0"/>
      <p:bldP spid="341" grpId="0"/>
      <p:bldP spid="342" grpId="0"/>
      <p:bldP spid="352" grpId="0" animBg="1"/>
      <p:bldP spid="3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1" y="470864"/>
            <a:ext cx="1990753" cy="513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62128" y="522440"/>
                <a:ext cx="2031454" cy="67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28" y="522440"/>
                <a:ext cx="2031454" cy="675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877237" y="522440"/>
                <a:ext cx="2893613" cy="67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237" y="522440"/>
                <a:ext cx="2893613" cy="67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62128" y="1345305"/>
                <a:ext cx="1918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28" y="1345305"/>
                <a:ext cx="1918410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877237" y="1233735"/>
                <a:ext cx="5285678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237" y="1233735"/>
                <a:ext cx="5285678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62128" y="1943353"/>
                <a:ext cx="1672702" cy="67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28" y="1943353"/>
                <a:ext cx="1672702" cy="675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29957" y="2050209"/>
                <a:ext cx="2554995" cy="657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57" y="2050209"/>
                <a:ext cx="2554995" cy="6571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362128" y="2707312"/>
                <a:ext cx="2178032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28" y="2707312"/>
                <a:ext cx="2178032" cy="613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01" y="3409779"/>
            <a:ext cx="5044564" cy="621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61315" y="4176736"/>
                <a:ext cx="4820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1,1,−1</m:t>
                        </m:r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15" y="4176736"/>
                <a:ext cx="4820102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81417" y="4176736"/>
                <a:ext cx="31988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直线上找一点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1,0,2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17" y="4176736"/>
                <a:ext cx="3198889" cy="461665"/>
              </a:xfrm>
              <a:prstGeom prst="rect">
                <a:avLst/>
              </a:prstGeom>
              <a:blipFill>
                <a:blip r:embed="rId12"/>
                <a:stretch>
                  <a:fillRect l="-285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461315" y="4734091"/>
                <a:ext cx="3921330" cy="730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(0,−3,−3)×(2,−1,−0)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(0,−3,−3)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15" y="4734091"/>
                <a:ext cx="3921330" cy="730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61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41500" y="365125"/>
                <a:ext cx="9677906" cy="518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，及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9677906" cy="518668"/>
              </a:xfrm>
              <a:prstGeom prst="rect">
                <a:avLst/>
              </a:prstGeom>
              <a:blipFill>
                <a:blip r:embed="rId2"/>
                <a:stretch>
                  <a:fillRect l="-945" t="-142353" b="-20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95783" y="883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41500" y="883793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41500" y="1402461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41499" y="186412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8422546" y="1013685"/>
            <a:ext cx="2743892" cy="2347157"/>
            <a:chOff x="8422546" y="1013685"/>
            <a:chExt cx="2743892" cy="2347157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8778240" y="1215614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8573845" y="3001384"/>
              <a:ext cx="2592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8778240" y="1645920"/>
              <a:ext cx="1484555" cy="13554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9520517" y="2325792"/>
              <a:ext cx="1" cy="6777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0262795" y="1633294"/>
              <a:ext cx="0" cy="13680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8788998" y="2323652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直角三角形 23"/>
            <p:cNvSpPr/>
            <p:nvPr/>
          </p:nvSpPr>
          <p:spPr>
            <a:xfrm flipH="1">
              <a:off x="9520517" y="1645919"/>
              <a:ext cx="742278" cy="671419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778239" y="1648059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9173846" y="2971887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846" y="2971887"/>
                  <a:ext cx="37061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8433305" y="2241755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305" y="2241755"/>
                  <a:ext cx="370614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10051809" y="2997858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1809" y="2997858"/>
                  <a:ext cx="370614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8422546" y="1496064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546" y="1496064"/>
                  <a:ext cx="370614" cy="362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10663497" y="2604739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3497" y="2604739"/>
                  <a:ext cx="44242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8731417" y="1013685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1417" y="1013685"/>
                  <a:ext cx="44242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  <a:blipFill>
                  <a:blip r:embed="rId10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/>
          <p:cNvGrpSpPr/>
          <p:nvPr/>
        </p:nvGrpSpPr>
        <p:grpSpPr>
          <a:xfrm>
            <a:off x="9829031" y="1545681"/>
            <a:ext cx="464020" cy="1755132"/>
            <a:chOff x="9816377" y="1542030"/>
            <a:chExt cx="464020" cy="175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9872337" y="2934178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337" y="2934178"/>
                  <a:ext cx="364779" cy="36298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连接符 35"/>
            <p:cNvCxnSpPr/>
            <p:nvPr/>
          </p:nvCxnSpPr>
          <p:spPr>
            <a:xfrm flipV="1">
              <a:off x="10042844" y="1633293"/>
              <a:ext cx="0" cy="136809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9816377" y="2044597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6377" y="2044597"/>
                  <a:ext cx="45717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944971" y="1402461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71" y="1402461"/>
                <a:ext cx="1622047" cy="461665"/>
              </a:xfrm>
              <a:prstGeom prst="rect">
                <a:avLst/>
              </a:prstGeom>
              <a:blipFill>
                <a:blip r:embed="rId14"/>
                <a:stretch>
                  <a:fillRect l="-752" t="-14474" r="-52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555823" y="2423247"/>
                <a:ext cx="3773149" cy="591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23" y="2423247"/>
                <a:ext cx="3773149" cy="5916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770336" y="3112340"/>
                <a:ext cx="2961132" cy="619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36" y="3112340"/>
                <a:ext cx="2961132" cy="6196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770336" y="3731997"/>
                <a:ext cx="714170" cy="61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36" y="3731997"/>
                <a:ext cx="714170" cy="61715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841499" y="4656980"/>
                <a:ext cx="9463232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二次积分也可表示为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nary>
                          <m:nary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99" y="4656980"/>
                <a:ext cx="9463232" cy="657681"/>
              </a:xfrm>
              <a:prstGeom prst="rect">
                <a:avLst/>
              </a:prstGeom>
              <a:blipFill>
                <a:blip r:embed="rId22"/>
                <a:stretch>
                  <a:fillRect l="-966" b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43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40" grpId="0"/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54973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利用直角坐标计算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二重积分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84" y="822325"/>
            <a:ext cx="2879484" cy="231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矩形 313"/>
              <p:cNvSpPr/>
              <p:nvPr/>
            </p:nvSpPr>
            <p:spPr>
              <a:xfrm>
                <a:off x="1298130" y="3000853"/>
                <a:ext cx="339169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314" name="矩形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130" y="3000853"/>
                <a:ext cx="3391698" cy="65768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矩形 314"/>
              <p:cNvSpPr/>
              <p:nvPr/>
            </p:nvSpPr>
            <p:spPr>
              <a:xfrm>
                <a:off x="4630140" y="3011063"/>
                <a:ext cx="3859839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nary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5" name="矩形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40" y="3011063"/>
                <a:ext cx="3859839" cy="65768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矩形 315"/>
              <p:cNvSpPr/>
              <p:nvPr/>
            </p:nvSpPr>
            <p:spPr>
              <a:xfrm>
                <a:off x="1318856" y="3707565"/>
                <a:ext cx="4063100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6" name="矩形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6" y="3707565"/>
                <a:ext cx="4063100" cy="657681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矩形 316"/>
              <p:cNvSpPr/>
              <p:nvPr/>
            </p:nvSpPr>
            <p:spPr>
              <a:xfrm>
                <a:off x="1318856" y="4426284"/>
                <a:ext cx="4022961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7" name="矩形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6" y="4426284"/>
                <a:ext cx="4022961" cy="657681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矩形 336"/>
              <p:cNvSpPr/>
              <p:nvPr/>
            </p:nvSpPr>
            <p:spPr>
              <a:xfrm>
                <a:off x="609542" y="1157534"/>
                <a:ext cx="113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是变量还是常量？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7" name="矩形 3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42" y="1157534"/>
                <a:ext cx="1136987" cy="646331"/>
              </a:xfrm>
              <a:prstGeom prst="rect">
                <a:avLst/>
              </a:prstGeom>
              <a:blipFill>
                <a:blip r:embed="rId27"/>
                <a:stretch>
                  <a:fillRect l="-4813" t="-7547" r="-2032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椭圆形标注 351"/>
              <p:cNvSpPr/>
              <p:nvPr/>
            </p:nvSpPr>
            <p:spPr>
              <a:xfrm>
                <a:off x="2066855" y="5609809"/>
                <a:ext cx="2433340" cy="611465"/>
              </a:xfrm>
              <a:prstGeom prst="wedgeEllipseCallout">
                <a:avLst>
                  <a:gd name="adj1" fmla="val 92343"/>
                  <a:gd name="adj2" fmla="val -1310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zh-CN" alt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型</m:t>
                    </m:r>
                  </m:oMath>
                </a14:m>
                <a:r>
                  <a:rPr lang="zh-CN" altLang="en-US" sz="2400" dirty="0" smtClean="0">
                    <a:solidFill>
                      <a:srgbClr val="FFFF00"/>
                    </a:solidFill>
                  </a:rPr>
                  <a:t>区域</a:t>
                </a:r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52" name="椭圆形标注 3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855" y="5609809"/>
                <a:ext cx="2433340" cy="611465"/>
              </a:xfrm>
              <a:prstGeom prst="wedgeEllipseCallout">
                <a:avLst>
                  <a:gd name="adj1" fmla="val 92343"/>
                  <a:gd name="adj2" fmla="val -131026"/>
                </a:avLst>
              </a:prstGeom>
              <a:blipFill>
                <a:blip r:embed="rId64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椭圆形标注 352"/>
              <p:cNvSpPr/>
              <p:nvPr/>
            </p:nvSpPr>
            <p:spPr>
              <a:xfrm>
                <a:off x="301213" y="5183831"/>
                <a:ext cx="2085095" cy="611465"/>
              </a:xfrm>
              <a:prstGeom prst="wedgeEllipseCallout">
                <a:avLst>
                  <a:gd name="adj1" fmla="val 73856"/>
                  <a:gd name="adj2" fmla="val -7824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二</m:t>
                    </m:r>
                  </m:oMath>
                </a14:m>
                <a:r>
                  <a:rPr lang="zh-CN" altLang="en-US" sz="2400" dirty="0" smtClean="0">
                    <a:solidFill>
                      <a:srgbClr val="FFFF00"/>
                    </a:solidFill>
                  </a:rPr>
                  <a:t>次积分</a:t>
                </a:r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53" name="椭圆形标注 3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3" y="5183831"/>
                <a:ext cx="2085095" cy="611465"/>
              </a:xfrm>
              <a:prstGeom prst="wedgeEllipseCallout">
                <a:avLst>
                  <a:gd name="adj1" fmla="val 73856"/>
                  <a:gd name="adj2" fmla="val -78246"/>
                </a:avLst>
              </a:prstGeom>
              <a:blipFill>
                <a:blip r:embed="rId4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组合 308"/>
          <p:cNvGrpSpPr/>
          <p:nvPr/>
        </p:nvGrpSpPr>
        <p:grpSpPr>
          <a:xfrm>
            <a:off x="8555849" y="3137205"/>
            <a:ext cx="3478976" cy="3310646"/>
            <a:chOff x="6056555" y="1731981"/>
            <a:chExt cx="5963994" cy="4450958"/>
          </a:xfrm>
        </p:grpSpPr>
        <p:sp>
          <p:nvSpPr>
            <p:cNvPr id="311" name="Freeform 328"/>
            <p:cNvSpPr>
              <a:spLocks/>
            </p:cNvSpPr>
            <p:nvPr/>
          </p:nvSpPr>
          <p:spPr bwMode="auto">
            <a:xfrm>
              <a:off x="8184826" y="3690117"/>
              <a:ext cx="1301147" cy="2065646"/>
            </a:xfrm>
            <a:custGeom>
              <a:avLst/>
              <a:gdLst>
                <a:gd name="T0" fmla="*/ 0 w 807"/>
                <a:gd name="T1" fmla="*/ 0 h 1441"/>
                <a:gd name="T2" fmla="*/ 0 w 807"/>
                <a:gd name="T3" fmla="*/ 1441 h 1441"/>
                <a:gd name="T4" fmla="*/ 787 w 807"/>
                <a:gd name="T5" fmla="*/ 655 h 1441"/>
                <a:gd name="T6" fmla="*/ 787 w 807"/>
                <a:gd name="T7" fmla="*/ 655 h 1441"/>
                <a:gd name="T8" fmla="*/ 792 w 807"/>
                <a:gd name="T9" fmla="*/ 655 h 1441"/>
                <a:gd name="T10" fmla="*/ 797 w 807"/>
                <a:gd name="T11" fmla="*/ 655 h 1441"/>
                <a:gd name="T12" fmla="*/ 802 w 807"/>
                <a:gd name="T13" fmla="*/ 640 h 1441"/>
                <a:gd name="T14" fmla="*/ 807 w 807"/>
                <a:gd name="T15" fmla="*/ 604 h 1441"/>
                <a:gd name="T16" fmla="*/ 807 w 807"/>
                <a:gd name="T17" fmla="*/ 604 h 1441"/>
                <a:gd name="T18" fmla="*/ 802 w 807"/>
                <a:gd name="T19" fmla="*/ 90 h 1441"/>
                <a:gd name="T20" fmla="*/ 802 w 807"/>
                <a:gd name="T21" fmla="*/ 90 h 1441"/>
                <a:gd name="T22" fmla="*/ 802 w 807"/>
                <a:gd name="T23" fmla="*/ 90 h 1441"/>
                <a:gd name="T24" fmla="*/ 807 w 807"/>
                <a:gd name="T25" fmla="*/ 80 h 1441"/>
                <a:gd name="T26" fmla="*/ 802 w 807"/>
                <a:gd name="T27" fmla="*/ 70 h 1441"/>
                <a:gd name="T28" fmla="*/ 797 w 807"/>
                <a:gd name="T29" fmla="*/ 70 h 1441"/>
                <a:gd name="T30" fmla="*/ 792 w 807"/>
                <a:gd name="T31" fmla="*/ 65 h 1441"/>
                <a:gd name="T32" fmla="*/ 776 w 807"/>
                <a:gd name="T33" fmla="*/ 65 h 1441"/>
                <a:gd name="T34" fmla="*/ 776 w 807"/>
                <a:gd name="T35" fmla="*/ 65 h 1441"/>
                <a:gd name="T36" fmla="*/ 706 w 807"/>
                <a:gd name="T37" fmla="*/ 65 h 1441"/>
                <a:gd name="T38" fmla="*/ 575 w 807"/>
                <a:gd name="T39" fmla="*/ 65 h 1441"/>
                <a:gd name="T40" fmla="*/ 424 w 807"/>
                <a:gd name="T41" fmla="*/ 60 h 1441"/>
                <a:gd name="T42" fmla="*/ 353 w 807"/>
                <a:gd name="T43" fmla="*/ 50 h 1441"/>
                <a:gd name="T44" fmla="*/ 293 w 807"/>
                <a:gd name="T45" fmla="*/ 40 h 1441"/>
                <a:gd name="T46" fmla="*/ 293 w 807"/>
                <a:gd name="T47" fmla="*/ 40 h 1441"/>
                <a:gd name="T48" fmla="*/ 182 w 807"/>
                <a:gd name="T49" fmla="*/ 20 h 1441"/>
                <a:gd name="T50" fmla="*/ 0 w 807"/>
                <a:gd name="T51" fmla="*/ 0 h 1441"/>
                <a:gd name="T52" fmla="*/ 0 w 807"/>
                <a:gd name="T53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7" h="1441">
                  <a:moveTo>
                    <a:pt x="0" y="0"/>
                  </a:moveTo>
                  <a:lnTo>
                    <a:pt x="0" y="1441"/>
                  </a:lnTo>
                  <a:lnTo>
                    <a:pt x="787" y="655"/>
                  </a:lnTo>
                  <a:lnTo>
                    <a:pt x="787" y="655"/>
                  </a:lnTo>
                  <a:lnTo>
                    <a:pt x="792" y="655"/>
                  </a:lnTo>
                  <a:lnTo>
                    <a:pt x="797" y="655"/>
                  </a:lnTo>
                  <a:lnTo>
                    <a:pt x="802" y="640"/>
                  </a:lnTo>
                  <a:lnTo>
                    <a:pt x="807" y="604"/>
                  </a:lnTo>
                  <a:lnTo>
                    <a:pt x="807" y="604"/>
                  </a:lnTo>
                  <a:lnTo>
                    <a:pt x="802" y="90"/>
                  </a:lnTo>
                  <a:lnTo>
                    <a:pt x="802" y="90"/>
                  </a:lnTo>
                  <a:lnTo>
                    <a:pt x="802" y="90"/>
                  </a:lnTo>
                  <a:lnTo>
                    <a:pt x="807" y="80"/>
                  </a:lnTo>
                  <a:lnTo>
                    <a:pt x="802" y="70"/>
                  </a:lnTo>
                  <a:lnTo>
                    <a:pt x="797" y="70"/>
                  </a:lnTo>
                  <a:lnTo>
                    <a:pt x="792" y="65"/>
                  </a:lnTo>
                  <a:lnTo>
                    <a:pt x="776" y="65"/>
                  </a:lnTo>
                  <a:lnTo>
                    <a:pt x="776" y="65"/>
                  </a:lnTo>
                  <a:lnTo>
                    <a:pt x="706" y="65"/>
                  </a:lnTo>
                  <a:lnTo>
                    <a:pt x="575" y="65"/>
                  </a:lnTo>
                  <a:lnTo>
                    <a:pt x="424" y="60"/>
                  </a:lnTo>
                  <a:lnTo>
                    <a:pt x="353" y="50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182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3" name="Freeform 329"/>
            <p:cNvSpPr>
              <a:spLocks/>
            </p:cNvSpPr>
            <p:nvPr/>
          </p:nvSpPr>
          <p:spPr bwMode="auto">
            <a:xfrm>
              <a:off x="6991704" y="2425786"/>
              <a:ext cx="4037264" cy="1364674"/>
            </a:xfrm>
            <a:custGeom>
              <a:avLst/>
              <a:gdLst>
                <a:gd name="T0" fmla="*/ 756 w 2504"/>
                <a:gd name="T1" fmla="*/ 95 h 952"/>
                <a:gd name="T2" fmla="*/ 871 w 2504"/>
                <a:gd name="T3" fmla="*/ 121 h 952"/>
                <a:gd name="T4" fmla="*/ 1078 w 2504"/>
                <a:gd name="T5" fmla="*/ 126 h 952"/>
                <a:gd name="T6" fmla="*/ 1295 w 2504"/>
                <a:gd name="T7" fmla="*/ 106 h 952"/>
                <a:gd name="T8" fmla="*/ 1471 w 2504"/>
                <a:gd name="T9" fmla="*/ 70 h 952"/>
                <a:gd name="T10" fmla="*/ 1572 w 2504"/>
                <a:gd name="T11" fmla="*/ 45 h 952"/>
                <a:gd name="T12" fmla="*/ 1733 w 2504"/>
                <a:gd name="T13" fmla="*/ 15 h 952"/>
                <a:gd name="T14" fmla="*/ 1985 w 2504"/>
                <a:gd name="T15" fmla="*/ 0 h 952"/>
                <a:gd name="T16" fmla="*/ 2146 w 2504"/>
                <a:gd name="T17" fmla="*/ 10 h 952"/>
                <a:gd name="T18" fmla="*/ 2318 w 2504"/>
                <a:gd name="T19" fmla="*/ 35 h 952"/>
                <a:gd name="T20" fmla="*/ 2504 w 2504"/>
                <a:gd name="T21" fmla="*/ 80 h 952"/>
                <a:gd name="T22" fmla="*/ 2383 w 2504"/>
                <a:gd name="T23" fmla="*/ 161 h 952"/>
                <a:gd name="T24" fmla="*/ 2121 w 2504"/>
                <a:gd name="T25" fmla="*/ 368 h 952"/>
                <a:gd name="T26" fmla="*/ 1975 w 2504"/>
                <a:gd name="T27" fmla="*/ 499 h 952"/>
                <a:gd name="T28" fmla="*/ 1839 w 2504"/>
                <a:gd name="T29" fmla="*/ 640 h 952"/>
                <a:gd name="T30" fmla="*/ 1738 w 2504"/>
                <a:gd name="T31" fmla="*/ 786 h 952"/>
                <a:gd name="T32" fmla="*/ 1698 w 2504"/>
                <a:gd name="T33" fmla="*/ 892 h 952"/>
                <a:gd name="T34" fmla="*/ 1688 w 2504"/>
                <a:gd name="T35" fmla="*/ 927 h 952"/>
                <a:gd name="T36" fmla="*/ 1653 w 2504"/>
                <a:gd name="T37" fmla="*/ 937 h 952"/>
                <a:gd name="T38" fmla="*/ 1522 w 2504"/>
                <a:gd name="T39" fmla="*/ 952 h 952"/>
                <a:gd name="T40" fmla="*/ 1244 w 2504"/>
                <a:gd name="T41" fmla="*/ 942 h 952"/>
                <a:gd name="T42" fmla="*/ 781 w 2504"/>
                <a:gd name="T43" fmla="*/ 882 h 952"/>
                <a:gd name="T44" fmla="*/ 715 w 2504"/>
                <a:gd name="T45" fmla="*/ 867 h 952"/>
                <a:gd name="T46" fmla="*/ 539 w 2504"/>
                <a:gd name="T47" fmla="*/ 846 h 952"/>
                <a:gd name="T48" fmla="*/ 357 w 2504"/>
                <a:gd name="T49" fmla="*/ 841 h 952"/>
                <a:gd name="T50" fmla="*/ 221 w 2504"/>
                <a:gd name="T51" fmla="*/ 851 h 952"/>
                <a:gd name="T52" fmla="*/ 75 w 2504"/>
                <a:gd name="T53" fmla="*/ 882 h 952"/>
                <a:gd name="T54" fmla="*/ 0 w 2504"/>
                <a:gd name="T55" fmla="*/ 902 h 952"/>
                <a:gd name="T56" fmla="*/ 20 w 2504"/>
                <a:gd name="T57" fmla="*/ 816 h 952"/>
                <a:gd name="T58" fmla="*/ 55 w 2504"/>
                <a:gd name="T59" fmla="*/ 720 h 952"/>
                <a:gd name="T60" fmla="*/ 121 w 2504"/>
                <a:gd name="T61" fmla="*/ 604 h 952"/>
                <a:gd name="T62" fmla="*/ 211 w 2504"/>
                <a:gd name="T63" fmla="*/ 473 h 952"/>
                <a:gd name="T64" fmla="*/ 342 w 2504"/>
                <a:gd name="T65" fmla="*/ 342 h 952"/>
                <a:gd name="T66" fmla="*/ 524 w 2504"/>
                <a:gd name="T67" fmla="*/ 211 h 952"/>
                <a:gd name="T68" fmla="*/ 756 w 2504"/>
                <a:gd name="T69" fmla="*/ 95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4" h="952">
                  <a:moveTo>
                    <a:pt x="756" y="95"/>
                  </a:moveTo>
                  <a:lnTo>
                    <a:pt x="756" y="95"/>
                  </a:lnTo>
                  <a:lnTo>
                    <a:pt x="806" y="111"/>
                  </a:lnTo>
                  <a:lnTo>
                    <a:pt x="871" y="121"/>
                  </a:lnTo>
                  <a:lnTo>
                    <a:pt x="962" y="126"/>
                  </a:lnTo>
                  <a:lnTo>
                    <a:pt x="1078" y="126"/>
                  </a:lnTo>
                  <a:lnTo>
                    <a:pt x="1219" y="116"/>
                  </a:lnTo>
                  <a:lnTo>
                    <a:pt x="1295" y="106"/>
                  </a:lnTo>
                  <a:lnTo>
                    <a:pt x="1380" y="90"/>
                  </a:lnTo>
                  <a:lnTo>
                    <a:pt x="1471" y="70"/>
                  </a:lnTo>
                  <a:lnTo>
                    <a:pt x="1572" y="45"/>
                  </a:lnTo>
                  <a:lnTo>
                    <a:pt x="1572" y="45"/>
                  </a:lnTo>
                  <a:lnTo>
                    <a:pt x="1648" y="30"/>
                  </a:lnTo>
                  <a:lnTo>
                    <a:pt x="1733" y="15"/>
                  </a:lnTo>
                  <a:lnTo>
                    <a:pt x="1849" y="5"/>
                  </a:lnTo>
                  <a:lnTo>
                    <a:pt x="1985" y="0"/>
                  </a:lnTo>
                  <a:lnTo>
                    <a:pt x="2066" y="5"/>
                  </a:lnTo>
                  <a:lnTo>
                    <a:pt x="2146" y="10"/>
                  </a:lnTo>
                  <a:lnTo>
                    <a:pt x="2232" y="20"/>
                  </a:lnTo>
                  <a:lnTo>
                    <a:pt x="2318" y="35"/>
                  </a:lnTo>
                  <a:lnTo>
                    <a:pt x="2408" y="55"/>
                  </a:lnTo>
                  <a:lnTo>
                    <a:pt x="2504" y="80"/>
                  </a:lnTo>
                  <a:lnTo>
                    <a:pt x="2504" y="80"/>
                  </a:lnTo>
                  <a:lnTo>
                    <a:pt x="2383" y="161"/>
                  </a:lnTo>
                  <a:lnTo>
                    <a:pt x="2262" y="252"/>
                  </a:lnTo>
                  <a:lnTo>
                    <a:pt x="2121" y="368"/>
                  </a:lnTo>
                  <a:lnTo>
                    <a:pt x="2046" y="433"/>
                  </a:lnTo>
                  <a:lnTo>
                    <a:pt x="1975" y="499"/>
                  </a:lnTo>
                  <a:lnTo>
                    <a:pt x="1905" y="569"/>
                  </a:lnTo>
                  <a:lnTo>
                    <a:pt x="1839" y="640"/>
                  </a:lnTo>
                  <a:lnTo>
                    <a:pt x="1784" y="715"/>
                  </a:lnTo>
                  <a:lnTo>
                    <a:pt x="1738" y="786"/>
                  </a:lnTo>
                  <a:lnTo>
                    <a:pt x="1708" y="856"/>
                  </a:lnTo>
                  <a:lnTo>
                    <a:pt x="1698" y="892"/>
                  </a:lnTo>
                  <a:lnTo>
                    <a:pt x="1688" y="927"/>
                  </a:lnTo>
                  <a:lnTo>
                    <a:pt x="1688" y="927"/>
                  </a:lnTo>
                  <a:lnTo>
                    <a:pt x="1678" y="932"/>
                  </a:lnTo>
                  <a:lnTo>
                    <a:pt x="1653" y="937"/>
                  </a:lnTo>
                  <a:lnTo>
                    <a:pt x="1602" y="947"/>
                  </a:lnTo>
                  <a:lnTo>
                    <a:pt x="1522" y="952"/>
                  </a:lnTo>
                  <a:lnTo>
                    <a:pt x="1401" y="952"/>
                  </a:lnTo>
                  <a:lnTo>
                    <a:pt x="1244" y="942"/>
                  </a:lnTo>
                  <a:lnTo>
                    <a:pt x="1038" y="922"/>
                  </a:lnTo>
                  <a:lnTo>
                    <a:pt x="781" y="882"/>
                  </a:lnTo>
                  <a:lnTo>
                    <a:pt x="781" y="882"/>
                  </a:lnTo>
                  <a:lnTo>
                    <a:pt x="715" y="867"/>
                  </a:lnTo>
                  <a:lnTo>
                    <a:pt x="640" y="856"/>
                  </a:lnTo>
                  <a:lnTo>
                    <a:pt x="539" y="846"/>
                  </a:lnTo>
                  <a:lnTo>
                    <a:pt x="423" y="841"/>
                  </a:lnTo>
                  <a:lnTo>
                    <a:pt x="357" y="841"/>
                  </a:lnTo>
                  <a:lnTo>
                    <a:pt x="292" y="846"/>
                  </a:lnTo>
                  <a:lnTo>
                    <a:pt x="221" y="851"/>
                  </a:lnTo>
                  <a:lnTo>
                    <a:pt x="151" y="862"/>
                  </a:lnTo>
                  <a:lnTo>
                    <a:pt x="75" y="882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5" y="877"/>
                  </a:lnTo>
                  <a:lnTo>
                    <a:pt x="20" y="816"/>
                  </a:lnTo>
                  <a:lnTo>
                    <a:pt x="35" y="771"/>
                  </a:lnTo>
                  <a:lnTo>
                    <a:pt x="55" y="720"/>
                  </a:lnTo>
                  <a:lnTo>
                    <a:pt x="85" y="665"/>
                  </a:lnTo>
                  <a:lnTo>
                    <a:pt x="121" y="604"/>
                  </a:lnTo>
                  <a:lnTo>
                    <a:pt x="161" y="544"/>
                  </a:lnTo>
                  <a:lnTo>
                    <a:pt x="211" y="473"/>
                  </a:lnTo>
                  <a:lnTo>
                    <a:pt x="272" y="408"/>
                  </a:lnTo>
                  <a:lnTo>
                    <a:pt x="342" y="342"/>
                  </a:lnTo>
                  <a:lnTo>
                    <a:pt x="428" y="277"/>
                  </a:lnTo>
                  <a:lnTo>
                    <a:pt x="524" y="211"/>
                  </a:lnTo>
                  <a:lnTo>
                    <a:pt x="630" y="151"/>
                  </a:lnTo>
                  <a:lnTo>
                    <a:pt x="756" y="95"/>
                  </a:lnTo>
                  <a:lnTo>
                    <a:pt x="756" y="95"/>
                  </a:lnTo>
                  <a:close/>
                </a:path>
              </a:pathLst>
            </a:custGeom>
            <a:solidFill>
              <a:srgbClr val="B5B5B6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7" name="Line 339"/>
            <p:cNvSpPr>
              <a:spLocks noChangeShapeType="1"/>
            </p:cNvSpPr>
            <p:nvPr/>
          </p:nvSpPr>
          <p:spPr bwMode="auto">
            <a:xfrm>
              <a:off x="9323128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8" name="Line 341"/>
            <p:cNvSpPr>
              <a:spLocks noChangeShapeType="1"/>
            </p:cNvSpPr>
            <p:nvPr/>
          </p:nvSpPr>
          <p:spPr bwMode="auto">
            <a:xfrm>
              <a:off x="9160282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8" name="Line 343"/>
            <p:cNvSpPr>
              <a:spLocks noChangeShapeType="1"/>
            </p:cNvSpPr>
            <p:nvPr/>
          </p:nvSpPr>
          <p:spPr bwMode="auto">
            <a:xfrm>
              <a:off x="8997438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5" name="Line 345"/>
            <p:cNvSpPr>
              <a:spLocks noChangeShapeType="1"/>
            </p:cNvSpPr>
            <p:nvPr/>
          </p:nvSpPr>
          <p:spPr bwMode="auto">
            <a:xfrm>
              <a:off x="8836205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1" name="Line 347"/>
            <p:cNvSpPr>
              <a:spLocks noChangeShapeType="1"/>
            </p:cNvSpPr>
            <p:nvPr/>
          </p:nvSpPr>
          <p:spPr bwMode="auto">
            <a:xfrm>
              <a:off x="8673360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4" name="Line 349"/>
            <p:cNvSpPr>
              <a:spLocks noChangeShapeType="1"/>
            </p:cNvSpPr>
            <p:nvPr/>
          </p:nvSpPr>
          <p:spPr bwMode="auto">
            <a:xfrm>
              <a:off x="8510515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5" name="Line 351"/>
            <p:cNvSpPr>
              <a:spLocks noChangeShapeType="1"/>
            </p:cNvSpPr>
            <p:nvPr/>
          </p:nvSpPr>
          <p:spPr bwMode="auto">
            <a:xfrm>
              <a:off x="8347670" y="4282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6" name="Line 366"/>
            <p:cNvSpPr>
              <a:spLocks noChangeShapeType="1"/>
            </p:cNvSpPr>
            <p:nvPr/>
          </p:nvSpPr>
          <p:spPr bwMode="auto">
            <a:xfrm>
              <a:off x="6999766" y="5199572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11012846" y="4282144"/>
              <a:ext cx="390182" cy="339735"/>
              <a:chOff x="11028362" y="4079875"/>
              <a:chExt cx="384174" cy="376237"/>
            </a:xfrm>
          </p:grpSpPr>
          <p:sp>
            <p:nvSpPr>
              <p:cNvPr id="518" name="Line 367"/>
              <p:cNvSpPr>
                <a:spLocks noChangeShapeType="1"/>
              </p:cNvSpPr>
              <p:nvPr/>
            </p:nvSpPr>
            <p:spPr bwMode="auto">
              <a:xfrm flipV="1">
                <a:off x="11028362" y="4383087"/>
                <a:ext cx="71437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9" name="Line 368"/>
              <p:cNvSpPr>
                <a:spLocks noChangeShapeType="1"/>
              </p:cNvSpPr>
              <p:nvPr/>
            </p:nvSpPr>
            <p:spPr bwMode="auto">
              <a:xfrm flipV="1">
                <a:off x="11149012" y="4271962"/>
                <a:ext cx="63500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0" name="Line 369"/>
              <p:cNvSpPr>
                <a:spLocks noChangeShapeType="1"/>
              </p:cNvSpPr>
              <p:nvPr/>
            </p:nvSpPr>
            <p:spPr bwMode="auto">
              <a:xfrm flipV="1">
                <a:off x="11260137" y="4159250"/>
                <a:ext cx="65087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1" name="Line 370"/>
              <p:cNvSpPr>
                <a:spLocks noChangeShapeType="1"/>
              </p:cNvSpPr>
              <p:nvPr/>
            </p:nvSpPr>
            <p:spPr bwMode="auto">
              <a:xfrm flipV="1">
                <a:off x="11372849" y="4079875"/>
                <a:ext cx="39687" cy="317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58" name="Line 371"/>
            <p:cNvSpPr>
              <a:spLocks noChangeShapeType="1"/>
            </p:cNvSpPr>
            <p:nvPr/>
          </p:nvSpPr>
          <p:spPr bwMode="auto">
            <a:xfrm>
              <a:off x="9713311" y="3754623"/>
              <a:ext cx="0" cy="201547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9" name="Line 372"/>
            <p:cNvSpPr>
              <a:spLocks noChangeShapeType="1"/>
            </p:cNvSpPr>
            <p:nvPr/>
          </p:nvSpPr>
          <p:spPr bwMode="auto">
            <a:xfrm>
              <a:off x="11012846" y="2540465"/>
              <a:ext cx="0" cy="208141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60" name="组合 359"/>
            <p:cNvGrpSpPr/>
            <p:nvPr/>
          </p:nvGrpSpPr>
          <p:grpSpPr>
            <a:xfrm>
              <a:off x="9485972" y="4282144"/>
              <a:ext cx="422429" cy="325400"/>
              <a:chOff x="9524999" y="4079875"/>
              <a:chExt cx="415925" cy="360362"/>
            </a:xfrm>
          </p:grpSpPr>
          <p:sp>
            <p:nvSpPr>
              <p:cNvPr id="514" name="Line 373"/>
              <p:cNvSpPr>
                <a:spLocks noChangeShapeType="1"/>
              </p:cNvSpPr>
              <p:nvPr/>
            </p:nvSpPr>
            <p:spPr bwMode="auto">
              <a:xfrm flipV="1">
                <a:off x="9524999" y="4375150"/>
                <a:ext cx="71437" cy="65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5" name="Line 374"/>
              <p:cNvSpPr>
                <a:spLocks noChangeShapeType="1"/>
              </p:cNvSpPr>
              <p:nvPr/>
            </p:nvSpPr>
            <p:spPr bwMode="auto">
              <a:xfrm flipV="1">
                <a:off x="9644062" y="4271962"/>
                <a:ext cx="73025" cy="635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6" name="Line 375"/>
              <p:cNvSpPr>
                <a:spLocks noChangeShapeType="1"/>
              </p:cNvSpPr>
              <p:nvPr/>
            </p:nvSpPr>
            <p:spPr bwMode="auto">
              <a:xfrm flipV="1">
                <a:off x="9764712" y="4167187"/>
                <a:ext cx="71437" cy="65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7" name="Line 376"/>
              <p:cNvSpPr>
                <a:spLocks noChangeShapeType="1"/>
              </p:cNvSpPr>
              <p:nvPr/>
            </p:nvSpPr>
            <p:spPr bwMode="auto">
              <a:xfrm flipV="1">
                <a:off x="9883774" y="4079875"/>
                <a:ext cx="57150" cy="476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61" name="组合 360"/>
            <p:cNvGrpSpPr/>
            <p:nvPr/>
          </p:nvGrpSpPr>
          <p:grpSpPr>
            <a:xfrm>
              <a:off x="9485972" y="2490292"/>
              <a:ext cx="0" cy="1242828"/>
              <a:chOff x="9524999" y="2095500"/>
              <a:chExt cx="0" cy="1376362"/>
            </a:xfrm>
          </p:grpSpPr>
          <p:sp>
            <p:nvSpPr>
              <p:cNvPr id="505" name="Line 377"/>
              <p:cNvSpPr>
                <a:spLocks noChangeShapeType="1"/>
              </p:cNvSpPr>
              <p:nvPr/>
            </p:nvSpPr>
            <p:spPr bwMode="auto">
              <a:xfrm>
                <a:off x="9524999" y="20955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6" name="Line 378"/>
              <p:cNvSpPr>
                <a:spLocks noChangeShapeType="1"/>
              </p:cNvSpPr>
              <p:nvPr/>
            </p:nvSpPr>
            <p:spPr bwMode="auto">
              <a:xfrm>
                <a:off x="9524999" y="225583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7" name="Line 379"/>
              <p:cNvSpPr>
                <a:spLocks noChangeShapeType="1"/>
              </p:cNvSpPr>
              <p:nvPr/>
            </p:nvSpPr>
            <p:spPr bwMode="auto">
              <a:xfrm>
                <a:off x="9524999" y="24161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8" name="Line 380"/>
              <p:cNvSpPr>
                <a:spLocks noChangeShapeType="1"/>
              </p:cNvSpPr>
              <p:nvPr/>
            </p:nvSpPr>
            <p:spPr bwMode="auto">
              <a:xfrm>
                <a:off x="9524999" y="257492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9" name="Line 381"/>
              <p:cNvSpPr>
                <a:spLocks noChangeShapeType="1"/>
              </p:cNvSpPr>
              <p:nvPr/>
            </p:nvSpPr>
            <p:spPr bwMode="auto">
              <a:xfrm>
                <a:off x="9524999" y="273526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0" name="Line 382"/>
              <p:cNvSpPr>
                <a:spLocks noChangeShapeType="1"/>
              </p:cNvSpPr>
              <p:nvPr/>
            </p:nvSpPr>
            <p:spPr bwMode="auto">
              <a:xfrm>
                <a:off x="9524999" y="28956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1" name="Line 383"/>
              <p:cNvSpPr>
                <a:spLocks noChangeShapeType="1"/>
              </p:cNvSpPr>
              <p:nvPr/>
            </p:nvSpPr>
            <p:spPr bwMode="auto">
              <a:xfrm>
                <a:off x="9524999" y="305593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2" name="Line 384"/>
              <p:cNvSpPr>
                <a:spLocks noChangeShapeType="1"/>
              </p:cNvSpPr>
              <p:nvPr/>
            </p:nvSpPr>
            <p:spPr bwMode="auto">
              <a:xfrm>
                <a:off x="9524999" y="32162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3" name="Line 385"/>
              <p:cNvSpPr>
                <a:spLocks noChangeShapeType="1"/>
              </p:cNvSpPr>
              <p:nvPr/>
            </p:nvSpPr>
            <p:spPr bwMode="auto">
              <a:xfrm>
                <a:off x="9524999" y="337502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62" name="Freeform 386"/>
            <p:cNvSpPr>
              <a:spLocks/>
            </p:cNvSpPr>
            <p:nvPr/>
          </p:nvSpPr>
          <p:spPr bwMode="auto">
            <a:xfrm>
              <a:off x="8184826" y="2504627"/>
              <a:ext cx="1243103" cy="1185489"/>
            </a:xfrm>
            <a:custGeom>
              <a:avLst/>
              <a:gdLst>
                <a:gd name="T0" fmla="*/ 771 w 771"/>
                <a:gd name="T1" fmla="*/ 0 h 827"/>
                <a:gd name="T2" fmla="*/ 771 w 771"/>
                <a:gd name="T3" fmla="*/ 0 h 827"/>
                <a:gd name="T4" fmla="*/ 711 w 771"/>
                <a:gd name="T5" fmla="*/ 25 h 827"/>
                <a:gd name="T6" fmla="*/ 640 w 771"/>
                <a:gd name="T7" fmla="*/ 56 h 827"/>
                <a:gd name="T8" fmla="*/ 560 w 771"/>
                <a:gd name="T9" fmla="*/ 91 h 827"/>
                <a:gd name="T10" fmla="*/ 474 w 771"/>
                <a:gd name="T11" fmla="*/ 141 h 827"/>
                <a:gd name="T12" fmla="*/ 388 w 771"/>
                <a:gd name="T13" fmla="*/ 202 h 827"/>
                <a:gd name="T14" fmla="*/ 348 w 771"/>
                <a:gd name="T15" fmla="*/ 232 h 827"/>
                <a:gd name="T16" fmla="*/ 308 w 771"/>
                <a:gd name="T17" fmla="*/ 267 h 827"/>
                <a:gd name="T18" fmla="*/ 273 w 771"/>
                <a:gd name="T19" fmla="*/ 303 h 827"/>
                <a:gd name="T20" fmla="*/ 247 w 771"/>
                <a:gd name="T21" fmla="*/ 338 h 827"/>
                <a:gd name="T22" fmla="*/ 247 w 771"/>
                <a:gd name="T23" fmla="*/ 338 h 827"/>
                <a:gd name="T24" fmla="*/ 197 w 771"/>
                <a:gd name="T25" fmla="*/ 413 h 827"/>
                <a:gd name="T26" fmla="*/ 157 w 771"/>
                <a:gd name="T27" fmla="*/ 489 h 827"/>
                <a:gd name="T28" fmla="*/ 76 w 771"/>
                <a:gd name="T29" fmla="*/ 650 h 827"/>
                <a:gd name="T30" fmla="*/ 21 w 771"/>
                <a:gd name="T31" fmla="*/ 776 h 827"/>
                <a:gd name="T32" fmla="*/ 0 w 771"/>
                <a:gd name="T33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1" h="827">
                  <a:moveTo>
                    <a:pt x="771" y="0"/>
                  </a:moveTo>
                  <a:lnTo>
                    <a:pt x="771" y="0"/>
                  </a:lnTo>
                  <a:lnTo>
                    <a:pt x="711" y="25"/>
                  </a:lnTo>
                  <a:lnTo>
                    <a:pt x="640" y="56"/>
                  </a:lnTo>
                  <a:lnTo>
                    <a:pt x="560" y="91"/>
                  </a:lnTo>
                  <a:lnTo>
                    <a:pt x="474" y="141"/>
                  </a:lnTo>
                  <a:lnTo>
                    <a:pt x="388" y="202"/>
                  </a:lnTo>
                  <a:lnTo>
                    <a:pt x="348" y="232"/>
                  </a:lnTo>
                  <a:lnTo>
                    <a:pt x="308" y="267"/>
                  </a:lnTo>
                  <a:lnTo>
                    <a:pt x="273" y="303"/>
                  </a:lnTo>
                  <a:lnTo>
                    <a:pt x="247" y="338"/>
                  </a:lnTo>
                  <a:lnTo>
                    <a:pt x="247" y="338"/>
                  </a:lnTo>
                  <a:lnTo>
                    <a:pt x="197" y="413"/>
                  </a:lnTo>
                  <a:lnTo>
                    <a:pt x="157" y="489"/>
                  </a:lnTo>
                  <a:lnTo>
                    <a:pt x="76" y="650"/>
                  </a:lnTo>
                  <a:lnTo>
                    <a:pt x="21" y="776"/>
                  </a:lnTo>
                  <a:lnTo>
                    <a:pt x="0" y="827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3" name="Rectangle 415"/>
            <p:cNvSpPr>
              <a:spLocks noChangeArrowheads="1"/>
            </p:cNvSpPr>
            <p:nvPr/>
          </p:nvSpPr>
          <p:spPr bwMode="auto">
            <a:xfrm>
              <a:off x="9158604" y="5179307"/>
              <a:ext cx="341813" cy="375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64" name="Rectangle 416"/>
            <p:cNvSpPr>
              <a:spLocks noChangeArrowheads="1"/>
            </p:cNvSpPr>
            <p:nvPr/>
          </p:nvSpPr>
          <p:spPr bwMode="auto">
            <a:xfrm>
              <a:off x="11338536" y="3972512"/>
              <a:ext cx="283769" cy="37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65" name="Rectangle 418"/>
            <p:cNvSpPr>
              <a:spLocks noChangeArrowheads="1"/>
            </p:cNvSpPr>
            <p:nvPr/>
          </p:nvSpPr>
          <p:spPr bwMode="auto">
            <a:xfrm>
              <a:off x="9900341" y="3915173"/>
              <a:ext cx="251523" cy="37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66" name="Rectangle 420"/>
            <p:cNvSpPr>
              <a:spLocks noChangeArrowheads="1"/>
            </p:cNvSpPr>
            <p:nvPr/>
          </p:nvSpPr>
          <p:spPr bwMode="auto">
            <a:xfrm>
              <a:off x="8608868" y="3986847"/>
              <a:ext cx="251523" cy="37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c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367" name="组合 366"/>
            <p:cNvGrpSpPr/>
            <p:nvPr/>
          </p:nvGrpSpPr>
          <p:grpSpPr>
            <a:xfrm>
              <a:off x="6056555" y="1731981"/>
              <a:ext cx="5963994" cy="4387823"/>
              <a:chOff x="6148387" y="1255713"/>
              <a:chExt cx="5872162" cy="4859267"/>
            </a:xfrm>
          </p:grpSpPr>
          <p:sp>
            <p:nvSpPr>
              <p:cNvPr id="457" name="Rectangle 419"/>
              <p:cNvSpPr>
                <a:spLocks noChangeArrowheads="1"/>
              </p:cNvSpPr>
              <p:nvPr/>
            </p:nvSpPr>
            <p:spPr bwMode="auto">
              <a:xfrm>
                <a:off x="7788275" y="3856037"/>
                <a:ext cx="336550" cy="415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O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grpSp>
            <p:nvGrpSpPr>
              <p:cNvPr id="458" name="组合 457"/>
              <p:cNvGrpSpPr/>
              <p:nvPr/>
            </p:nvGrpSpPr>
            <p:grpSpPr>
              <a:xfrm>
                <a:off x="6148387" y="1255713"/>
                <a:ext cx="5872162" cy="4859267"/>
                <a:chOff x="6148387" y="1255713"/>
                <a:chExt cx="5872162" cy="4859267"/>
              </a:xfrm>
            </p:grpSpPr>
            <p:grpSp>
              <p:nvGrpSpPr>
                <p:cNvPr id="459" name="组合 458"/>
                <p:cNvGrpSpPr/>
                <p:nvPr/>
              </p:nvGrpSpPr>
              <p:grpSpPr>
                <a:xfrm>
                  <a:off x="8069262" y="1255713"/>
                  <a:ext cx="366713" cy="2808286"/>
                  <a:chOff x="8069262" y="1255713"/>
                  <a:chExt cx="366713" cy="2808286"/>
                </a:xfrm>
              </p:grpSpPr>
              <p:sp>
                <p:nvSpPr>
                  <p:cNvPr id="497" name="Line 3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1384300"/>
                    <a:ext cx="0" cy="20081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98" name="Freeform 331"/>
                  <p:cNvSpPr>
                    <a:spLocks/>
                  </p:cNvSpPr>
                  <p:nvPr/>
                </p:nvSpPr>
                <p:spPr bwMode="auto">
                  <a:xfrm>
                    <a:off x="8069262" y="1279525"/>
                    <a:ext cx="63500" cy="120650"/>
                  </a:xfrm>
                  <a:custGeom>
                    <a:avLst/>
                    <a:gdLst>
                      <a:gd name="T0" fmla="*/ 40 w 40"/>
                      <a:gd name="T1" fmla="*/ 76 h 76"/>
                      <a:gd name="T2" fmla="*/ 20 w 40"/>
                      <a:gd name="T3" fmla="*/ 0 h 76"/>
                      <a:gd name="T4" fmla="*/ 0 w 40"/>
                      <a:gd name="T5" fmla="*/ 76 h 76"/>
                      <a:gd name="T6" fmla="*/ 40 w 40"/>
                      <a:gd name="T7" fmla="*/ 76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" h="76">
                        <a:moveTo>
                          <a:pt x="40" y="76"/>
                        </a:moveTo>
                        <a:lnTo>
                          <a:pt x="20" y="0"/>
                        </a:lnTo>
                        <a:lnTo>
                          <a:pt x="0" y="76"/>
                        </a:lnTo>
                        <a:lnTo>
                          <a:pt x="40" y="7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99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3967162"/>
                    <a:ext cx="0" cy="9683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0" name="Line 3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3808412"/>
                    <a:ext cx="0" cy="952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1" name="Line 3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3648075"/>
                    <a:ext cx="0" cy="952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2" name="Line 3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3487738"/>
                    <a:ext cx="0" cy="952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3" name="Line 3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01012" y="3392488"/>
                    <a:ext cx="0" cy="317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4" name="Rectangle 443"/>
                  <p:cNvSpPr>
                    <a:spLocks noChangeArrowheads="1"/>
                  </p:cNvSpPr>
                  <p:nvPr/>
                </p:nvSpPr>
                <p:spPr bwMode="auto">
                  <a:xfrm>
                    <a:off x="8204200" y="1255713"/>
                    <a:ext cx="231775" cy="4159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3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z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  <p:grpSp>
              <p:nvGrpSpPr>
                <p:cNvPr id="460" name="组合 459"/>
                <p:cNvGrpSpPr/>
                <p:nvPr/>
              </p:nvGrpSpPr>
              <p:grpSpPr>
                <a:xfrm>
                  <a:off x="6148387" y="4079875"/>
                  <a:ext cx="1952625" cy="2035105"/>
                  <a:chOff x="6148387" y="4079875"/>
                  <a:chExt cx="1952625" cy="2035105"/>
                </a:xfrm>
              </p:grpSpPr>
              <p:sp>
                <p:nvSpPr>
                  <p:cNvPr id="484" name="Line 3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219825" y="5095875"/>
                    <a:ext cx="857250" cy="855662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5" name="Freeform 356"/>
                  <p:cNvSpPr>
                    <a:spLocks/>
                  </p:cNvSpPr>
                  <p:nvPr/>
                </p:nvSpPr>
                <p:spPr bwMode="auto">
                  <a:xfrm>
                    <a:off x="6148387" y="5911850"/>
                    <a:ext cx="112712" cy="112712"/>
                  </a:xfrm>
                  <a:custGeom>
                    <a:avLst/>
                    <a:gdLst>
                      <a:gd name="T0" fmla="*/ 40 w 71"/>
                      <a:gd name="T1" fmla="*/ 0 h 71"/>
                      <a:gd name="T2" fmla="*/ 0 w 71"/>
                      <a:gd name="T3" fmla="*/ 71 h 71"/>
                      <a:gd name="T4" fmla="*/ 71 w 71"/>
                      <a:gd name="T5" fmla="*/ 30 h 71"/>
                      <a:gd name="T6" fmla="*/ 40 w 71"/>
                      <a:gd name="T7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1" h="71">
                        <a:moveTo>
                          <a:pt x="40" y="0"/>
                        </a:moveTo>
                        <a:lnTo>
                          <a:pt x="0" y="71"/>
                        </a:lnTo>
                        <a:lnTo>
                          <a:pt x="71" y="30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grpSp>
                <p:nvGrpSpPr>
                  <p:cNvPr id="486" name="组合 485"/>
                  <p:cNvGrpSpPr/>
                  <p:nvPr/>
                </p:nvGrpSpPr>
                <p:grpSpPr>
                  <a:xfrm>
                    <a:off x="7124700" y="4079875"/>
                    <a:ext cx="976312" cy="968374"/>
                    <a:chOff x="7124700" y="4079875"/>
                    <a:chExt cx="976312" cy="968374"/>
                  </a:xfrm>
                </p:grpSpPr>
                <p:sp>
                  <p:nvSpPr>
                    <p:cNvPr id="488" name="Line 35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8027987" y="4079875"/>
                      <a:ext cx="73025" cy="6350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89" name="Line 35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916862" y="4191000"/>
                      <a:ext cx="71437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0" name="Line 3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804150" y="4303712"/>
                      <a:ext cx="73025" cy="71437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1" name="Line 36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693025" y="4416425"/>
                      <a:ext cx="63500" cy="71437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2" name="Line 36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580312" y="4527550"/>
                      <a:ext cx="63500" cy="730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3" name="Line 36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469187" y="4648200"/>
                      <a:ext cx="63500" cy="6350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4" name="Line 36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348537" y="4759325"/>
                      <a:ext cx="71437" cy="65087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5" name="Line 36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235825" y="4872037"/>
                      <a:ext cx="73025" cy="6350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496" name="Line 36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7124700" y="4983162"/>
                      <a:ext cx="71437" cy="65087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</p:grpSp>
              <p:sp>
                <p:nvSpPr>
                  <p:cNvPr id="487" name="Rectangle 444"/>
                  <p:cNvSpPr>
                    <a:spLocks noChangeArrowheads="1"/>
                  </p:cNvSpPr>
                  <p:nvPr/>
                </p:nvSpPr>
                <p:spPr bwMode="auto">
                  <a:xfrm>
                    <a:off x="6372225" y="5761037"/>
                    <a:ext cx="147476" cy="3539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zh-CN" sz="23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u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  <p:grpSp>
              <p:nvGrpSpPr>
                <p:cNvPr id="461" name="组合 460"/>
                <p:cNvGrpSpPr/>
                <p:nvPr/>
              </p:nvGrpSpPr>
              <p:grpSpPr>
                <a:xfrm>
                  <a:off x="8148637" y="4048125"/>
                  <a:ext cx="3871912" cy="361880"/>
                  <a:chOff x="8148637" y="4048125"/>
                  <a:chExt cx="3871912" cy="361880"/>
                </a:xfrm>
              </p:grpSpPr>
              <p:sp>
                <p:nvSpPr>
                  <p:cNvPr id="462" name="Line 3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48637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3" name="Line 3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428162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4" name="Line 3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267824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5" name="Line 3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109074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6" name="Line 3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948737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7" name="Line 3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88399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8" name="Line 3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628062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9" name="Line 3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469312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0" name="Line 3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08975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1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11028362" y="4079875"/>
                    <a:ext cx="8969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2" name="Freeform 354"/>
                  <p:cNvSpPr>
                    <a:spLocks/>
                  </p:cNvSpPr>
                  <p:nvPr/>
                </p:nvSpPr>
                <p:spPr bwMode="auto">
                  <a:xfrm>
                    <a:off x="11899899" y="4048125"/>
                    <a:ext cx="120650" cy="63500"/>
                  </a:xfrm>
                  <a:custGeom>
                    <a:avLst/>
                    <a:gdLst>
                      <a:gd name="T0" fmla="*/ 0 w 76"/>
                      <a:gd name="T1" fmla="*/ 40 h 40"/>
                      <a:gd name="T2" fmla="*/ 76 w 76"/>
                      <a:gd name="T3" fmla="*/ 20 h 40"/>
                      <a:gd name="T4" fmla="*/ 0 w 76"/>
                      <a:gd name="T5" fmla="*/ 0 h 40"/>
                      <a:gd name="T6" fmla="*/ 0 w 76"/>
                      <a:gd name="T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40">
                        <a:moveTo>
                          <a:pt x="0" y="40"/>
                        </a:moveTo>
                        <a:lnTo>
                          <a:pt x="76" y="20"/>
                        </a:lnTo>
                        <a:lnTo>
                          <a:pt x="0" y="0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3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11772899" y="4056062"/>
                    <a:ext cx="131446" cy="3539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zh-CN" sz="23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v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  <p:sp>
                <p:nvSpPr>
                  <p:cNvPr id="474" name="Line 4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933112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5" name="Line 4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772774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6" name="Line 4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612437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7" name="Line 4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452099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8" name="Line 4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293349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9" name="Line 4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133012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0" name="Line 4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972674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1" name="Line 4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812337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2" name="Line 4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651999" y="4079875"/>
                    <a:ext cx="96837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3" name="Line 4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493249" y="4079875"/>
                    <a:ext cx="95250" cy="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</p:grpSp>
        <p:grpSp>
          <p:nvGrpSpPr>
            <p:cNvPr id="368" name="组合 367"/>
            <p:cNvGrpSpPr/>
            <p:nvPr/>
          </p:nvGrpSpPr>
          <p:grpSpPr>
            <a:xfrm>
              <a:off x="7032013" y="4752326"/>
              <a:ext cx="1104443" cy="981934"/>
              <a:chOff x="7108825" y="4600575"/>
              <a:chExt cx="1087437" cy="1087437"/>
            </a:xfrm>
          </p:grpSpPr>
          <p:sp>
            <p:nvSpPr>
              <p:cNvPr id="447" name="Line 455"/>
              <p:cNvSpPr>
                <a:spLocks noChangeShapeType="1"/>
              </p:cNvSpPr>
              <p:nvPr/>
            </p:nvSpPr>
            <p:spPr bwMode="auto">
              <a:xfrm flipV="1">
                <a:off x="7108825" y="5624512"/>
                <a:ext cx="63500" cy="635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8" name="Line 456"/>
              <p:cNvSpPr>
                <a:spLocks noChangeShapeType="1"/>
              </p:cNvSpPr>
              <p:nvPr/>
            </p:nvSpPr>
            <p:spPr bwMode="auto">
              <a:xfrm flipV="1">
                <a:off x="7219950" y="5503862"/>
                <a:ext cx="65087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9" name="Line 457"/>
              <p:cNvSpPr>
                <a:spLocks noChangeShapeType="1"/>
              </p:cNvSpPr>
              <p:nvPr/>
            </p:nvSpPr>
            <p:spPr bwMode="auto">
              <a:xfrm flipV="1">
                <a:off x="7332662" y="5391150"/>
                <a:ext cx="71437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0" name="Line 458"/>
              <p:cNvSpPr>
                <a:spLocks noChangeShapeType="1"/>
              </p:cNvSpPr>
              <p:nvPr/>
            </p:nvSpPr>
            <p:spPr bwMode="auto">
              <a:xfrm flipV="1">
                <a:off x="7443787" y="5280025"/>
                <a:ext cx="73025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1" name="Line 459"/>
              <p:cNvSpPr>
                <a:spLocks noChangeShapeType="1"/>
              </p:cNvSpPr>
              <p:nvPr/>
            </p:nvSpPr>
            <p:spPr bwMode="auto">
              <a:xfrm flipV="1">
                <a:off x="7556500" y="5167312"/>
                <a:ext cx="71437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2" name="Line 460"/>
              <p:cNvSpPr>
                <a:spLocks noChangeShapeType="1"/>
              </p:cNvSpPr>
              <p:nvPr/>
            </p:nvSpPr>
            <p:spPr bwMode="auto">
              <a:xfrm flipV="1">
                <a:off x="7669212" y="5056187"/>
                <a:ext cx="71437" cy="635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3" name="Line 461"/>
              <p:cNvSpPr>
                <a:spLocks noChangeShapeType="1"/>
              </p:cNvSpPr>
              <p:nvPr/>
            </p:nvSpPr>
            <p:spPr bwMode="auto">
              <a:xfrm flipV="1">
                <a:off x="7788275" y="4943475"/>
                <a:ext cx="65087" cy="65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4" name="Line 462"/>
              <p:cNvSpPr>
                <a:spLocks noChangeShapeType="1"/>
              </p:cNvSpPr>
              <p:nvPr/>
            </p:nvSpPr>
            <p:spPr bwMode="auto">
              <a:xfrm flipV="1">
                <a:off x="7900987" y="4832350"/>
                <a:ext cx="63500" cy="635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5" name="Line 463"/>
              <p:cNvSpPr>
                <a:spLocks noChangeShapeType="1"/>
              </p:cNvSpPr>
              <p:nvPr/>
            </p:nvSpPr>
            <p:spPr bwMode="auto">
              <a:xfrm flipV="1">
                <a:off x="8012112" y="4719637"/>
                <a:ext cx="65087" cy="635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6" name="Line 464"/>
              <p:cNvSpPr>
                <a:spLocks noChangeShapeType="1"/>
              </p:cNvSpPr>
              <p:nvPr/>
            </p:nvSpPr>
            <p:spPr bwMode="auto">
              <a:xfrm flipV="1">
                <a:off x="8124825" y="4600575"/>
                <a:ext cx="71437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69" name="组合 368"/>
            <p:cNvGrpSpPr/>
            <p:nvPr/>
          </p:nvGrpSpPr>
          <p:grpSpPr>
            <a:xfrm>
              <a:off x="8176764" y="4289311"/>
              <a:ext cx="480472" cy="425744"/>
              <a:chOff x="8235950" y="4087812"/>
              <a:chExt cx="473074" cy="471487"/>
            </a:xfrm>
          </p:grpSpPr>
          <p:sp>
            <p:nvSpPr>
              <p:cNvPr id="442" name="Line 465"/>
              <p:cNvSpPr>
                <a:spLocks noChangeShapeType="1"/>
              </p:cNvSpPr>
              <p:nvPr/>
            </p:nvSpPr>
            <p:spPr bwMode="auto">
              <a:xfrm flipV="1">
                <a:off x="8235950" y="4487862"/>
                <a:ext cx="73025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3" name="Line 466"/>
              <p:cNvSpPr>
                <a:spLocks noChangeShapeType="1"/>
              </p:cNvSpPr>
              <p:nvPr/>
            </p:nvSpPr>
            <p:spPr bwMode="auto">
              <a:xfrm flipV="1">
                <a:off x="8348662" y="4375150"/>
                <a:ext cx="71437" cy="730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4" name="Line 467"/>
              <p:cNvSpPr>
                <a:spLocks noChangeShapeType="1"/>
              </p:cNvSpPr>
              <p:nvPr/>
            </p:nvSpPr>
            <p:spPr bwMode="auto">
              <a:xfrm flipV="1">
                <a:off x="8469312" y="4264025"/>
                <a:ext cx="63500" cy="714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5" name="Line 468"/>
              <p:cNvSpPr>
                <a:spLocks noChangeShapeType="1"/>
              </p:cNvSpPr>
              <p:nvPr/>
            </p:nvSpPr>
            <p:spPr bwMode="auto">
              <a:xfrm flipV="1">
                <a:off x="8580437" y="4151312"/>
                <a:ext cx="63500" cy="65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6" name="Line 469"/>
              <p:cNvSpPr>
                <a:spLocks noChangeShapeType="1"/>
              </p:cNvSpPr>
              <p:nvPr/>
            </p:nvSpPr>
            <p:spPr bwMode="auto">
              <a:xfrm flipV="1">
                <a:off x="8693149" y="4087812"/>
                <a:ext cx="15875" cy="158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70" name="Freeform 470"/>
            <p:cNvSpPr>
              <a:spLocks/>
            </p:cNvSpPr>
            <p:nvPr/>
          </p:nvSpPr>
          <p:spPr bwMode="auto">
            <a:xfrm>
              <a:off x="6999766" y="3690117"/>
              <a:ext cx="4013079" cy="2167424"/>
            </a:xfrm>
            <a:custGeom>
              <a:avLst/>
              <a:gdLst>
                <a:gd name="T0" fmla="*/ 2489 w 2489"/>
                <a:gd name="T1" fmla="*/ 645 h 1512"/>
                <a:gd name="T2" fmla="*/ 2489 w 2489"/>
                <a:gd name="T3" fmla="*/ 645 h 1512"/>
                <a:gd name="T4" fmla="*/ 2489 w 2489"/>
                <a:gd name="T5" fmla="*/ 650 h 1512"/>
                <a:gd name="T6" fmla="*/ 1683 w 2489"/>
                <a:gd name="T7" fmla="*/ 1451 h 1512"/>
                <a:gd name="T8" fmla="*/ 1683 w 2489"/>
                <a:gd name="T9" fmla="*/ 1451 h 1512"/>
                <a:gd name="T10" fmla="*/ 1597 w 2489"/>
                <a:gd name="T11" fmla="*/ 1471 h 1512"/>
                <a:gd name="T12" fmla="*/ 1511 w 2489"/>
                <a:gd name="T13" fmla="*/ 1491 h 1512"/>
                <a:gd name="T14" fmla="*/ 1416 w 2489"/>
                <a:gd name="T15" fmla="*/ 1512 h 1512"/>
                <a:gd name="T16" fmla="*/ 1416 w 2489"/>
                <a:gd name="T17" fmla="*/ 1512 h 1512"/>
                <a:gd name="T18" fmla="*/ 1355 w 2489"/>
                <a:gd name="T19" fmla="*/ 1512 h 1512"/>
                <a:gd name="T20" fmla="*/ 1275 w 2489"/>
                <a:gd name="T21" fmla="*/ 1512 h 1512"/>
                <a:gd name="T22" fmla="*/ 1174 w 2489"/>
                <a:gd name="T23" fmla="*/ 1501 h 1512"/>
                <a:gd name="T24" fmla="*/ 1063 w 2489"/>
                <a:gd name="T25" fmla="*/ 1491 h 1512"/>
                <a:gd name="T26" fmla="*/ 821 w 2489"/>
                <a:gd name="T27" fmla="*/ 1456 h 1512"/>
                <a:gd name="T28" fmla="*/ 584 w 2489"/>
                <a:gd name="T29" fmla="*/ 1416 h 1512"/>
                <a:gd name="T30" fmla="*/ 584 w 2489"/>
                <a:gd name="T31" fmla="*/ 1416 h 1512"/>
                <a:gd name="T32" fmla="*/ 483 w 2489"/>
                <a:gd name="T33" fmla="*/ 1401 h 1512"/>
                <a:gd name="T34" fmla="*/ 408 w 2489"/>
                <a:gd name="T35" fmla="*/ 1396 h 1512"/>
                <a:gd name="T36" fmla="*/ 347 w 2489"/>
                <a:gd name="T37" fmla="*/ 1391 h 1512"/>
                <a:gd name="T38" fmla="*/ 302 w 2489"/>
                <a:gd name="T39" fmla="*/ 1391 h 1512"/>
                <a:gd name="T40" fmla="*/ 262 w 2489"/>
                <a:gd name="T41" fmla="*/ 1396 h 1512"/>
                <a:gd name="T42" fmla="*/ 221 w 2489"/>
                <a:gd name="T43" fmla="*/ 1401 h 1512"/>
                <a:gd name="T44" fmla="*/ 141 w 2489"/>
                <a:gd name="T45" fmla="*/ 1421 h 1512"/>
                <a:gd name="T46" fmla="*/ 141 w 2489"/>
                <a:gd name="T47" fmla="*/ 1421 h 1512"/>
                <a:gd name="T48" fmla="*/ 95 w 2489"/>
                <a:gd name="T49" fmla="*/ 1431 h 1512"/>
                <a:gd name="T50" fmla="*/ 60 w 2489"/>
                <a:gd name="T51" fmla="*/ 1436 h 1512"/>
                <a:gd name="T52" fmla="*/ 35 w 2489"/>
                <a:gd name="T53" fmla="*/ 1431 h 1512"/>
                <a:gd name="T54" fmla="*/ 20 w 2489"/>
                <a:gd name="T55" fmla="*/ 1426 h 1512"/>
                <a:gd name="T56" fmla="*/ 10 w 2489"/>
                <a:gd name="T57" fmla="*/ 1421 h 1512"/>
                <a:gd name="T58" fmla="*/ 5 w 2489"/>
                <a:gd name="T59" fmla="*/ 1416 h 1512"/>
                <a:gd name="T60" fmla="*/ 0 w 2489"/>
                <a:gd name="T61" fmla="*/ 1406 h 1512"/>
                <a:gd name="T62" fmla="*/ 0 w 2489"/>
                <a:gd name="T63" fmla="*/ 0 h 1512"/>
                <a:gd name="connsiteX0" fmla="*/ 10000 w 10000"/>
                <a:gd name="connsiteY0" fmla="*/ 4266 h 10000"/>
                <a:gd name="connsiteX1" fmla="*/ 10000 w 10000"/>
                <a:gd name="connsiteY1" fmla="*/ 4266 h 10000"/>
                <a:gd name="connsiteX2" fmla="*/ 10000 w 10000"/>
                <a:gd name="connsiteY2" fmla="*/ 4299 h 10000"/>
                <a:gd name="connsiteX3" fmla="*/ 6762 w 10000"/>
                <a:gd name="connsiteY3" fmla="*/ 9597 h 10000"/>
                <a:gd name="connsiteX4" fmla="*/ 6416 w 10000"/>
                <a:gd name="connsiteY4" fmla="*/ 9729 h 10000"/>
                <a:gd name="connsiteX5" fmla="*/ 6071 w 10000"/>
                <a:gd name="connsiteY5" fmla="*/ 9861 h 10000"/>
                <a:gd name="connsiteX6" fmla="*/ 5689 w 10000"/>
                <a:gd name="connsiteY6" fmla="*/ 10000 h 10000"/>
                <a:gd name="connsiteX7" fmla="*/ 5689 w 10000"/>
                <a:gd name="connsiteY7" fmla="*/ 10000 h 10000"/>
                <a:gd name="connsiteX8" fmla="*/ 5444 w 10000"/>
                <a:gd name="connsiteY8" fmla="*/ 10000 h 10000"/>
                <a:gd name="connsiteX9" fmla="*/ 5123 w 10000"/>
                <a:gd name="connsiteY9" fmla="*/ 10000 h 10000"/>
                <a:gd name="connsiteX10" fmla="*/ 4717 w 10000"/>
                <a:gd name="connsiteY10" fmla="*/ 9927 h 10000"/>
                <a:gd name="connsiteX11" fmla="*/ 4271 w 10000"/>
                <a:gd name="connsiteY11" fmla="*/ 9861 h 10000"/>
                <a:gd name="connsiteX12" fmla="*/ 3299 w 10000"/>
                <a:gd name="connsiteY12" fmla="*/ 9630 h 10000"/>
                <a:gd name="connsiteX13" fmla="*/ 2346 w 10000"/>
                <a:gd name="connsiteY13" fmla="*/ 9365 h 10000"/>
                <a:gd name="connsiteX14" fmla="*/ 2346 w 10000"/>
                <a:gd name="connsiteY14" fmla="*/ 9365 h 10000"/>
                <a:gd name="connsiteX15" fmla="*/ 1941 w 10000"/>
                <a:gd name="connsiteY15" fmla="*/ 9266 h 10000"/>
                <a:gd name="connsiteX16" fmla="*/ 1639 w 10000"/>
                <a:gd name="connsiteY16" fmla="*/ 9233 h 10000"/>
                <a:gd name="connsiteX17" fmla="*/ 1394 w 10000"/>
                <a:gd name="connsiteY17" fmla="*/ 9200 h 10000"/>
                <a:gd name="connsiteX18" fmla="*/ 1213 w 10000"/>
                <a:gd name="connsiteY18" fmla="*/ 9200 h 10000"/>
                <a:gd name="connsiteX19" fmla="*/ 1053 w 10000"/>
                <a:gd name="connsiteY19" fmla="*/ 9233 h 10000"/>
                <a:gd name="connsiteX20" fmla="*/ 888 w 10000"/>
                <a:gd name="connsiteY20" fmla="*/ 9266 h 10000"/>
                <a:gd name="connsiteX21" fmla="*/ 566 w 10000"/>
                <a:gd name="connsiteY21" fmla="*/ 9398 h 10000"/>
                <a:gd name="connsiteX22" fmla="*/ 566 w 10000"/>
                <a:gd name="connsiteY22" fmla="*/ 9398 h 10000"/>
                <a:gd name="connsiteX23" fmla="*/ 382 w 10000"/>
                <a:gd name="connsiteY23" fmla="*/ 9464 h 10000"/>
                <a:gd name="connsiteX24" fmla="*/ 241 w 10000"/>
                <a:gd name="connsiteY24" fmla="*/ 9497 h 10000"/>
                <a:gd name="connsiteX25" fmla="*/ 141 w 10000"/>
                <a:gd name="connsiteY25" fmla="*/ 9464 h 10000"/>
                <a:gd name="connsiteX26" fmla="*/ 80 w 10000"/>
                <a:gd name="connsiteY26" fmla="*/ 9431 h 10000"/>
                <a:gd name="connsiteX27" fmla="*/ 40 w 10000"/>
                <a:gd name="connsiteY27" fmla="*/ 9398 h 10000"/>
                <a:gd name="connsiteX28" fmla="*/ 20 w 10000"/>
                <a:gd name="connsiteY28" fmla="*/ 9365 h 10000"/>
                <a:gd name="connsiteX29" fmla="*/ 0 w 10000"/>
                <a:gd name="connsiteY29" fmla="*/ 9299 h 10000"/>
                <a:gd name="connsiteX30" fmla="*/ 0 w 10000"/>
                <a:gd name="connsiteY30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000" h="10000">
                  <a:moveTo>
                    <a:pt x="10000" y="4266"/>
                  </a:moveTo>
                  <a:lnTo>
                    <a:pt x="10000" y="4266"/>
                  </a:lnTo>
                  <a:lnTo>
                    <a:pt x="10000" y="4299"/>
                  </a:lnTo>
                  <a:lnTo>
                    <a:pt x="6762" y="9597"/>
                  </a:lnTo>
                  <a:lnTo>
                    <a:pt x="6416" y="9729"/>
                  </a:lnTo>
                  <a:lnTo>
                    <a:pt x="6071" y="9861"/>
                  </a:lnTo>
                  <a:lnTo>
                    <a:pt x="5689" y="10000"/>
                  </a:lnTo>
                  <a:lnTo>
                    <a:pt x="5689" y="10000"/>
                  </a:lnTo>
                  <a:lnTo>
                    <a:pt x="5444" y="10000"/>
                  </a:lnTo>
                  <a:lnTo>
                    <a:pt x="5123" y="10000"/>
                  </a:lnTo>
                  <a:lnTo>
                    <a:pt x="4717" y="9927"/>
                  </a:lnTo>
                  <a:lnTo>
                    <a:pt x="4271" y="9861"/>
                  </a:lnTo>
                  <a:lnTo>
                    <a:pt x="3299" y="9630"/>
                  </a:lnTo>
                  <a:lnTo>
                    <a:pt x="2346" y="9365"/>
                  </a:lnTo>
                  <a:lnTo>
                    <a:pt x="2346" y="9365"/>
                  </a:lnTo>
                  <a:lnTo>
                    <a:pt x="1941" y="9266"/>
                  </a:lnTo>
                  <a:lnTo>
                    <a:pt x="1639" y="9233"/>
                  </a:lnTo>
                  <a:lnTo>
                    <a:pt x="1394" y="9200"/>
                  </a:lnTo>
                  <a:lnTo>
                    <a:pt x="1213" y="9200"/>
                  </a:lnTo>
                  <a:lnTo>
                    <a:pt x="1053" y="9233"/>
                  </a:lnTo>
                  <a:lnTo>
                    <a:pt x="888" y="9266"/>
                  </a:lnTo>
                  <a:lnTo>
                    <a:pt x="566" y="9398"/>
                  </a:lnTo>
                  <a:lnTo>
                    <a:pt x="566" y="9398"/>
                  </a:lnTo>
                  <a:lnTo>
                    <a:pt x="382" y="9464"/>
                  </a:lnTo>
                  <a:lnTo>
                    <a:pt x="241" y="9497"/>
                  </a:lnTo>
                  <a:lnTo>
                    <a:pt x="141" y="9464"/>
                  </a:lnTo>
                  <a:lnTo>
                    <a:pt x="80" y="9431"/>
                  </a:lnTo>
                  <a:cubicBezTo>
                    <a:pt x="67" y="9420"/>
                    <a:pt x="53" y="9409"/>
                    <a:pt x="40" y="9398"/>
                  </a:cubicBezTo>
                  <a:cubicBezTo>
                    <a:pt x="33" y="9387"/>
                    <a:pt x="27" y="9376"/>
                    <a:pt x="20" y="9365"/>
                  </a:cubicBezTo>
                  <a:cubicBezTo>
                    <a:pt x="13" y="9343"/>
                    <a:pt x="7" y="9321"/>
                    <a:pt x="0" y="9299"/>
                  </a:cubicBez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1" name="Line 472"/>
            <p:cNvSpPr>
              <a:spLocks noChangeShapeType="1"/>
            </p:cNvSpPr>
            <p:nvPr/>
          </p:nvSpPr>
          <p:spPr bwMode="auto">
            <a:xfrm>
              <a:off x="8331547" y="463621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2" name="Line 474"/>
            <p:cNvSpPr>
              <a:spLocks noChangeShapeType="1"/>
            </p:cNvSpPr>
            <p:nvPr/>
          </p:nvSpPr>
          <p:spPr bwMode="auto">
            <a:xfrm>
              <a:off x="8478269" y="4586042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3" name="Line 476"/>
            <p:cNvSpPr>
              <a:spLocks noChangeShapeType="1"/>
            </p:cNvSpPr>
            <p:nvPr/>
          </p:nvSpPr>
          <p:spPr bwMode="auto">
            <a:xfrm>
              <a:off x="8641113" y="4548772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4" name="Line 478"/>
            <p:cNvSpPr>
              <a:spLocks noChangeShapeType="1"/>
            </p:cNvSpPr>
            <p:nvPr/>
          </p:nvSpPr>
          <p:spPr bwMode="auto">
            <a:xfrm>
              <a:off x="8802346" y="454160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5" name="Line 480"/>
            <p:cNvSpPr>
              <a:spLocks noChangeShapeType="1"/>
            </p:cNvSpPr>
            <p:nvPr/>
          </p:nvSpPr>
          <p:spPr bwMode="auto">
            <a:xfrm>
              <a:off x="8957129" y="455593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6" name="Line 482"/>
            <p:cNvSpPr>
              <a:spLocks noChangeShapeType="1"/>
            </p:cNvSpPr>
            <p:nvPr/>
          </p:nvSpPr>
          <p:spPr bwMode="auto">
            <a:xfrm>
              <a:off x="9119975" y="4586042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7" name="Line 484"/>
            <p:cNvSpPr>
              <a:spLocks noChangeShapeType="1"/>
            </p:cNvSpPr>
            <p:nvPr/>
          </p:nvSpPr>
          <p:spPr bwMode="auto">
            <a:xfrm>
              <a:off x="9282819" y="4600377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8" name="Line 486"/>
            <p:cNvSpPr>
              <a:spLocks noChangeShapeType="1"/>
            </p:cNvSpPr>
            <p:nvPr/>
          </p:nvSpPr>
          <p:spPr bwMode="auto">
            <a:xfrm>
              <a:off x="9445665" y="46075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9" name="Line 488"/>
            <p:cNvSpPr>
              <a:spLocks noChangeShapeType="1"/>
            </p:cNvSpPr>
            <p:nvPr/>
          </p:nvSpPr>
          <p:spPr bwMode="auto">
            <a:xfrm>
              <a:off x="9606897" y="459320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0" name="Line 492"/>
            <p:cNvSpPr>
              <a:spLocks noChangeShapeType="1"/>
            </p:cNvSpPr>
            <p:nvPr/>
          </p:nvSpPr>
          <p:spPr bwMode="auto">
            <a:xfrm>
              <a:off x="9924525" y="454160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1" name="Line 494"/>
            <p:cNvSpPr>
              <a:spLocks noChangeShapeType="1"/>
            </p:cNvSpPr>
            <p:nvPr/>
          </p:nvSpPr>
          <p:spPr bwMode="auto">
            <a:xfrm>
              <a:off x="10087370" y="45272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2" name="Line 496"/>
            <p:cNvSpPr>
              <a:spLocks noChangeShapeType="1"/>
            </p:cNvSpPr>
            <p:nvPr/>
          </p:nvSpPr>
          <p:spPr bwMode="auto">
            <a:xfrm>
              <a:off x="10248603" y="451293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3" name="Line 498"/>
            <p:cNvSpPr>
              <a:spLocks noChangeShapeType="1"/>
            </p:cNvSpPr>
            <p:nvPr/>
          </p:nvSpPr>
          <p:spPr bwMode="auto">
            <a:xfrm>
              <a:off x="10411447" y="451293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4" name="Line 500"/>
            <p:cNvSpPr>
              <a:spLocks noChangeShapeType="1"/>
            </p:cNvSpPr>
            <p:nvPr/>
          </p:nvSpPr>
          <p:spPr bwMode="auto">
            <a:xfrm>
              <a:off x="10574293" y="4520102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5" name="Line 502"/>
            <p:cNvSpPr>
              <a:spLocks noChangeShapeType="1"/>
            </p:cNvSpPr>
            <p:nvPr/>
          </p:nvSpPr>
          <p:spPr bwMode="auto">
            <a:xfrm>
              <a:off x="10737137" y="4534437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6" name="Line 504"/>
            <p:cNvSpPr>
              <a:spLocks noChangeShapeType="1"/>
            </p:cNvSpPr>
            <p:nvPr/>
          </p:nvSpPr>
          <p:spPr bwMode="auto">
            <a:xfrm>
              <a:off x="10891921" y="4571707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87" name="组合 386"/>
            <p:cNvGrpSpPr/>
            <p:nvPr/>
          </p:nvGrpSpPr>
          <p:grpSpPr>
            <a:xfrm>
              <a:off x="8184826" y="4512934"/>
              <a:ext cx="2795773" cy="194953"/>
              <a:chOff x="8243887" y="4335462"/>
              <a:chExt cx="2752724" cy="215900"/>
            </a:xfrm>
          </p:grpSpPr>
          <p:sp>
            <p:nvSpPr>
              <p:cNvPr id="424" name="Freeform 471"/>
              <p:cNvSpPr>
                <a:spLocks/>
              </p:cNvSpPr>
              <p:nvPr/>
            </p:nvSpPr>
            <p:spPr bwMode="auto">
              <a:xfrm>
                <a:off x="8243887" y="4503737"/>
                <a:ext cx="88900" cy="47625"/>
              </a:xfrm>
              <a:custGeom>
                <a:avLst/>
                <a:gdLst>
                  <a:gd name="T0" fmla="*/ 0 w 56"/>
                  <a:gd name="T1" fmla="*/ 30 h 30"/>
                  <a:gd name="T2" fmla="*/ 41 w 56"/>
                  <a:gd name="T3" fmla="*/ 5 h 30"/>
                  <a:gd name="T4" fmla="*/ 56 w 56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30">
                    <a:moveTo>
                      <a:pt x="0" y="30"/>
                    </a:moveTo>
                    <a:lnTo>
                      <a:pt x="41" y="5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5" name="Freeform 473"/>
              <p:cNvSpPr>
                <a:spLocks/>
              </p:cNvSpPr>
              <p:nvPr/>
            </p:nvSpPr>
            <p:spPr bwMode="auto">
              <a:xfrm>
                <a:off x="8388349" y="4432300"/>
                <a:ext cx="88900" cy="39687"/>
              </a:xfrm>
              <a:custGeom>
                <a:avLst/>
                <a:gdLst>
                  <a:gd name="T0" fmla="*/ 0 w 56"/>
                  <a:gd name="T1" fmla="*/ 25 h 25"/>
                  <a:gd name="T2" fmla="*/ 45 w 56"/>
                  <a:gd name="T3" fmla="*/ 5 h 25"/>
                  <a:gd name="T4" fmla="*/ 56 w 5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5">
                    <a:moveTo>
                      <a:pt x="0" y="25"/>
                    </a:moveTo>
                    <a:lnTo>
                      <a:pt x="45" y="5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6" name="Freeform 475"/>
              <p:cNvSpPr>
                <a:spLocks/>
              </p:cNvSpPr>
              <p:nvPr/>
            </p:nvSpPr>
            <p:spPr bwMode="auto">
              <a:xfrm>
                <a:off x="8532812" y="4383087"/>
                <a:ext cx="95250" cy="33337"/>
              </a:xfrm>
              <a:custGeom>
                <a:avLst/>
                <a:gdLst>
                  <a:gd name="T0" fmla="*/ 0 w 60"/>
                  <a:gd name="T1" fmla="*/ 21 h 21"/>
                  <a:gd name="T2" fmla="*/ 20 w 60"/>
                  <a:gd name="T3" fmla="*/ 11 h 21"/>
                  <a:gd name="T4" fmla="*/ 60 w 60"/>
                  <a:gd name="T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21">
                    <a:moveTo>
                      <a:pt x="0" y="21"/>
                    </a:moveTo>
                    <a:lnTo>
                      <a:pt x="20" y="11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7" name="Freeform 477"/>
              <p:cNvSpPr>
                <a:spLocks/>
              </p:cNvSpPr>
              <p:nvPr/>
            </p:nvSpPr>
            <p:spPr bwMode="auto">
              <a:xfrm>
                <a:off x="8693149" y="4367212"/>
                <a:ext cx="95250" cy="7937"/>
              </a:xfrm>
              <a:custGeom>
                <a:avLst/>
                <a:gdLst>
                  <a:gd name="T0" fmla="*/ 0 w 60"/>
                  <a:gd name="T1" fmla="*/ 5 h 5"/>
                  <a:gd name="T2" fmla="*/ 35 w 60"/>
                  <a:gd name="T3" fmla="*/ 0 h 5"/>
                  <a:gd name="T4" fmla="*/ 60 w 6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5"/>
                    </a:moveTo>
                    <a:lnTo>
                      <a:pt x="35" y="0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8" name="Freeform 479"/>
              <p:cNvSpPr>
                <a:spLocks/>
              </p:cNvSpPr>
              <p:nvPr/>
            </p:nvSpPr>
            <p:spPr bwMode="auto">
              <a:xfrm>
                <a:off x="8851899" y="4367212"/>
                <a:ext cx="96837" cy="7937"/>
              </a:xfrm>
              <a:custGeom>
                <a:avLst/>
                <a:gdLst>
                  <a:gd name="T0" fmla="*/ 0 w 61"/>
                  <a:gd name="T1" fmla="*/ 0 h 5"/>
                  <a:gd name="T2" fmla="*/ 16 w 61"/>
                  <a:gd name="T3" fmla="*/ 0 h 5"/>
                  <a:gd name="T4" fmla="*/ 56 w 61"/>
                  <a:gd name="T5" fmla="*/ 5 h 5"/>
                  <a:gd name="T6" fmla="*/ 61 w 61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5">
                    <a:moveTo>
                      <a:pt x="0" y="0"/>
                    </a:moveTo>
                    <a:lnTo>
                      <a:pt x="16" y="0"/>
                    </a:lnTo>
                    <a:lnTo>
                      <a:pt x="56" y="5"/>
                    </a:lnTo>
                    <a:lnTo>
                      <a:pt x="61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9" name="Line 481"/>
              <p:cNvSpPr>
                <a:spLocks noChangeShapeType="1"/>
              </p:cNvSpPr>
              <p:nvPr/>
            </p:nvSpPr>
            <p:spPr bwMode="auto">
              <a:xfrm>
                <a:off x="9004299" y="4383087"/>
                <a:ext cx="96837" cy="1746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0" name="Freeform 483"/>
              <p:cNvSpPr>
                <a:spLocks/>
              </p:cNvSpPr>
              <p:nvPr/>
            </p:nvSpPr>
            <p:spPr bwMode="auto">
              <a:xfrm>
                <a:off x="9164637" y="4416425"/>
                <a:ext cx="95250" cy="7937"/>
              </a:xfrm>
              <a:custGeom>
                <a:avLst/>
                <a:gdLst>
                  <a:gd name="T0" fmla="*/ 0 w 60"/>
                  <a:gd name="T1" fmla="*/ 0 h 5"/>
                  <a:gd name="T2" fmla="*/ 10 w 60"/>
                  <a:gd name="T3" fmla="*/ 0 h 5"/>
                  <a:gd name="T4" fmla="*/ 60 w 6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0"/>
                    </a:moveTo>
                    <a:lnTo>
                      <a:pt x="10" y="0"/>
                    </a:lnTo>
                    <a:lnTo>
                      <a:pt x="6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1" name="Freeform 485"/>
              <p:cNvSpPr>
                <a:spLocks/>
              </p:cNvSpPr>
              <p:nvPr/>
            </p:nvSpPr>
            <p:spPr bwMode="auto">
              <a:xfrm>
                <a:off x="9324974" y="4432300"/>
                <a:ext cx="95250" cy="7937"/>
              </a:xfrm>
              <a:custGeom>
                <a:avLst/>
                <a:gdLst>
                  <a:gd name="T0" fmla="*/ 0 w 60"/>
                  <a:gd name="T1" fmla="*/ 0 h 5"/>
                  <a:gd name="T2" fmla="*/ 45 w 60"/>
                  <a:gd name="T3" fmla="*/ 5 h 5"/>
                  <a:gd name="T4" fmla="*/ 60 w 6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0"/>
                    </a:moveTo>
                    <a:lnTo>
                      <a:pt x="45" y="5"/>
                    </a:lnTo>
                    <a:lnTo>
                      <a:pt x="6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2" name="Freeform 487"/>
              <p:cNvSpPr>
                <a:spLocks/>
              </p:cNvSpPr>
              <p:nvPr/>
            </p:nvSpPr>
            <p:spPr bwMode="auto">
              <a:xfrm>
                <a:off x="9485312" y="4432300"/>
                <a:ext cx="95250" cy="7937"/>
              </a:xfrm>
              <a:custGeom>
                <a:avLst/>
                <a:gdLst>
                  <a:gd name="T0" fmla="*/ 0 w 60"/>
                  <a:gd name="T1" fmla="*/ 5 h 5"/>
                  <a:gd name="T2" fmla="*/ 10 w 60"/>
                  <a:gd name="T3" fmla="*/ 5 h 5"/>
                  <a:gd name="T4" fmla="*/ 60 w 6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5"/>
                    </a:moveTo>
                    <a:lnTo>
                      <a:pt x="10" y="5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3" name="Line 489"/>
              <p:cNvSpPr>
                <a:spLocks noChangeShapeType="1"/>
              </p:cNvSpPr>
              <p:nvPr/>
            </p:nvSpPr>
            <p:spPr bwMode="auto">
              <a:xfrm flipV="1">
                <a:off x="9644062" y="4408487"/>
                <a:ext cx="96837" cy="1587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4" name="Line 491"/>
              <p:cNvSpPr>
                <a:spLocks noChangeShapeType="1"/>
              </p:cNvSpPr>
              <p:nvPr/>
            </p:nvSpPr>
            <p:spPr bwMode="auto">
              <a:xfrm flipV="1">
                <a:off x="9804399" y="4375150"/>
                <a:ext cx="88900" cy="254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5" name="Freeform 493"/>
              <p:cNvSpPr>
                <a:spLocks/>
              </p:cNvSpPr>
              <p:nvPr/>
            </p:nvSpPr>
            <p:spPr bwMode="auto">
              <a:xfrm>
                <a:off x="9956799" y="4351337"/>
                <a:ext cx="95250" cy="15875"/>
              </a:xfrm>
              <a:custGeom>
                <a:avLst/>
                <a:gdLst>
                  <a:gd name="T0" fmla="*/ 0 w 60"/>
                  <a:gd name="T1" fmla="*/ 10 h 10"/>
                  <a:gd name="T2" fmla="*/ 45 w 60"/>
                  <a:gd name="T3" fmla="*/ 5 h 10"/>
                  <a:gd name="T4" fmla="*/ 60 w 60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10">
                    <a:moveTo>
                      <a:pt x="0" y="10"/>
                    </a:moveTo>
                    <a:lnTo>
                      <a:pt x="45" y="5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6" name="Freeform 495"/>
              <p:cNvSpPr>
                <a:spLocks/>
              </p:cNvSpPr>
              <p:nvPr/>
            </p:nvSpPr>
            <p:spPr bwMode="auto">
              <a:xfrm>
                <a:off x="10117137" y="4343400"/>
                <a:ext cx="95250" cy="7937"/>
              </a:xfrm>
              <a:custGeom>
                <a:avLst/>
                <a:gdLst>
                  <a:gd name="T0" fmla="*/ 0 w 60"/>
                  <a:gd name="T1" fmla="*/ 5 h 5"/>
                  <a:gd name="T2" fmla="*/ 25 w 60"/>
                  <a:gd name="T3" fmla="*/ 0 h 5"/>
                  <a:gd name="T4" fmla="*/ 60 w 6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5"/>
                    </a:moveTo>
                    <a:lnTo>
                      <a:pt x="25" y="0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7" name="Freeform 497"/>
              <p:cNvSpPr>
                <a:spLocks/>
              </p:cNvSpPr>
              <p:nvPr/>
            </p:nvSpPr>
            <p:spPr bwMode="auto">
              <a:xfrm>
                <a:off x="10275887" y="4335462"/>
                <a:ext cx="96837" cy="0"/>
              </a:xfrm>
              <a:custGeom>
                <a:avLst/>
                <a:gdLst>
                  <a:gd name="T0" fmla="*/ 0 w 61"/>
                  <a:gd name="T1" fmla="*/ 31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31" y="0"/>
                    </a:lnTo>
                    <a:lnTo>
                      <a:pt x="6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8" name="Freeform 499"/>
              <p:cNvSpPr>
                <a:spLocks/>
              </p:cNvSpPr>
              <p:nvPr/>
            </p:nvSpPr>
            <p:spPr bwMode="auto">
              <a:xfrm>
                <a:off x="10436224" y="4335462"/>
                <a:ext cx="96837" cy="0"/>
              </a:xfrm>
              <a:custGeom>
                <a:avLst/>
                <a:gdLst>
                  <a:gd name="T0" fmla="*/ 0 w 61"/>
                  <a:gd name="T1" fmla="*/ 41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41" y="0"/>
                    </a:lnTo>
                    <a:lnTo>
                      <a:pt x="6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9" name="Freeform 501"/>
              <p:cNvSpPr>
                <a:spLocks/>
              </p:cNvSpPr>
              <p:nvPr/>
            </p:nvSpPr>
            <p:spPr bwMode="auto">
              <a:xfrm>
                <a:off x="10596562" y="4343400"/>
                <a:ext cx="95250" cy="7937"/>
              </a:xfrm>
              <a:custGeom>
                <a:avLst/>
                <a:gdLst>
                  <a:gd name="T0" fmla="*/ 0 w 60"/>
                  <a:gd name="T1" fmla="*/ 0 h 5"/>
                  <a:gd name="T2" fmla="*/ 60 w 60"/>
                  <a:gd name="T3" fmla="*/ 5 h 5"/>
                  <a:gd name="T4" fmla="*/ 60 w 6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">
                    <a:moveTo>
                      <a:pt x="0" y="0"/>
                    </a:moveTo>
                    <a:lnTo>
                      <a:pt x="60" y="5"/>
                    </a:lnTo>
                    <a:lnTo>
                      <a:pt x="6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0" name="Freeform 503"/>
              <p:cNvSpPr>
                <a:spLocks/>
              </p:cNvSpPr>
              <p:nvPr/>
            </p:nvSpPr>
            <p:spPr bwMode="auto">
              <a:xfrm>
                <a:off x="10756899" y="4359275"/>
                <a:ext cx="87312" cy="23812"/>
              </a:xfrm>
              <a:custGeom>
                <a:avLst/>
                <a:gdLst>
                  <a:gd name="T0" fmla="*/ 0 w 55"/>
                  <a:gd name="T1" fmla="*/ 0 h 15"/>
                  <a:gd name="T2" fmla="*/ 15 w 55"/>
                  <a:gd name="T3" fmla="*/ 5 h 15"/>
                  <a:gd name="T4" fmla="*/ 55 w 55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15">
                    <a:moveTo>
                      <a:pt x="0" y="0"/>
                    </a:moveTo>
                    <a:lnTo>
                      <a:pt x="15" y="5"/>
                    </a:lnTo>
                    <a:lnTo>
                      <a:pt x="55" y="1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1" name="Freeform 505"/>
              <p:cNvSpPr>
                <a:spLocks/>
              </p:cNvSpPr>
              <p:nvPr/>
            </p:nvSpPr>
            <p:spPr bwMode="auto">
              <a:xfrm>
                <a:off x="10909299" y="4400550"/>
                <a:ext cx="87312" cy="39687"/>
              </a:xfrm>
              <a:custGeom>
                <a:avLst/>
                <a:gdLst>
                  <a:gd name="T0" fmla="*/ 0 w 55"/>
                  <a:gd name="T1" fmla="*/ 0 h 25"/>
                  <a:gd name="T2" fmla="*/ 25 w 55"/>
                  <a:gd name="T3" fmla="*/ 10 h 25"/>
                  <a:gd name="T4" fmla="*/ 55 w 55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25">
                    <a:moveTo>
                      <a:pt x="0" y="0"/>
                    </a:moveTo>
                    <a:lnTo>
                      <a:pt x="25" y="10"/>
                    </a:lnTo>
                    <a:lnTo>
                      <a:pt x="55" y="2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88" name="Line 507"/>
            <p:cNvSpPr>
              <a:spLocks noChangeShapeType="1"/>
            </p:cNvSpPr>
            <p:nvPr/>
          </p:nvSpPr>
          <p:spPr bwMode="auto">
            <a:xfrm>
              <a:off x="8184826" y="4563107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9" name="Line 509"/>
            <p:cNvSpPr>
              <a:spLocks noChangeShapeType="1"/>
            </p:cNvSpPr>
            <p:nvPr/>
          </p:nvSpPr>
          <p:spPr bwMode="auto">
            <a:xfrm>
              <a:off x="8184826" y="4419758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0" name="Line 511"/>
            <p:cNvSpPr>
              <a:spLocks noChangeShapeType="1"/>
            </p:cNvSpPr>
            <p:nvPr/>
          </p:nvSpPr>
          <p:spPr bwMode="auto">
            <a:xfrm>
              <a:off x="8184826" y="427497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1" name="Line 513"/>
            <p:cNvSpPr>
              <a:spLocks noChangeShapeType="1"/>
            </p:cNvSpPr>
            <p:nvPr/>
          </p:nvSpPr>
          <p:spPr bwMode="auto">
            <a:xfrm>
              <a:off x="8184826" y="4130195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2" name="Line 515"/>
            <p:cNvSpPr>
              <a:spLocks noChangeShapeType="1"/>
            </p:cNvSpPr>
            <p:nvPr/>
          </p:nvSpPr>
          <p:spPr bwMode="auto">
            <a:xfrm>
              <a:off x="8184826" y="398541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3" name="Line 517"/>
            <p:cNvSpPr>
              <a:spLocks noChangeShapeType="1"/>
            </p:cNvSpPr>
            <p:nvPr/>
          </p:nvSpPr>
          <p:spPr bwMode="auto">
            <a:xfrm>
              <a:off x="8184826" y="384206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4" name="Line 519"/>
            <p:cNvSpPr>
              <a:spLocks noChangeShapeType="1"/>
            </p:cNvSpPr>
            <p:nvPr/>
          </p:nvSpPr>
          <p:spPr bwMode="auto">
            <a:xfrm>
              <a:off x="8184826" y="369728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5" name="Line 521"/>
            <p:cNvSpPr>
              <a:spLocks noChangeShapeType="1"/>
            </p:cNvSpPr>
            <p:nvPr/>
          </p:nvSpPr>
          <p:spPr bwMode="auto">
            <a:xfrm>
              <a:off x="8184826" y="3552503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6" name="Line 523"/>
            <p:cNvSpPr>
              <a:spLocks noChangeShapeType="1"/>
            </p:cNvSpPr>
            <p:nvPr/>
          </p:nvSpPr>
          <p:spPr bwMode="auto">
            <a:xfrm>
              <a:off x="8184826" y="340772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7" name="Line 525"/>
            <p:cNvSpPr>
              <a:spLocks noChangeShapeType="1"/>
            </p:cNvSpPr>
            <p:nvPr/>
          </p:nvSpPr>
          <p:spPr bwMode="auto">
            <a:xfrm>
              <a:off x="8184826" y="326293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8" name="Line 527"/>
            <p:cNvSpPr>
              <a:spLocks noChangeShapeType="1"/>
            </p:cNvSpPr>
            <p:nvPr/>
          </p:nvSpPr>
          <p:spPr bwMode="auto">
            <a:xfrm>
              <a:off x="7316587" y="3465060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9" name="Line 530"/>
            <p:cNvSpPr>
              <a:spLocks noChangeShapeType="1"/>
            </p:cNvSpPr>
            <p:nvPr/>
          </p:nvSpPr>
          <p:spPr bwMode="auto">
            <a:xfrm>
              <a:off x="8184826" y="297480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0" name="Line 532"/>
            <p:cNvSpPr>
              <a:spLocks noChangeShapeType="1"/>
            </p:cNvSpPr>
            <p:nvPr/>
          </p:nvSpPr>
          <p:spPr bwMode="auto">
            <a:xfrm>
              <a:off x="8184826" y="2830028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1" name="Line 534"/>
            <p:cNvSpPr>
              <a:spLocks noChangeShapeType="1"/>
            </p:cNvSpPr>
            <p:nvPr/>
          </p:nvSpPr>
          <p:spPr bwMode="auto">
            <a:xfrm>
              <a:off x="8184826" y="268524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02" name="组合 401"/>
            <p:cNvGrpSpPr/>
            <p:nvPr/>
          </p:nvGrpSpPr>
          <p:grpSpPr>
            <a:xfrm>
              <a:off x="8184826" y="2599237"/>
              <a:ext cx="0" cy="2108651"/>
              <a:chOff x="8243887" y="2216150"/>
              <a:chExt cx="0" cy="2335212"/>
            </a:xfrm>
          </p:grpSpPr>
          <p:sp>
            <p:nvSpPr>
              <p:cNvPr id="409" name="Line 506"/>
              <p:cNvSpPr>
                <a:spLocks noChangeShapeType="1"/>
              </p:cNvSpPr>
              <p:nvPr/>
            </p:nvSpPr>
            <p:spPr bwMode="auto">
              <a:xfrm flipV="1">
                <a:off x="8243887" y="4456112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0" name="Line 508"/>
              <p:cNvSpPr>
                <a:spLocks noChangeShapeType="1"/>
              </p:cNvSpPr>
              <p:nvPr/>
            </p:nvSpPr>
            <p:spPr bwMode="auto">
              <a:xfrm flipV="1">
                <a:off x="8243887" y="42957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1" name="Line 510"/>
              <p:cNvSpPr>
                <a:spLocks noChangeShapeType="1"/>
              </p:cNvSpPr>
              <p:nvPr/>
            </p:nvSpPr>
            <p:spPr bwMode="auto">
              <a:xfrm flipV="1">
                <a:off x="8243887" y="4135437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2" name="Line 512"/>
              <p:cNvSpPr>
                <a:spLocks noChangeShapeType="1"/>
              </p:cNvSpPr>
              <p:nvPr/>
            </p:nvSpPr>
            <p:spPr bwMode="auto">
              <a:xfrm flipV="1">
                <a:off x="8243887" y="39751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3" name="Line 514"/>
              <p:cNvSpPr>
                <a:spLocks noChangeShapeType="1"/>
              </p:cNvSpPr>
              <p:nvPr/>
            </p:nvSpPr>
            <p:spPr bwMode="auto">
              <a:xfrm flipV="1">
                <a:off x="8243887" y="381635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4" name="Line 516"/>
              <p:cNvSpPr>
                <a:spLocks noChangeShapeType="1"/>
              </p:cNvSpPr>
              <p:nvPr/>
            </p:nvSpPr>
            <p:spPr bwMode="auto">
              <a:xfrm flipV="1">
                <a:off x="8243887" y="365601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5" name="Line 518"/>
              <p:cNvSpPr>
                <a:spLocks noChangeShapeType="1"/>
              </p:cNvSpPr>
              <p:nvPr/>
            </p:nvSpPr>
            <p:spPr bwMode="auto">
              <a:xfrm flipV="1">
                <a:off x="8243887" y="349567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6" name="Line 520"/>
              <p:cNvSpPr>
                <a:spLocks noChangeShapeType="1"/>
              </p:cNvSpPr>
              <p:nvPr/>
            </p:nvSpPr>
            <p:spPr bwMode="auto">
              <a:xfrm flipV="1">
                <a:off x="8243887" y="333533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7" name="Line 522"/>
              <p:cNvSpPr>
                <a:spLocks noChangeShapeType="1"/>
              </p:cNvSpPr>
              <p:nvPr/>
            </p:nvSpPr>
            <p:spPr bwMode="auto">
              <a:xfrm flipV="1">
                <a:off x="8243887" y="31750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8" name="Line 524"/>
              <p:cNvSpPr>
                <a:spLocks noChangeShapeType="1"/>
              </p:cNvSpPr>
              <p:nvPr/>
            </p:nvSpPr>
            <p:spPr bwMode="auto">
              <a:xfrm flipV="1">
                <a:off x="8243887" y="301625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9" name="Line 526"/>
              <p:cNvSpPr>
                <a:spLocks noChangeShapeType="1"/>
              </p:cNvSpPr>
              <p:nvPr/>
            </p:nvSpPr>
            <p:spPr bwMode="auto">
              <a:xfrm flipV="1">
                <a:off x="8243887" y="285591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0" name="Line 529"/>
              <p:cNvSpPr>
                <a:spLocks noChangeShapeType="1"/>
              </p:cNvSpPr>
              <p:nvPr/>
            </p:nvSpPr>
            <p:spPr bwMode="auto">
              <a:xfrm flipV="1">
                <a:off x="8243887" y="269557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1" name="Line 531"/>
              <p:cNvSpPr>
                <a:spLocks noChangeShapeType="1"/>
              </p:cNvSpPr>
              <p:nvPr/>
            </p:nvSpPr>
            <p:spPr bwMode="auto">
              <a:xfrm flipV="1">
                <a:off x="8243887" y="253523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2" name="Line 533"/>
              <p:cNvSpPr>
                <a:spLocks noChangeShapeType="1"/>
              </p:cNvSpPr>
              <p:nvPr/>
            </p:nvSpPr>
            <p:spPr bwMode="auto">
              <a:xfrm flipV="1">
                <a:off x="8243887" y="23749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3" name="Line 535"/>
              <p:cNvSpPr>
                <a:spLocks noChangeShapeType="1"/>
              </p:cNvSpPr>
              <p:nvPr/>
            </p:nvSpPr>
            <p:spPr bwMode="auto">
              <a:xfrm flipV="1">
                <a:off x="8243887" y="221615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03" name="Freeform 536"/>
            <p:cNvSpPr>
              <a:spLocks/>
            </p:cNvSpPr>
            <p:nvPr/>
          </p:nvSpPr>
          <p:spPr bwMode="auto">
            <a:xfrm>
              <a:off x="8175197" y="3693150"/>
              <a:ext cx="1310775" cy="2062612"/>
            </a:xfrm>
            <a:custGeom>
              <a:avLst/>
              <a:gdLst>
                <a:gd name="T0" fmla="*/ 807 w 807"/>
                <a:gd name="T1" fmla="*/ 0 h 1376"/>
                <a:gd name="T2" fmla="*/ 807 w 807"/>
                <a:gd name="T3" fmla="*/ 575 h 1376"/>
                <a:gd name="T4" fmla="*/ 0 w 807"/>
                <a:gd name="T5" fmla="*/ 1376 h 1376"/>
                <a:gd name="T6" fmla="*/ 0 w 807"/>
                <a:gd name="T7" fmla="*/ 645 h 1376"/>
                <a:gd name="connsiteX0" fmla="*/ 10074 w 10074"/>
                <a:gd name="connsiteY0" fmla="*/ 457 h 10457"/>
                <a:gd name="connsiteX1" fmla="*/ 10074 w 10074"/>
                <a:gd name="connsiteY1" fmla="*/ 4636 h 10457"/>
                <a:gd name="connsiteX2" fmla="*/ 74 w 10074"/>
                <a:gd name="connsiteY2" fmla="*/ 10457 h 10457"/>
                <a:gd name="connsiteX3" fmla="*/ 0 w 10074"/>
                <a:gd name="connsiteY3" fmla="*/ 0 h 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74" h="10457">
                  <a:moveTo>
                    <a:pt x="10074" y="457"/>
                  </a:moveTo>
                  <a:lnTo>
                    <a:pt x="10074" y="4636"/>
                  </a:lnTo>
                  <a:lnTo>
                    <a:pt x="74" y="10457"/>
                  </a:lnTo>
                  <a:cubicBezTo>
                    <a:pt x="74" y="8686"/>
                    <a:pt x="0" y="1771"/>
                    <a:pt x="0" y="0"/>
                  </a:cubicBez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矩形 403"/>
                <p:cNvSpPr/>
                <p:nvPr/>
              </p:nvSpPr>
              <p:spPr>
                <a:xfrm>
                  <a:off x="8187046" y="5813607"/>
                  <a:ext cx="1272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4" name="矩形 4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7046" y="5813607"/>
                  <a:ext cx="1272271" cy="369332"/>
                </a:xfrm>
                <a:prstGeom prst="rect">
                  <a:avLst/>
                </a:prstGeom>
                <a:blipFill>
                  <a:blip r:embed="rId48"/>
                  <a:stretch>
                    <a:fillRect r="-64754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矩形 404"/>
                <p:cNvSpPr/>
                <p:nvPr/>
              </p:nvSpPr>
              <p:spPr>
                <a:xfrm>
                  <a:off x="9693084" y="4491075"/>
                  <a:ext cx="1272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5" name="矩形 4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084" y="4491075"/>
                  <a:ext cx="1272271" cy="369332"/>
                </a:xfrm>
                <a:prstGeom prst="rect">
                  <a:avLst/>
                </a:prstGeom>
                <a:blipFill>
                  <a:blip r:embed="rId49"/>
                  <a:stretch>
                    <a:fillRect r="-64463" b="-5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矩形 405"/>
                <p:cNvSpPr/>
                <p:nvPr/>
              </p:nvSpPr>
              <p:spPr>
                <a:xfrm>
                  <a:off x="10218342" y="2033075"/>
                  <a:ext cx="13492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6" name="矩形 4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8342" y="2033075"/>
                  <a:ext cx="1349280" cy="369332"/>
                </a:xfrm>
                <a:prstGeom prst="rect">
                  <a:avLst/>
                </a:prstGeom>
                <a:blipFill>
                  <a:blip r:embed="rId50"/>
                  <a:stretch>
                    <a:fillRect r="-64341" b="-5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矩形 406"/>
                <p:cNvSpPr/>
                <p:nvPr/>
              </p:nvSpPr>
              <p:spPr>
                <a:xfrm>
                  <a:off x="8579947" y="2010851"/>
                  <a:ext cx="8157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07" name="矩形 4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9947" y="2010851"/>
                  <a:ext cx="815736" cy="369332"/>
                </a:xfrm>
                <a:prstGeom prst="rect">
                  <a:avLst/>
                </a:prstGeom>
                <a:blipFill>
                  <a:blip r:embed="rId51"/>
                  <a:stretch>
                    <a:fillRect r="-53846" b="-4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矩形 407"/>
                <p:cNvSpPr/>
                <p:nvPr/>
              </p:nvSpPr>
              <p:spPr>
                <a:xfrm>
                  <a:off x="8646812" y="3780089"/>
                  <a:ext cx="75668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08" name="矩形 4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812" y="3780089"/>
                  <a:ext cx="756682" cy="400110"/>
                </a:xfrm>
                <a:prstGeom prst="rect">
                  <a:avLst/>
                </a:prstGeom>
                <a:blipFill>
                  <a:blip r:embed="rId52"/>
                  <a:stretch>
                    <a:fillRect r="-58904" b="-604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1" name="组合 540"/>
          <p:cNvGrpSpPr/>
          <p:nvPr/>
        </p:nvGrpSpPr>
        <p:grpSpPr>
          <a:xfrm>
            <a:off x="5627897" y="3841433"/>
            <a:ext cx="2577412" cy="2310917"/>
            <a:chOff x="2840420" y="1695311"/>
            <a:chExt cx="2577412" cy="2310917"/>
          </a:xfrm>
        </p:grpSpPr>
        <p:cxnSp>
          <p:nvCxnSpPr>
            <p:cNvPr id="542" name="直接箭头连接符 541"/>
            <p:cNvCxnSpPr/>
            <p:nvPr/>
          </p:nvCxnSpPr>
          <p:spPr>
            <a:xfrm flipV="1">
              <a:off x="3200572" y="1815227"/>
              <a:ext cx="12071" cy="2191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接箭头连接符 542"/>
            <p:cNvCxnSpPr/>
            <p:nvPr/>
          </p:nvCxnSpPr>
          <p:spPr>
            <a:xfrm>
              <a:off x="2959138" y="3540325"/>
              <a:ext cx="22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矩形 543"/>
                <p:cNvSpPr/>
                <p:nvPr/>
              </p:nvSpPr>
              <p:spPr>
                <a:xfrm>
                  <a:off x="4908625" y="3074026"/>
                  <a:ext cx="509207" cy="5403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4" name="矩形 5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625" y="3074026"/>
                  <a:ext cx="509207" cy="540385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矩形 544"/>
                <p:cNvSpPr/>
                <p:nvPr/>
              </p:nvSpPr>
              <p:spPr>
                <a:xfrm>
                  <a:off x="3183658" y="1695311"/>
                  <a:ext cx="500932" cy="5403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5" name="矩形 5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658" y="1695311"/>
                  <a:ext cx="500932" cy="540385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6" name="组合 545"/>
            <p:cNvGrpSpPr/>
            <p:nvPr/>
          </p:nvGrpSpPr>
          <p:grpSpPr>
            <a:xfrm rot="5400000">
              <a:off x="3191249" y="2146081"/>
              <a:ext cx="1259656" cy="1224879"/>
              <a:chOff x="3538579" y="2330136"/>
              <a:chExt cx="1259656" cy="1224879"/>
            </a:xfrm>
          </p:grpSpPr>
          <p:sp>
            <p:nvSpPr>
              <p:cNvPr id="552" name="任意多边形 551"/>
              <p:cNvSpPr/>
              <p:nvPr/>
            </p:nvSpPr>
            <p:spPr>
              <a:xfrm>
                <a:off x="3538579" y="2330136"/>
                <a:ext cx="1243384" cy="404303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3" name="直接连接符 552"/>
              <p:cNvCxnSpPr>
                <a:stCxn id="552" idx="0"/>
              </p:cNvCxnSpPr>
              <p:nvPr/>
            </p:nvCxnSpPr>
            <p:spPr>
              <a:xfrm>
                <a:off x="3538579" y="2532969"/>
                <a:ext cx="0" cy="1007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/>
              <p:cNvCxnSpPr/>
              <p:nvPr/>
            </p:nvCxnSpPr>
            <p:spPr>
              <a:xfrm>
                <a:off x="4781963" y="2734440"/>
                <a:ext cx="0" cy="8205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任意多边形 554"/>
              <p:cNvSpPr/>
              <p:nvPr/>
            </p:nvSpPr>
            <p:spPr>
              <a:xfrm rot="10332717">
                <a:off x="3554851" y="2950326"/>
                <a:ext cx="1243384" cy="404303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矩形 546"/>
                <p:cNvSpPr/>
                <p:nvPr/>
              </p:nvSpPr>
              <p:spPr>
                <a:xfrm>
                  <a:off x="3095775" y="2106506"/>
                  <a:ext cx="12624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47" name="矩形 5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775" y="2106506"/>
                  <a:ext cx="1262461" cy="369332"/>
                </a:xfrm>
                <a:prstGeom prst="rect">
                  <a:avLst/>
                </a:prstGeom>
                <a:blipFill>
                  <a:blip r:embed="rId6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8" name="矩形 547"/>
                <p:cNvSpPr/>
                <p:nvPr/>
              </p:nvSpPr>
              <p:spPr>
                <a:xfrm>
                  <a:off x="3863401" y="2495014"/>
                  <a:ext cx="609364" cy="612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48" name="矩形 5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401" y="2495014"/>
                  <a:ext cx="609364" cy="612436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9" name="矩形 548"/>
                <p:cNvSpPr/>
                <p:nvPr/>
              </p:nvSpPr>
              <p:spPr>
                <a:xfrm>
                  <a:off x="2840420" y="3154804"/>
                  <a:ext cx="361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9" name="矩形 5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420" y="3154804"/>
                  <a:ext cx="361894" cy="369332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0" name="矩形 549"/>
                <p:cNvSpPr/>
                <p:nvPr/>
              </p:nvSpPr>
              <p:spPr>
                <a:xfrm>
                  <a:off x="2864114" y="1976041"/>
                  <a:ext cx="3891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0" name="矩形 5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4114" y="1976041"/>
                  <a:ext cx="389144" cy="369332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1" name="矩形 550"/>
                <p:cNvSpPr/>
                <p:nvPr/>
              </p:nvSpPr>
              <p:spPr>
                <a:xfrm>
                  <a:off x="4087916" y="2367664"/>
                  <a:ext cx="12759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51" name="矩形 5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916" y="2367664"/>
                  <a:ext cx="1275990" cy="369332"/>
                </a:xfrm>
                <a:prstGeom prst="rect">
                  <a:avLst/>
                </a:prstGeom>
                <a:blipFill>
                  <a:blip r:embed="rId7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6" name="直接连接符 555"/>
          <p:cNvCxnSpPr/>
          <p:nvPr/>
        </p:nvCxnSpPr>
        <p:spPr>
          <a:xfrm flipH="1">
            <a:off x="6004937" y="5237679"/>
            <a:ext cx="1557689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矩形 556"/>
              <p:cNvSpPr/>
              <p:nvPr/>
            </p:nvSpPr>
            <p:spPr>
              <a:xfrm>
                <a:off x="5671039" y="495841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7" name="矩形 5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39" y="4958414"/>
                <a:ext cx="442429" cy="461665"/>
              </a:xfrm>
              <a:prstGeom prst="rect">
                <a:avLst/>
              </a:prstGeom>
              <a:blipFill>
                <a:blip r:embed="rId7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矩形 558"/>
              <p:cNvSpPr/>
              <p:nvPr/>
            </p:nvSpPr>
            <p:spPr>
              <a:xfrm>
                <a:off x="6047107" y="4976609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59" name="矩形 5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07" y="4976609"/>
                <a:ext cx="418704" cy="461665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矩形 559"/>
              <p:cNvSpPr/>
              <p:nvPr/>
            </p:nvSpPr>
            <p:spPr>
              <a:xfrm>
                <a:off x="6889521" y="4982855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60" name="矩形 5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21" y="4982855"/>
                <a:ext cx="418704" cy="461665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组合 111"/>
          <p:cNvGrpSpPr/>
          <p:nvPr/>
        </p:nvGrpSpPr>
        <p:grpSpPr>
          <a:xfrm>
            <a:off x="5913181" y="5189434"/>
            <a:ext cx="1659255" cy="866345"/>
            <a:chOff x="5913181" y="5189434"/>
            <a:chExt cx="1659255" cy="866345"/>
          </a:xfrm>
        </p:grpSpPr>
        <p:cxnSp>
          <p:nvCxnSpPr>
            <p:cNvPr id="558" name="直接连接符 557"/>
            <p:cNvCxnSpPr/>
            <p:nvPr/>
          </p:nvCxnSpPr>
          <p:spPr>
            <a:xfrm flipV="1">
              <a:off x="6263049" y="5189434"/>
              <a:ext cx="10250" cy="51191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/>
            <p:cNvCxnSpPr/>
            <p:nvPr/>
          </p:nvCxnSpPr>
          <p:spPr>
            <a:xfrm flipV="1">
              <a:off x="7098903" y="5212053"/>
              <a:ext cx="2377" cy="466299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5913181" y="5651853"/>
                  <a:ext cx="8388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181" y="5651853"/>
                  <a:ext cx="838884" cy="369332"/>
                </a:xfrm>
                <a:prstGeom prst="rect">
                  <a:avLst/>
                </a:prstGeom>
                <a:blipFill>
                  <a:blip r:embed="rId7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6728231" y="5686447"/>
                  <a:ext cx="8442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l-G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231" y="5686447"/>
                  <a:ext cx="844205" cy="369332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2" name="组合 561"/>
          <p:cNvGrpSpPr/>
          <p:nvPr/>
        </p:nvGrpSpPr>
        <p:grpSpPr>
          <a:xfrm>
            <a:off x="1019708" y="827873"/>
            <a:ext cx="2920236" cy="1974663"/>
            <a:chOff x="1019708" y="827873"/>
            <a:chExt cx="2920236" cy="1974663"/>
          </a:xfrm>
        </p:grpSpPr>
        <p:grpSp>
          <p:nvGrpSpPr>
            <p:cNvPr id="563" name="组合 562"/>
            <p:cNvGrpSpPr/>
            <p:nvPr/>
          </p:nvGrpSpPr>
          <p:grpSpPr>
            <a:xfrm>
              <a:off x="1019708" y="827873"/>
              <a:ext cx="2920236" cy="1974663"/>
              <a:chOff x="1029489" y="822325"/>
              <a:chExt cx="2920236" cy="1974663"/>
            </a:xfrm>
          </p:grpSpPr>
          <p:cxnSp>
            <p:nvCxnSpPr>
              <p:cNvPr id="565" name="直接箭头连接符 564"/>
              <p:cNvCxnSpPr/>
              <p:nvPr/>
            </p:nvCxnSpPr>
            <p:spPr>
              <a:xfrm flipV="1">
                <a:off x="1871831" y="925158"/>
                <a:ext cx="10757" cy="1871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箭头连接符 565"/>
              <p:cNvCxnSpPr/>
              <p:nvPr/>
            </p:nvCxnSpPr>
            <p:spPr>
              <a:xfrm>
                <a:off x="1656678" y="2398955"/>
                <a:ext cx="19901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7" name="矩形 566"/>
                  <p:cNvSpPr/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7" name="矩形 5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957" y="2000583"/>
                    <a:ext cx="453778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8" name="矩形 567"/>
                  <p:cNvSpPr/>
                  <p:nvPr/>
                </p:nvSpPr>
                <p:spPr>
                  <a:xfrm>
                    <a:off x="1539962" y="822325"/>
                    <a:ext cx="42396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8" name="矩形 5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9962" y="822325"/>
                    <a:ext cx="423962" cy="46166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9" name="矩形 568"/>
                  <p:cNvSpPr/>
                  <p:nvPr/>
                </p:nvSpPr>
                <p:spPr>
                  <a:xfrm>
                    <a:off x="1029489" y="1774275"/>
                    <a:ext cx="115781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zh-CN" altLang="en-US" sz="1600" i="1" dirty="0" smtClean="0"/>
                      <a:t> </a:t>
                    </a:r>
                    <a:r>
                      <a:rPr lang="zh-CN" altLang="en-US" sz="1600" dirty="0"/>
                      <a:t>平面</a:t>
                    </a:r>
                  </a:p>
                </p:txBody>
              </p:sp>
            </mc:Choice>
            <mc:Fallback xmlns="">
              <p:sp>
                <p:nvSpPr>
                  <p:cNvPr id="569" name="矩形 5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489" y="1774275"/>
                    <a:ext cx="1157817" cy="338554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t="-7143" r="-1579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0" name="任意多边形 569"/>
              <p:cNvSpPr/>
              <p:nvPr/>
            </p:nvSpPr>
            <p:spPr>
              <a:xfrm>
                <a:off x="2173045" y="1365059"/>
                <a:ext cx="1108037" cy="345407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1" name="直接连接符 570"/>
              <p:cNvCxnSpPr>
                <a:stCxn id="570" idx="0"/>
              </p:cNvCxnSpPr>
              <p:nvPr/>
            </p:nvCxnSpPr>
            <p:spPr>
              <a:xfrm>
                <a:off x="2173045" y="1538344"/>
                <a:ext cx="0" cy="860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接连接符 571"/>
              <p:cNvCxnSpPr/>
              <p:nvPr/>
            </p:nvCxnSpPr>
            <p:spPr>
              <a:xfrm>
                <a:off x="3281082" y="1710466"/>
                <a:ext cx="0" cy="701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" name="矩形 572"/>
                  <p:cNvSpPr/>
                  <p:nvPr/>
                </p:nvSpPr>
                <p:spPr>
                  <a:xfrm>
                    <a:off x="1882588" y="2387111"/>
                    <a:ext cx="8388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3" name="矩形 5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588" y="2387111"/>
                    <a:ext cx="838883" cy="369332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" name="矩形 573"/>
                  <p:cNvSpPr/>
                  <p:nvPr/>
                </p:nvSpPr>
                <p:spPr>
                  <a:xfrm>
                    <a:off x="2903083" y="2379359"/>
                    <a:ext cx="84420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4" name="矩形 5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3083" y="2379359"/>
                    <a:ext cx="844205" cy="369332"/>
                  </a:xfrm>
                  <a:prstGeom prst="rect">
                    <a:avLst/>
                  </a:prstGeom>
                  <a:blipFill>
                    <a:blip r:embed="rId7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5" name="矩形 574"/>
                  <p:cNvSpPr/>
                  <p:nvPr/>
                </p:nvSpPr>
                <p:spPr>
                  <a:xfrm>
                    <a:off x="2606858" y="1130942"/>
                    <a:ext cx="1342867" cy="3629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575" name="矩形 5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6858" y="1130942"/>
                    <a:ext cx="1342867" cy="362984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4" name="矩形 563"/>
                <p:cNvSpPr/>
                <p:nvPr/>
              </p:nvSpPr>
              <p:spPr>
                <a:xfrm>
                  <a:off x="2550890" y="1683294"/>
                  <a:ext cx="75206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64" name="矩形 5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890" y="1683294"/>
                  <a:ext cx="752065" cy="400110"/>
                </a:xfrm>
                <a:prstGeom prst="rect">
                  <a:avLst/>
                </a:prstGeom>
                <a:blipFill>
                  <a:blip r:embed="rId8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4291963" y="822325"/>
            <a:ext cx="2906589" cy="1974663"/>
            <a:chOff x="4291963" y="822325"/>
            <a:chExt cx="2906589" cy="1974663"/>
          </a:xfrm>
        </p:grpSpPr>
        <p:grpSp>
          <p:nvGrpSpPr>
            <p:cNvPr id="576" name="组合 575"/>
            <p:cNvGrpSpPr/>
            <p:nvPr/>
          </p:nvGrpSpPr>
          <p:grpSpPr>
            <a:xfrm>
              <a:off x="4291963" y="822325"/>
              <a:ext cx="2906589" cy="1974663"/>
              <a:chOff x="4291963" y="822325"/>
              <a:chExt cx="2906589" cy="1974663"/>
            </a:xfrm>
          </p:grpSpPr>
          <p:grpSp>
            <p:nvGrpSpPr>
              <p:cNvPr id="577" name="组合 576"/>
              <p:cNvGrpSpPr/>
              <p:nvPr/>
            </p:nvGrpSpPr>
            <p:grpSpPr>
              <a:xfrm>
                <a:off x="4291963" y="822325"/>
                <a:ext cx="2906589" cy="1974663"/>
                <a:chOff x="1043136" y="822325"/>
                <a:chExt cx="2906589" cy="1974663"/>
              </a:xfrm>
            </p:grpSpPr>
            <p:cxnSp>
              <p:nvCxnSpPr>
                <p:cNvPr id="586" name="直接箭头连接符 585"/>
                <p:cNvCxnSpPr/>
                <p:nvPr/>
              </p:nvCxnSpPr>
              <p:spPr>
                <a:xfrm flipV="1">
                  <a:off x="1871831" y="925158"/>
                  <a:ext cx="10757" cy="187183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直接箭头连接符 586"/>
                <p:cNvCxnSpPr/>
                <p:nvPr/>
              </p:nvCxnSpPr>
              <p:spPr>
                <a:xfrm>
                  <a:off x="1656678" y="2398955"/>
                  <a:ext cx="19901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8" name="矩形 587"/>
                    <p:cNvSpPr/>
                    <p:nvPr/>
                  </p:nvSpPr>
                  <p:spPr>
                    <a:xfrm>
                      <a:off x="3393957" y="2000583"/>
                      <a:ext cx="453778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88" name="矩形 58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957" y="2000583"/>
                      <a:ext cx="453778" cy="461665"/>
                    </a:xfrm>
                    <a:prstGeom prst="rect">
                      <a:avLst/>
                    </a:prstGeom>
                    <a:blipFill>
                      <a:blip r:embed="rId8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9" name="矩形 588"/>
                    <p:cNvSpPr/>
                    <p:nvPr/>
                  </p:nvSpPr>
                  <p:spPr>
                    <a:xfrm>
                      <a:off x="1539962" y="822325"/>
                      <a:ext cx="423962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589" name="矩形 58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9962" y="822325"/>
                      <a:ext cx="423962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0" name="矩形 589"/>
                    <p:cNvSpPr/>
                    <p:nvPr/>
                  </p:nvSpPr>
                  <p:spPr>
                    <a:xfrm>
                      <a:off x="1043136" y="1767460"/>
                      <a:ext cx="1157817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a14:m>
                      <a:r>
                        <a:rPr lang="zh-CN" altLang="en-US" sz="1600" i="1" dirty="0" smtClean="0"/>
                        <a:t> </a:t>
                      </a:r>
                      <a:r>
                        <a:rPr lang="zh-CN" altLang="en-US" sz="1600" dirty="0" smtClean="0"/>
                        <a:t>平面</a:t>
                      </a:r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590" name="矩形 5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136" y="1767460"/>
                      <a:ext cx="1157817" cy="338554"/>
                    </a:xfrm>
                    <a:prstGeom prst="rect">
                      <a:avLst/>
                    </a:prstGeom>
                    <a:blipFill>
                      <a:blip r:embed="rId82"/>
                      <a:stretch>
                        <a:fillRect t="-7273" r="-1579" b="-2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1" name="任意多边形 590"/>
                <p:cNvSpPr/>
                <p:nvPr/>
              </p:nvSpPr>
              <p:spPr>
                <a:xfrm>
                  <a:off x="2173045" y="1365059"/>
                  <a:ext cx="1108037" cy="345407"/>
                </a:xfrm>
                <a:custGeom>
                  <a:avLst/>
                  <a:gdLst>
                    <a:gd name="connsiteX0" fmla="*/ 0 w 1108037"/>
                    <a:gd name="connsiteY0" fmla="*/ 173285 h 345407"/>
                    <a:gd name="connsiteX1" fmla="*/ 96819 w 1108037"/>
                    <a:gd name="connsiteY1" fmla="*/ 76466 h 345407"/>
                    <a:gd name="connsiteX2" fmla="*/ 182880 w 1108037"/>
                    <a:gd name="connsiteY2" fmla="*/ 54950 h 345407"/>
                    <a:gd name="connsiteX3" fmla="*/ 365760 w 1108037"/>
                    <a:gd name="connsiteY3" fmla="*/ 1162 h 345407"/>
                    <a:gd name="connsiteX4" fmla="*/ 623943 w 1108037"/>
                    <a:gd name="connsiteY4" fmla="*/ 22677 h 345407"/>
                    <a:gd name="connsiteX5" fmla="*/ 806823 w 1108037"/>
                    <a:gd name="connsiteY5" fmla="*/ 76466 h 345407"/>
                    <a:gd name="connsiteX6" fmla="*/ 946673 w 1108037"/>
                    <a:gd name="connsiteY6" fmla="*/ 184042 h 345407"/>
                    <a:gd name="connsiteX7" fmla="*/ 1032734 w 1108037"/>
                    <a:gd name="connsiteY7" fmla="*/ 259346 h 345407"/>
                    <a:gd name="connsiteX8" fmla="*/ 1108037 w 1108037"/>
                    <a:gd name="connsiteY8" fmla="*/ 345407 h 345407"/>
                    <a:gd name="connsiteX9" fmla="*/ 1108037 w 1108037"/>
                    <a:gd name="connsiteY9" fmla="*/ 345407 h 34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08037" h="345407">
                      <a:moveTo>
                        <a:pt x="0" y="173285"/>
                      </a:moveTo>
                      <a:cubicBezTo>
                        <a:pt x="33169" y="134736"/>
                        <a:pt x="66339" y="96188"/>
                        <a:pt x="96819" y="76466"/>
                      </a:cubicBezTo>
                      <a:cubicBezTo>
                        <a:pt x="127299" y="56744"/>
                        <a:pt x="138056" y="67501"/>
                        <a:pt x="182880" y="54950"/>
                      </a:cubicBezTo>
                      <a:cubicBezTo>
                        <a:pt x="227704" y="42399"/>
                        <a:pt x="292250" y="6541"/>
                        <a:pt x="365760" y="1162"/>
                      </a:cubicBezTo>
                      <a:cubicBezTo>
                        <a:pt x="439270" y="-4217"/>
                        <a:pt x="550433" y="10126"/>
                        <a:pt x="623943" y="22677"/>
                      </a:cubicBezTo>
                      <a:cubicBezTo>
                        <a:pt x="697454" y="35228"/>
                        <a:pt x="753035" y="49572"/>
                        <a:pt x="806823" y="76466"/>
                      </a:cubicBezTo>
                      <a:cubicBezTo>
                        <a:pt x="860611" y="103360"/>
                        <a:pt x="909021" y="153562"/>
                        <a:pt x="946673" y="184042"/>
                      </a:cubicBezTo>
                      <a:cubicBezTo>
                        <a:pt x="984325" y="214522"/>
                        <a:pt x="1005840" y="232452"/>
                        <a:pt x="1032734" y="259346"/>
                      </a:cubicBezTo>
                      <a:cubicBezTo>
                        <a:pt x="1059628" y="286240"/>
                        <a:pt x="1108037" y="345407"/>
                        <a:pt x="1108037" y="345407"/>
                      </a:cubicBezTo>
                      <a:lnTo>
                        <a:pt x="1108037" y="345407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2" name="直接连接符 591"/>
                <p:cNvCxnSpPr>
                  <a:stCxn id="591" idx="0"/>
                </p:cNvCxnSpPr>
                <p:nvPr/>
              </p:nvCxnSpPr>
              <p:spPr>
                <a:xfrm>
                  <a:off x="2173045" y="1538344"/>
                  <a:ext cx="0" cy="8606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直接连接符 592"/>
                <p:cNvCxnSpPr/>
                <p:nvPr/>
              </p:nvCxnSpPr>
              <p:spPr>
                <a:xfrm>
                  <a:off x="3281082" y="1710466"/>
                  <a:ext cx="0" cy="70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4" name="矩形 593"/>
                    <p:cNvSpPr/>
                    <p:nvPr/>
                  </p:nvSpPr>
                  <p:spPr>
                    <a:xfrm>
                      <a:off x="1882588" y="2387111"/>
                      <a:ext cx="83888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4" name="矩形 5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2588" y="2387111"/>
                      <a:ext cx="838883" cy="369332"/>
                    </a:xfrm>
                    <a:prstGeom prst="rect">
                      <a:avLst/>
                    </a:prstGeom>
                    <a:blipFill>
                      <a:blip r:embed="rId83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5" name="矩形 594"/>
                    <p:cNvSpPr/>
                    <p:nvPr/>
                  </p:nvSpPr>
                  <p:spPr>
                    <a:xfrm>
                      <a:off x="2882972" y="2368782"/>
                      <a:ext cx="8442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5" name="矩形 59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2972" y="2368782"/>
                      <a:ext cx="844205" cy="369332"/>
                    </a:xfrm>
                    <a:prstGeom prst="rect">
                      <a:avLst/>
                    </a:prstGeom>
                    <a:blipFill>
                      <a:blip r:embed="rId84"/>
                      <a:stretch>
                        <a:fillRect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6" name="矩形 595"/>
                    <p:cNvSpPr/>
                    <p:nvPr/>
                  </p:nvSpPr>
                  <p:spPr>
                    <a:xfrm>
                      <a:off x="2606858" y="1130942"/>
                      <a:ext cx="1342867" cy="3629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596" name="矩形 59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6858" y="1130942"/>
                      <a:ext cx="1342867" cy="362984"/>
                    </a:xfrm>
                    <a:prstGeom prst="rect">
                      <a:avLst/>
                    </a:prstGeom>
                    <a:blipFill>
                      <a:blip r:embed="rId85"/>
                      <a:stretch>
                        <a:fillRect b="-169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78" name="直接连接符 577"/>
              <p:cNvCxnSpPr/>
              <p:nvPr/>
            </p:nvCxnSpPr>
            <p:spPr>
              <a:xfrm flipH="1">
                <a:off x="6600729" y="1555325"/>
                <a:ext cx="5316" cy="6807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接连接符 578"/>
              <p:cNvCxnSpPr/>
              <p:nvPr/>
            </p:nvCxnSpPr>
            <p:spPr>
              <a:xfrm>
                <a:off x="5505260" y="1365059"/>
                <a:ext cx="0" cy="86061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0" name="任意多边形 579"/>
              <p:cNvSpPr/>
              <p:nvPr/>
            </p:nvSpPr>
            <p:spPr>
              <a:xfrm>
                <a:off x="5492692" y="1209918"/>
                <a:ext cx="1108037" cy="345407"/>
              </a:xfrm>
              <a:custGeom>
                <a:avLst/>
                <a:gdLst>
                  <a:gd name="connsiteX0" fmla="*/ 0 w 1108037"/>
                  <a:gd name="connsiteY0" fmla="*/ 173285 h 345407"/>
                  <a:gd name="connsiteX1" fmla="*/ 96819 w 1108037"/>
                  <a:gd name="connsiteY1" fmla="*/ 76466 h 345407"/>
                  <a:gd name="connsiteX2" fmla="*/ 182880 w 1108037"/>
                  <a:gd name="connsiteY2" fmla="*/ 54950 h 345407"/>
                  <a:gd name="connsiteX3" fmla="*/ 365760 w 1108037"/>
                  <a:gd name="connsiteY3" fmla="*/ 1162 h 345407"/>
                  <a:gd name="connsiteX4" fmla="*/ 623943 w 1108037"/>
                  <a:gd name="connsiteY4" fmla="*/ 22677 h 345407"/>
                  <a:gd name="connsiteX5" fmla="*/ 806823 w 1108037"/>
                  <a:gd name="connsiteY5" fmla="*/ 76466 h 345407"/>
                  <a:gd name="connsiteX6" fmla="*/ 946673 w 1108037"/>
                  <a:gd name="connsiteY6" fmla="*/ 184042 h 345407"/>
                  <a:gd name="connsiteX7" fmla="*/ 1032734 w 1108037"/>
                  <a:gd name="connsiteY7" fmla="*/ 259346 h 345407"/>
                  <a:gd name="connsiteX8" fmla="*/ 1108037 w 1108037"/>
                  <a:gd name="connsiteY8" fmla="*/ 345407 h 345407"/>
                  <a:gd name="connsiteX9" fmla="*/ 1108037 w 1108037"/>
                  <a:gd name="connsiteY9" fmla="*/ 345407 h 34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8037" h="345407">
                    <a:moveTo>
                      <a:pt x="0" y="173285"/>
                    </a:moveTo>
                    <a:cubicBezTo>
                      <a:pt x="33169" y="134736"/>
                      <a:pt x="66339" y="96188"/>
                      <a:pt x="96819" y="76466"/>
                    </a:cubicBezTo>
                    <a:cubicBezTo>
                      <a:pt x="127299" y="56744"/>
                      <a:pt x="138056" y="67501"/>
                      <a:pt x="182880" y="54950"/>
                    </a:cubicBezTo>
                    <a:cubicBezTo>
                      <a:pt x="227704" y="42399"/>
                      <a:pt x="292250" y="6541"/>
                      <a:pt x="365760" y="1162"/>
                    </a:cubicBezTo>
                    <a:cubicBezTo>
                      <a:pt x="439270" y="-4217"/>
                      <a:pt x="550433" y="10126"/>
                      <a:pt x="623943" y="22677"/>
                    </a:cubicBezTo>
                    <a:cubicBezTo>
                      <a:pt x="697454" y="35228"/>
                      <a:pt x="753035" y="49572"/>
                      <a:pt x="806823" y="76466"/>
                    </a:cubicBezTo>
                    <a:cubicBezTo>
                      <a:pt x="860611" y="103360"/>
                      <a:pt x="909021" y="153562"/>
                      <a:pt x="946673" y="184042"/>
                    </a:cubicBezTo>
                    <a:cubicBezTo>
                      <a:pt x="984325" y="214522"/>
                      <a:pt x="1005840" y="232452"/>
                      <a:pt x="1032734" y="259346"/>
                    </a:cubicBezTo>
                    <a:cubicBezTo>
                      <a:pt x="1059628" y="286240"/>
                      <a:pt x="1108037" y="345407"/>
                      <a:pt x="1108037" y="345407"/>
                    </a:cubicBezTo>
                    <a:lnTo>
                      <a:pt x="1108037" y="345407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81" name="直接连接符 580"/>
              <p:cNvCxnSpPr/>
              <p:nvPr/>
            </p:nvCxnSpPr>
            <p:spPr>
              <a:xfrm flipH="1">
                <a:off x="6527118" y="2236067"/>
                <a:ext cx="73611" cy="1754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接连接符 581"/>
              <p:cNvCxnSpPr/>
              <p:nvPr/>
            </p:nvCxnSpPr>
            <p:spPr>
              <a:xfrm flipH="1">
                <a:off x="5421728" y="2211992"/>
                <a:ext cx="115666" cy="18008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接连接符 582"/>
              <p:cNvCxnSpPr>
                <a:stCxn id="580" idx="0"/>
              </p:cNvCxnSpPr>
              <p:nvPr/>
            </p:nvCxnSpPr>
            <p:spPr>
              <a:xfrm flipH="1">
                <a:off x="5421729" y="1383203"/>
                <a:ext cx="70963" cy="15514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接连接符 583"/>
              <p:cNvCxnSpPr/>
              <p:nvPr/>
            </p:nvCxnSpPr>
            <p:spPr>
              <a:xfrm flipV="1">
                <a:off x="5505260" y="2236067"/>
                <a:ext cx="1095469" cy="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5" name="矩形 584"/>
                  <p:cNvSpPr/>
                  <p:nvPr/>
                </p:nvSpPr>
                <p:spPr>
                  <a:xfrm>
                    <a:off x="5181814" y="1995681"/>
                    <a:ext cx="5087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5" name="矩形 5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814" y="1995681"/>
                    <a:ext cx="508794" cy="369332"/>
                  </a:xfrm>
                  <a:prstGeom prst="rect">
                    <a:avLst/>
                  </a:prstGeom>
                  <a:blipFill>
                    <a:blip r:embed="rId8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7" name="直接连接符 246"/>
            <p:cNvCxnSpPr/>
            <p:nvPr/>
          </p:nvCxnSpPr>
          <p:spPr>
            <a:xfrm flipH="1">
              <a:off x="6526731" y="1555325"/>
              <a:ext cx="73998" cy="181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  <p:bldP spid="315" grpId="0"/>
      <p:bldP spid="316" grpId="0"/>
      <p:bldP spid="317" grpId="0"/>
      <p:bldP spid="337" grpId="0"/>
      <p:bldP spid="352" grpId="0" animBg="1"/>
      <p:bldP spid="353" grpId="0" animBg="1"/>
      <p:bldP spid="557" grpId="0"/>
      <p:bldP spid="559" grpId="0"/>
      <p:bldP spid="5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1500" y="365125"/>
                <a:ext cx="9677906" cy="518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，及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9677906" cy="518668"/>
              </a:xfrm>
              <a:prstGeom prst="rect">
                <a:avLst/>
              </a:prstGeom>
              <a:blipFill>
                <a:blip r:embed="rId2"/>
                <a:stretch>
                  <a:fillRect l="-945" t="-142353" b="-20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95783" y="883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41500" y="883793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41500" y="1402461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41499" y="186412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8422546" y="1013685"/>
            <a:ext cx="2743892" cy="2347157"/>
            <a:chOff x="8422546" y="1013685"/>
            <a:chExt cx="2743892" cy="2347157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8778240" y="1215614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573845" y="3001384"/>
              <a:ext cx="2592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8778240" y="1645920"/>
              <a:ext cx="1484555" cy="13554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520517" y="2325792"/>
              <a:ext cx="1" cy="6777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0262795" y="1633294"/>
              <a:ext cx="0" cy="13680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8788998" y="2323652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直角三角形 15"/>
            <p:cNvSpPr/>
            <p:nvPr/>
          </p:nvSpPr>
          <p:spPr>
            <a:xfrm flipH="1">
              <a:off x="9520517" y="1645919"/>
              <a:ext cx="742278" cy="671419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8778239" y="1648059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173846" y="2971887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846" y="2971887"/>
                  <a:ext cx="370614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8433305" y="2241755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305" y="2241755"/>
                  <a:ext cx="37061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0051809" y="2997858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1809" y="2997858"/>
                  <a:ext cx="370614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8422546" y="1496064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546" y="1496064"/>
                  <a:ext cx="370614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0663497" y="2604739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3497" y="2604739"/>
                  <a:ext cx="44242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731417" y="1013685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1417" y="1013685"/>
                  <a:ext cx="44242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  <a:blipFill>
                  <a:blip r:embed="rId9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944971" y="1402461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71" y="1402461"/>
                <a:ext cx="1622047" cy="461665"/>
              </a:xfrm>
              <a:prstGeom prst="rect">
                <a:avLst/>
              </a:prstGeom>
              <a:blipFill>
                <a:blip r:embed="rId10"/>
                <a:stretch>
                  <a:fillRect l="-752" t="-14474" r="-41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555823" y="2423247"/>
                <a:ext cx="3901004" cy="649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23" y="2423247"/>
                <a:ext cx="3901004" cy="649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770336" y="3112340"/>
                <a:ext cx="2989921" cy="619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36" y="3112340"/>
                <a:ext cx="2989921" cy="6196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770336" y="3731997"/>
                <a:ext cx="714170" cy="61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36" y="3731997"/>
                <a:ext cx="714170" cy="617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841499" y="4656980"/>
                <a:ext cx="965052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二次积分也可表示为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l-GR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nary>
                          <m:nary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l-GR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99" y="4656980"/>
                <a:ext cx="9650527" cy="657681"/>
              </a:xfrm>
              <a:prstGeom prst="rect">
                <a:avLst/>
              </a:prstGeom>
              <a:blipFill>
                <a:blip r:embed="rId14"/>
                <a:stretch>
                  <a:fillRect l="-948" b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8491535" y="1944726"/>
            <a:ext cx="2068721" cy="464020"/>
            <a:chOff x="8486168" y="1869921"/>
            <a:chExt cx="2068721" cy="464020"/>
          </a:xfrm>
        </p:grpSpPr>
        <p:grpSp>
          <p:nvGrpSpPr>
            <p:cNvPr id="25" name="组合 24"/>
            <p:cNvGrpSpPr/>
            <p:nvPr/>
          </p:nvGrpSpPr>
          <p:grpSpPr>
            <a:xfrm rot="5400000">
              <a:off x="9447394" y="1226446"/>
              <a:ext cx="464020" cy="1750970"/>
              <a:chOff x="9816377" y="1542030"/>
              <a:chExt cx="464020" cy="1459353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10042844" y="1633293"/>
                <a:ext cx="0" cy="136809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9816377" y="2044597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6377" y="2044597"/>
                    <a:ext cx="457176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9823221" y="1542030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3221" y="1542030"/>
                    <a:ext cx="457176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8486168" y="188854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168" y="1888545"/>
                  <a:ext cx="37920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26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0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2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1500" y="365125"/>
                <a:ext cx="9907905" cy="949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，及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9907905" cy="949042"/>
              </a:xfrm>
              <a:prstGeom prst="rect">
                <a:avLst/>
              </a:prstGeom>
              <a:blipFill>
                <a:blip r:embed="rId2"/>
                <a:stretch>
                  <a:fillRect l="-923" t="-641" r="-615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86376" y="122181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32093" y="122181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006574" y="1581766"/>
            <a:ext cx="2523596" cy="2451137"/>
            <a:chOff x="8361115" y="850246"/>
            <a:chExt cx="2523596" cy="2451137"/>
          </a:xfrm>
        </p:grpSpPr>
        <p:sp>
          <p:nvSpPr>
            <p:cNvPr id="14" name="直角三角形 13"/>
            <p:cNvSpPr/>
            <p:nvPr/>
          </p:nvSpPr>
          <p:spPr>
            <a:xfrm flipV="1">
              <a:off x="8787888" y="1643779"/>
              <a:ext cx="1464148" cy="1354077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9519999" y="1182126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8595359" y="2323652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8778240" y="1645920"/>
              <a:ext cx="1484555" cy="13554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9520517" y="2325792"/>
              <a:ext cx="1" cy="6777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8778239" y="1629768"/>
              <a:ext cx="0" cy="13680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788998" y="2323652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8778239" y="1648059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0066729" y="2313813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9" y="2313813"/>
                  <a:ext cx="370614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8361115" y="2241754"/>
                  <a:ext cx="53572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115" y="2241754"/>
                  <a:ext cx="53572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487024" y="2793635"/>
                  <a:ext cx="53572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024" y="2793635"/>
                  <a:ext cx="535723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9451117" y="1345399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1117" y="1345399"/>
                  <a:ext cx="370614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0442282" y="2305832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282" y="2305832"/>
                  <a:ext cx="44242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9451117" y="850246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1117" y="850246"/>
                  <a:ext cx="44242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692" y="1766568"/>
                  <a:ext cx="799963" cy="362984"/>
                </a:xfrm>
                <a:prstGeom prst="rect">
                  <a:avLst/>
                </a:prstGeom>
                <a:blipFill>
                  <a:blip r:embed="rId9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/>
          <p:cNvSpPr/>
          <p:nvPr/>
        </p:nvSpPr>
        <p:spPr>
          <a:xfrm>
            <a:off x="1832093" y="1605839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  <a:blipFill>
                <a:blip r:embed="rId24"/>
                <a:stretch>
                  <a:fillRect l="-1128" t="-14474" r="-488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9443378" y="2095708"/>
            <a:ext cx="503412" cy="1618530"/>
            <a:chOff x="9776985" y="1542030"/>
            <a:chExt cx="503412" cy="1618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9776985" y="2407581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985" y="2407581"/>
                  <a:ext cx="364779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/>
            <p:cNvCxnSpPr/>
            <p:nvPr/>
          </p:nvCxnSpPr>
          <p:spPr>
            <a:xfrm flipV="1">
              <a:off x="10042844" y="1633293"/>
              <a:ext cx="0" cy="136809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9816290" y="263734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6290" y="2637340"/>
                  <a:ext cx="45717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1832093" y="201597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134611" y="2369175"/>
                <a:ext cx="7241726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11" y="2369175"/>
                <a:ext cx="7241726" cy="6450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  <a:blipFill>
                <a:blip r:embed="rId15"/>
                <a:stretch>
                  <a:fillRect l="-752" t="-14474" r="-41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9110664" y="2274474"/>
            <a:ext cx="1918923" cy="514002"/>
            <a:chOff x="9324123" y="1813096"/>
            <a:chExt cx="1918923" cy="514002"/>
          </a:xfrm>
        </p:grpSpPr>
        <p:grpSp>
          <p:nvGrpSpPr>
            <p:cNvPr id="35" name="组合 34"/>
            <p:cNvGrpSpPr/>
            <p:nvPr/>
          </p:nvGrpSpPr>
          <p:grpSpPr>
            <a:xfrm rot="5400000">
              <a:off x="10047549" y="1131600"/>
              <a:ext cx="472072" cy="1918923"/>
              <a:chOff x="9801481" y="968483"/>
              <a:chExt cx="472072" cy="1599334"/>
            </a:xfrm>
          </p:grpSpPr>
          <p:cxnSp>
            <p:nvCxnSpPr>
              <p:cNvPr id="37" name="直接连接符 36"/>
              <p:cNvCxnSpPr/>
              <p:nvPr/>
            </p:nvCxnSpPr>
            <p:spPr>
              <a:xfrm flipV="1">
                <a:off x="10019667" y="1031723"/>
                <a:ext cx="0" cy="136809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9816377" y="2044597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6377" y="2044597"/>
                    <a:ext cx="457176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/>
                  <p:cNvSpPr/>
                  <p:nvPr/>
                </p:nvSpPr>
                <p:spPr>
                  <a:xfrm>
                    <a:off x="9801481" y="968483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矩形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1481" y="968483"/>
                    <a:ext cx="457176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10142320" y="1813096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2320" y="1813096"/>
                  <a:ext cx="379206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128580" y="3531331"/>
                <a:ext cx="734284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80" y="3531331"/>
                <a:ext cx="7342844" cy="64504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001800" y="4375069"/>
                <a:ext cx="79710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当区域图同时为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型和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型时，选择一个较易的二次积分！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4375069"/>
                <a:ext cx="7971028" cy="461665"/>
              </a:xfrm>
              <a:prstGeom prst="rect">
                <a:avLst/>
              </a:prstGeom>
              <a:blipFill>
                <a:blip r:embed="rId27"/>
                <a:stretch>
                  <a:fillRect l="-1147" t="-14667" r="-2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841500" y="4825258"/>
                <a:ext cx="9907905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altLang="zh-CN" sz="20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4825258"/>
                <a:ext cx="9907905" cy="78386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841500" y="5669978"/>
                <a:ext cx="4131837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=???</m:t>
                    </m:r>
                  </m:oMath>
                </a14:m>
                <a:r>
                  <a:rPr lang="zh-CN" altLang="en-US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669978"/>
                <a:ext cx="4131837" cy="55297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300413" y="5687926"/>
                <a:ext cx="2170209" cy="486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zh-CN" altLang="en-US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413" y="5687926"/>
                <a:ext cx="2170209" cy="486415"/>
              </a:xfrm>
              <a:prstGeom prst="rect">
                <a:avLst/>
              </a:prstGeom>
              <a:blipFill>
                <a:blip r:embed="rId29"/>
                <a:stretch>
                  <a:fillRect l="-21910" t="-121250" b="-18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9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4" grpId="0"/>
      <p:bldP spid="25" grpId="0"/>
      <p:bldP spid="31" grpId="0"/>
      <p:bldP spid="32" grpId="0"/>
      <p:bldP spid="33" grpId="0"/>
      <p:bldP spid="40" grpId="0"/>
      <p:bldP spid="41" grpId="0"/>
      <p:bldP spid="42" grpId="0"/>
      <p:bldP spid="4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694" y="3415682"/>
            <a:ext cx="3109229" cy="26154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3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1501" y="365125"/>
                <a:ext cx="9314180" cy="518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是曲线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及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1" y="365125"/>
                <a:ext cx="9314180" cy="518668"/>
              </a:xfrm>
              <a:prstGeom prst="rect">
                <a:avLst/>
              </a:prstGeom>
              <a:blipFill>
                <a:blip r:embed="rId3"/>
                <a:stretch>
                  <a:fillRect l="-982" t="-142353" r="-65" b="-20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86376" y="122181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32093" y="122181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832093" y="1605839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  <a:blipFill>
                <a:blip r:embed="rId10"/>
                <a:stretch>
                  <a:fillRect l="-1128" t="-14474" r="-488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832093" y="201597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34611" y="2369175"/>
                <a:ext cx="7062703" cy="680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11" y="2369175"/>
                <a:ext cx="7062703" cy="6809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  <a:blipFill>
                <a:blip r:embed="rId15"/>
                <a:stretch>
                  <a:fillRect l="-752" t="-14474" r="-41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9092218" y="4397694"/>
            <a:ext cx="1948143" cy="457177"/>
            <a:chOff x="9219027" y="1841509"/>
            <a:chExt cx="1948143" cy="457177"/>
          </a:xfrm>
        </p:grpSpPr>
        <p:grpSp>
          <p:nvGrpSpPr>
            <p:cNvPr id="34" name="组合 33"/>
            <p:cNvGrpSpPr/>
            <p:nvPr/>
          </p:nvGrpSpPr>
          <p:grpSpPr>
            <a:xfrm rot="5400000">
              <a:off x="10037846" y="1169363"/>
              <a:ext cx="457177" cy="1801470"/>
              <a:chOff x="9787965" y="1031723"/>
              <a:chExt cx="457177" cy="1501442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10019667" y="1031723"/>
                <a:ext cx="0" cy="136809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9787965" y="2009945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7965" y="2009945"/>
                    <a:ext cx="457176" cy="52322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9787966" y="1072191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7966" y="1072191"/>
                    <a:ext cx="457176" cy="52322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9219027" y="1854696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027" y="1854696"/>
                  <a:ext cx="379206" cy="369332"/>
                </a:xfrm>
                <a:prstGeom prst="rect">
                  <a:avLst/>
                </a:prstGeom>
                <a:blipFill>
                  <a:blip r:embed="rId3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128580" y="3531331"/>
                <a:ext cx="4304512" cy="649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p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80" y="3531331"/>
                <a:ext cx="4304512" cy="64908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694" y="681418"/>
            <a:ext cx="3109229" cy="2615411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0364033" y="1200086"/>
            <a:ext cx="503412" cy="1228535"/>
            <a:chOff x="9776985" y="1542030"/>
            <a:chExt cx="503412" cy="1228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9776985" y="2407581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985" y="2407581"/>
                  <a:ext cx="364779" cy="36298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连接符 42"/>
            <p:cNvCxnSpPr>
              <a:stCxn id="44" idx="2"/>
            </p:cNvCxnSpPr>
            <p:nvPr/>
          </p:nvCxnSpPr>
          <p:spPr>
            <a:xfrm flipV="1">
              <a:off x="10041872" y="1633293"/>
              <a:ext cx="972" cy="89191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813284" y="2001984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284" y="2001984"/>
                  <a:ext cx="457176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/>
          <p:cNvGrpSpPr/>
          <p:nvPr/>
        </p:nvGrpSpPr>
        <p:grpSpPr>
          <a:xfrm>
            <a:off x="9250471" y="1683477"/>
            <a:ext cx="543284" cy="983174"/>
            <a:chOff x="9813284" y="1542030"/>
            <a:chExt cx="543284" cy="983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9991789" y="1806151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789" y="1806151"/>
                  <a:ext cx="364779" cy="36298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连接符 47"/>
            <p:cNvCxnSpPr>
              <a:stCxn id="49" idx="2"/>
            </p:cNvCxnSpPr>
            <p:nvPr/>
          </p:nvCxnSpPr>
          <p:spPr>
            <a:xfrm flipV="1">
              <a:off x="10041872" y="1633293"/>
              <a:ext cx="972" cy="89191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813284" y="2001984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284" y="2001984"/>
                  <a:ext cx="457176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3342756" y="4298382"/>
                <a:ext cx="3656450" cy="619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56" y="4298382"/>
                <a:ext cx="3656450" cy="61965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332632" y="5036002"/>
                <a:ext cx="823174" cy="622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2" y="5036002"/>
                <a:ext cx="823174" cy="62241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7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3" grpId="0"/>
      <p:bldP spid="24" grpId="0"/>
      <p:bldP spid="30" grpId="0"/>
      <p:bldP spid="31" grpId="0"/>
      <p:bldP spid="32" grpId="0"/>
      <p:bldP spid="39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grpSp>
        <p:nvGrpSpPr>
          <p:cNvPr id="61" name="组合 60"/>
          <p:cNvGrpSpPr/>
          <p:nvPr/>
        </p:nvGrpSpPr>
        <p:grpSpPr>
          <a:xfrm>
            <a:off x="9723513" y="1528914"/>
            <a:ext cx="2278461" cy="2375529"/>
            <a:chOff x="9723513" y="1528914"/>
            <a:chExt cx="2278461" cy="2375529"/>
          </a:xfrm>
        </p:grpSpPr>
        <p:sp>
          <p:nvSpPr>
            <p:cNvPr id="4" name="直角三角形 3"/>
            <p:cNvSpPr/>
            <p:nvPr/>
          </p:nvSpPr>
          <p:spPr>
            <a:xfrm flipV="1">
              <a:off x="10069679" y="2207810"/>
              <a:ext cx="1464148" cy="1354077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 flipH="1">
              <a:off x="10068316" y="1723716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9823857" y="3561887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0060031" y="2209951"/>
              <a:ext cx="1484555" cy="13554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1533827" y="2114800"/>
              <a:ext cx="1" cy="14435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0060030" y="2193799"/>
              <a:ext cx="0" cy="13680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0060030" y="2212090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1249591" y="3529645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591" y="3529645"/>
                  <a:ext cx="370614" cy="36298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9723513" y="2054717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3513" y="2054717"/>
                  <a:ext cx="370614" cy="36298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1559545" y="3442778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9545" y="3442778"/>
                  <a:ext cx="442429" cy="46166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9723513" y="152891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3513" y="1528914"/>
                  <a:ext cx="442429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0426483" y="2330599"/>
                  <a:ext cx="79996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483" y="2330599"/>
                  <a:ext cx="799963" cy="362984"/>
                </a:xfrm>
                <a:prstGeom prst="rect">
                  <a:avLst/>
                </a:prstGeom>
                <a:blipFill>
                  <a:blip r:embed="rId3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矩形 57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4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1841500" y="365125"/>
                <a:ext cx="9907905" cy="570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9907905" cy="570734"/>
              </a:xfrm>
              <a:prstGeom prst="rect">
                <a:avLst/>
              </a:prstGeom>
              <a:blipFill>
                <a:blip r:embed="rId37"/>
                <a:stretch>
                  <a:fillRect l="-923" t="-3191" b="-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/>
          <p:cNvGrpSpPr/>
          <p:nvPr/>
        </p:nvGrpSpPr>
        <p:grpSpPr>
          <a:xfrm>
            <a:off x="10187595" y="1914861"/>
            <a:ext cx="489913" cy="2154207"/>
            <a:chOff x="9790484" y="1542030"/>
            <a:chExt cx="489913" cy="1372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9790484" y="2551642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0484" y="2551642"/>
                  <a:ext cx="364779" cy="362984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连接符 63"/>
            <p:cNvCxnSpPr/>
            <p:nvPr/>
          </p:nvCxnSpPr>
          <p:spPr>
            <a:xfrm flipV="1">
              <a:off x="10029372" y="1633294"/>
              <a:ext cx="13472" cy="93762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9812530" y="2203663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2530" y="2203663"/>
                  <a:ext cx="457176" cy="5232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221" y="1542030"/>
                  <a:ext cx="457176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矩形 67"/>
          <p:cNvSpPr/>
          <p:nvPr/>
        </p:nvSpPr>
        <p:spPr>
          <a:xfrm>
            <a:off x="1086376" y="122181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832093" y="122181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832093" y="1605839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4" y="1605839"/>
                <a:ext cx="1622047" cy="461665"/>
              </a:xfrm>
              <a:prstGeom prst="rect">
                <a:avLst/>
              </a:prstGeom>
              <a:blipFill>
                <a:blip r:embed="rId41"/>
                <a:stretch>
                  <a:fillRect l="-1128" t="-14474" r="-488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1832093" y="201597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2134611" y="2369175"/>
                <a:ext cx="412734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11" y="2369175"/>
                <a:ext cx="4127348" cy="64504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3081428"/>
                <a:ext cx="1622047" cy="461665"/>
              </a:xfrm>
              <a:prstGeom prst="rect">
                <a:avLst/>
              </a:prstGeom>
              <a:blipFill>
                <a:blip r:embed="rId43"/>
                <a:stretch>
                  <a:fillRect l="-752" t="-14474" r="-41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128580" y="3531331"/>
                <a:ext cx="4017767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80" y="3531331"/>
                <a:ext cx="4017767" cy="59317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3342756" y="4298382"/>
                <a:ext cx="1897764" cy="593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56" y="4298382"/>
                <a:ext cx="1897764" cy="59394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3332632" y="5036002"/>
                <a:ext cx="1695079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2" y="5036002"/>
                <a:ext cx="1695079" cy="61388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组合 77"/>
          <p:cNvGrpSpPr/>
          <p:nvPr/>
        </p:nvGrpSpPr>
        <p:grpSpPr>
          <a:xfrm>
            <a:off x="9596443" y="2591872"/>
            <a:ext cx="1567459" cy="469079"/>
            <a:chOff x="9219027" y="1841510"/>
            <a:chExt cx="1567459" cy="469079"/>
          </a:xfrm>
        </p:grpSpPr>
        <p:grpSp>
          <p:nvGrpSpPr>
            <p:cNvPr id="79" name="组合 78"/>
            <p:cNvGrpSpPr/>
            <p:nvPr/>
          </p:nvGrpSpPr>
          <p:grpSpPr>
            <a:xfrm rot="5400000">
              <a:off x="9841553" y="1365656"/>
              <a:ext cx="469079" cy="1420787"/>
              <a:chOff x="9787965" y="1349005"/>
              <a:chExt cx="469079" cy="1184160"/>
            </a:xfrm>
          </p:grpSpPr>
          <p:cxnSp>
            <p:nvCxnSpPr>
              <p:cNvPr id="81" name="直接连接符 80"/>
              <p:cNvCxnSpPr>
                <a:endCxn id="83" idx="0"/>
              </p:cNvCxnSpPr>
              <p:nvPr/>
            </p:nvCxnSpPr>
            <p:spPr>
              <a:xfrm rot="16200000">
                <a:off x="9498658" y="1870015"/>
                <a:ext cx="1050809" cy="8789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矩形 81"/>
                  <p:cNvSpPr/>
                  <p:nvPr/>
                </p:nvSpPr>
                <p:spPr>
                  <a:xfrm>
                    <a:off x="9787965" y="2009945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矩形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7965" y="2009945"/>
                    <a:ext cx="457176" cy="52322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矩形 82"/>
                  <p:cNvSpPr/>
                  <p:nvPr/>
                </p:nvSpPr>
                <p:spPr>
                  <a:xfrm>
                    <a:off x="9799868" y="1349005"/>
                    <a:ext cx="45717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矩形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9868" y="1349005"/>
                    <a:ext cx="457176" cy="523220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9219027" y="1854696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027" y="1854696"/>
                  <a:ext cx="379206" cy="369332"/>
                </a:xfrm>
                <a:prstGeom prst="rect">
                  <a:avLst/>
                </a:prstGeom>
                <a:blipFill>
                  <a:blip r:embed="rId49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34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rot="7991570">
            <a:off x="9485774" y="5289703"/>
            <a:ext cx="1067957" cy="112074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8986723" y="555026"/>
            <a:ext cx="2278461" cy="2375529"/>
            <a:chOff x="9002751" y="1059043"/>
            <a:chExt cx="2278461" cy="2375529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9347554" y="1253845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9103095" y="3092016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0528829" y="3059774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8829" y="3059774"/>
                  <a:ext cx="370614" cy="36298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838783" y="2972907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783" y="2972907"/>
                  <a:ext cx="44242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9002751" y="105904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751" y="1059043"/>
                  <a:ext cx="442429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5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1500" y="365125"/>
                <a:ext cx="6054613" cy="593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交换二次积分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的次序。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6054613" cy="593176"/>
              </a:xfrm>
              <a:prstGeom prst="rect">
                <a:avLst/>
              </a:prstGeom>
              <a:blipFill>
                <a:blip r:embed="rId17"/>
                <a:stretch>
                  <a:fillRect l="-1511" b="-9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97607" y="94597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43324" y="945978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43324" y="1446849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946795" y="1446849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95" y="1446849"/>
                <a:ext cx="1622047" cy="461665"/>
              </a:xfrm>
              <a:prstGeom prst="rect">
                <a:avLst/>
              </a:prstGeom>
              <a:blipFill>
                <a:blip r:embed="rId18"/>
                <a:stretch>
                  <a:fillRect l="-749" t="-14474" r="-374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843324" y="1856986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）将二重积分表示为二次积分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331525" y="1259213"/>
            <a:ext cx="1484555" cy="1355464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0704254" y="1138197"/>
            <a:ext cx="1" cy="144356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9342284" y="1246587"/>
            <a:ext cx="0" cy="136809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>
            <a:off x="9341496" y="955149"/>
            <a:ext cx="1463040" cy="1644608"/>
          </a:xfrm>
          <a:custGeom>
            <a:avLst/>
            <a:gdLst>
              <a:gd name="connsiteX0" fmla="*/ 0 w 1463040"/>
              <a:gd name="connsiteY0" fmla="*/ 1764254 h 1764254"/>
              <a:gd name="connsiteX1" fmla="*/ 559398 w 1463040"/>
              <a:gd name="connsiteY1" fmla="*/ 1635163 h 1764254"/>
              <a:gd name="connsiteX2" fmla="*/ 1161826 w 1463040"/>
              <a:gd name="connsiteY2" fmla="*/ 1075765 h 1764254"/>
              <a:gd name="connsiteX3" fmla="*/ 1463040 w 1463040"/>
              <a:gd name="connsiteY3" fmla="*/ 0 h 1764254"/>
              <a:gd name="connsiteX4" fmla="*/ 1463040 w 1463040"/>
              <a:gd name="connsiteY4" fmla="*/ 0 h 176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1764254">
                <a:moveTo>
                  <a:pt x="0" y="1764254"/>
                </a:moveTo>
                <a:cubicBezTo>
                  <a:pt x="182880" y="1757082"/>
                  <a:pt x="365760" y="1749911"/>
                  <a:pt x="559398" y="1635163"/>
                </a:cubicBezTo>
                <a:cubicBezTo>
                  <a:pt x="753036" y="1520415"/>
                  <a:pt x="1011219" y="1348292"/>
                  <a:pt x="1161826" y="1075765"/>
                </a:cubicBezTo>
                <a:cubicBezTo>
                  <a:pt x="1312433" y="803238"/>
                  <a:pt x="1463040" y="0"/>
                  <a:pt x="1463040" y="0"/>
                </a:cubicBezTo>
                <a:lnTo>
                  <a:pt x="1463040" y="0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9897934" y="1805506"/>
                <a:ext cx="491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934" y="1805506"/>
                <a:ext cx="491865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259140" y="953116"/>
                <a:ext cx="37464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40" y="953116"/>
                <a:ext cx="3746475" cy="461665"/>
              </a:xfrm>
              <a:prstGeom prst="rect">
                <a:avLst/>
              </a:prstGeom>
              <a:blipFill>
                <a:blip r:embed="rId2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003624" y="2325789"/>
                <a:ext cx="5617948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rad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24" y="2325789"/>
                <a:ext cx="5617948" cy="6643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095782" y="3024814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6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841500" y="3024814"/>
                <a:ext cx="8848138" cy="593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交换二次积分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的次序。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024814"/>
                <a:ext cx="8848138" cy="593945"/>
              </a:xfrm>
              <a:prstGeom prst="rect">
                <a:avLst/>
              </a:prstGeom>
              <a:blipFill>
                <a:blip r:embed="rId22"/>
                <a:stretch>
                  <a:fillRect l="-1033" b="-9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/>
          <p:cNvGrpSpPr/>
          <p:nvPr/>
        </p:nvGrpSpPr>
        <p:grpSpPr>
          <a:xfrm>
            <a:off x="8919169" y="3811916"/>
            <a:ext cx="2278461" cy="2375529"/>
            <a:chOff x="8919169" y="3811916"/>
            <a:chExt cx="2278461" cy="2375529"/>
          </a:xfrm>
        </p:grpSpPr>
        <p:grpSp>
          <p:nvGrpSpPr>
            <p:cNvPr id="33" name="组合 32"/>
            <p:cNvGrpSpPr/>
            <p:nvPr/>
          </p:nvGrpSpPr>
          <p:grpSpPr>
            <a:xfrm>
              <a:off x="8919169" y="3811916"/>
              <a:ext cx="2278461" cy="2375529"/>
              <a:chOff x="9002751" y="1059043"/>
              <a:chExt cx="2278461" cy="2375529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H="1">
                <a:off x="9347554" y="1253845"/>
                <a:ext cx="10758" cy="2119257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9103095" y="3092016"/>
                <a:ext cx="20681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9838922" y="3022247"/>
                    <a:ext cx="370614" cy="3629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38922" y="3022247"/>
                    <a:ext cx="370614" cy="36298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10838783" y="2972907"/>
                    <a:ext cx="44242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8783" y="2972907"/>
                    <a:ext cx="442429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9002751" y="1059043"/>
                    <a:ext cx="44242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751" y="1059043"/>
                    <a:ext cx="442429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10498185" y="5800851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185" y="5800851"/>
                  <a:ext cx="370614" cy="36298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矩形 39"/>
          <p:cNvSpPr/>
          <p:nvPr/>
        </p:nvSpPr>
        <p:spPr>
          <a:xfrm>
            <a:off x="1097607" y="360556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843324" y="3605561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259140" y="3612699"/>
                <a:ext cx="35934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40" y="3612699"/>
                <a:ext cx="3593483" cy="461665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259140" y="4015698"/>
                <a:ext cx="41294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40" y="4015698"/>
                <a:ext cx="4129464" cy="461665"/>
              </a:xfrm>
              <a:prstGeom prst="rect">
                <a:avLst/>
              </a:prstGeom>
              <a:blipFill>
                <a:blip r:embed="rId2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/>
          <p:cNvCxnSpPr/>
          <p:nvPr/>
        </p:nvCxnSpPr>
        <p:spPr>
          <a:xfrm flipV="1">
            <a:off x="9263972" y="4477363"/>
            <a:ext cx="0" cy="136809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9991074" y="4476236"/>
            <a:ext cx="0" cy="136809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263972" y="5844889"/>
            <a:ext cx="15587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9255355" y="4128781"/>
            <a:ext cx="1628060" cy="1715545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10793779" y="4067226"/>
            <a:ext cx="19349" cy="1789727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9531746" y="4622800"/>
            <a:ext cx="1279031" cy="1233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9807649" y="5262008"/>
                <a:ext cx="491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649" y="5262008"/>
                <a:ext cx="491865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1843324" y="4471303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46795" y="4471303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95" y="4471303"/>
                <a:ext cx="1622047" cy="461665"/>
              </a:xfrm>
              <a:prstGeom prst="rect">
                <a:avLst/>
              </a:prstGeom>
              <a:blipFill>
                <a:blip r:embed="rId30"/>
                <a:stretch>
                  <a:fillRect l="-749" t="-14474" r="-374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037838" y="5006946"/>
                <a:ext cx="5661935" cy="1136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838" y="5006946"/>
                <a:ext cx="5661935" cy="11364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59"/>
          <p:cNvCxnSpPr/>
          <p:nvPr/>
        </p:nvCxnSpPr>
        <p:spPr>
          <a:xfrm>
            <a:off x="9087067" y="5400339"/>
            <a:ext cx="1909858" cy="1535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1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  <p:bldP spid="7" grpId="0"/>
      <p:bldP spid="8" grpId="0"/>
      <p:bldP spid="9" grpId="0"/>
      <p:bldP spid="26" grpId="0" animBg="1"/>
      <p:bldP spid="27" grpId="0"/>
      <p:bldP spid="28" grpId="0"/>
      <p:bldP spid="29" grpId="0"/>
      <p:bldP spid="31" grpId="0"/>
      <p:bldP spid="32" grpId="0"/>
      <p:bldP spid="40" grpId="0"/>
      <p:bldP spid="41" grpId="0"/>
      <p:bldP spid="42" grpId="0"/>
      <p:bldP spid="44" grpId="0"/>
      <p:bldP spid="55" grpId="0"/>
      <p:bldP spid="56" grpId="0"/>
      <p:bldP spid="57" grpId="0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8667422" y="4191106"/>
            <a:ext cx="3446795" cy="2511682"/>
            <a:chOff x="5017539" y="1452840"/>
            <a:chExt cx="4096558" cy="3423787"/>
          </a:xfrm>
        </p:grpSpPr>
        <p:sp>
          <p:nvSpPr>
            <p:cNvPr id="97" name="Freeform 912"/>
            <p:cNvSpPr>
              <a:spLocks/>
            </p:cNvSpPr>
            <p:nvPr/>
          </p:nvSpPr>
          <p:spPr bwMode="auto">
            <a:xfrm>
              <a:off x="5995439" y="2190147"/>
              <a:ext cx="2170113" cy="2012950"/>
            </a:xfrm>
            <a:custGeom>
              <a:avLst/>
              <a:gdLst>
                <a:gd name="T0" fmla="*/ 742 w 1367"/>
                <a:gd name="T1" fmla="*/ 1226 h 1268"/>
                <a:gd name="T2" fmla="*/ 639 w 1367"/>
                <a:gd name="T3" fmla="*/ 1193 h 1268"/>
                <a:gd name="T4" fmla="*/ 441 w 1367"/>
                <a:gd name="T5" fmla="*/ 1118 h 1268"/>
                <a:gd name="T6" fmla="*/ 253 w 1367"/>
                <a:gd name="T7" fmla="*/ 1024 h 1268"/>
                <a:gd name="T8" fmla="*/ 183 w 1367"/>
                <a:gd name="T9" fmla="*/ 982 h 1268"/>
                <a:gd name="T10" fmla="*/ 141 w 1367"/>
                <a:gd name="T11" fmla="*/ 949 h 1268"/>
                <a:gd name="T12" fmla="*/ 103 w 1367"/>
                <a:gd name="T13" fmla="*/ 916 h 1268"/>
                <a:gd name="T14" fmla="*/ 28 w 1367"/>
                <a:gd name="T15" fmla="*/ 817 h 1268"/>
                <a:gd name="T16" fmla="*/ 9 w 1367"/>
                <a:gd name="T17" fmla="*/ 761 h 1268"/>
                <a:gd name="T18" fmla="*/ 0 w 1367"/>
                <a:gd name="T19" fmla="*/ 700 h 1268"/>
                <a:gd name="T20" fmla="*/ 4 w 1367"/>
                <a:gd name="T21" fmla="*/ 629 h 1268"/>
                <a:gd name="T22" fmla="*/ 33 w 1367"/>
                <a:gd name="T23" fmla="*/ 493 h 1268"/>
                <a:gd name="T24" fmla="*/ 94 w 1367"/>
                <a:gd name="T25" fmla="*/ 338 h 1268"/>
                <a:gd name="T26" fmla="*/ 122 w 1367"/>
                <a:gd name="T27" fmla="*/ 282 h 1268"/>
                <a:gd name="T28" fmla="*/ 159 w 1367"/>
                <a:gd name="T29" fmla="*/ 221 h 1268"/>
                <a:gd name="T30" fmla="*/ 235 w 1367"/>
                <a:gd name="T31" fmla="*/ 127 h 1268"/>
                <a:gd name="T32" fmla="*/ 315 w 1367"/>
                <a:gd name="T33" fmla="*/ 56 h 1268"/>
                <a:gd name="T34" fmla="*/ 376 w 1367"/>
                <a:gd name="T35" fmla="*/ 23 h 1268"/>
                <a:gd name="T36" fmla="*/ 441 w 1367"/>
                <a:gd name="T37" fmla="*/ 4 h 1268"/>
                <a:gd name="T38" fmla="*/ 474 w 1367"/>
                <a:gd name="T39" fmla="*/ 0 h 1268"/>
                <a:gd name="T40" fmla="*/ 714 w 1367"/>
                <a:gd name="T41" fmla="*/ 9 h 1268"/>
                <a:gd name="T42" fmla="*/ 902 w 1367"/>
                <a:gd name="T43" fmla="*/ 42 h 1268"/>
                <a:gd name="T44" fmla="*/ 1020 w 1367"/>
                <a:gd name="T45" fmla="*/ 75 h 1268"/>
                <a:gd name="T46" fmla="*/ 1161 w 1367"/>
                <a:gd name="T47" fmla="*/ 136 h 1268"/>
                <a:gd name="T48" fmla="*/ 1259 w 1367"/>
                <a:gd name="T49" fmla="*/ 192 h 1268"/>
                <a:gd name="T50" fmla="*/ 1311 w 1367"/>
                <a:gd name="T51" fmla="*/ 244 h 1268"/>
                <a:gd name="T52" fmla="*/ 1344 w 1367"/>
                <a:gd name="T53" fmla="*/ 300 h 1268"/>
                <a:gd name="T54" fmla="*/ 1353 w 1367"/>
                <a:gd name="T55" fmla="*/ 333 h 1268"/>
                <a:gd name="T56" fmla="*/ 1367 w 1367"/>
                <a:gd name="T57" fmla="*/ 451 h 1268"/>
                <a:gd name="T58" fmla="*/ 1363 w 1367"/>
                <a:gd name="T59" fmla="*/ 573 h 1268"/>
                <a:gd name="T60" fmla="*/ 1339 w 1367"/>
                <a:gd name="T61" fmla="*/ 709 h 1268"/>
                <a:gd name="T62" fmla="*/ 1302 w 1367"/>
                <a:gd name="T63" fmla="*/ 864 h 1268"/>
                <a:gd name="T64" fmla="*/ 1240 w 1367"/>
                <a:gd name="T65" fmla="*/ 1048 h 1268"/>
                <a:gd name="T66" fmla="*/ 1198 w 1367"/>
                <a:gd name="T67" fmla="*/ 1127 h 1268"/>
                <a:gd name="T68" fmla="*/ 1142 w 1367"/>
                <a:gd name="T69" fmla="*/ 1193 h 1268"/>
                <a:gd name="T70" fmla="*/ 1076 w 1367"/>
                <a:gd name="T71" fmla="*/ 1240 h 1268"/>
                <a:gd name="T72" fmla="*/ 987 w 1367"/>
                <a:gd name="T73" fmla="*/ 1264 h 1268"/>
                <a:gd name="T74" fmla="*/ 879 w 1367"/>
                <a:gd name="T75" fmla="*/ 1259 h 1268"/>
                <a:gd name="T76" fmla="*/ 742 w 1367"/>
                <a:gd name="T77" fmla="*/ 1226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7" h="1268">
                  <a:moveTo>
                    <a:pt x="742" y="1226"/>
                  </a:moveTo>
                  <a:lnTo>
                    <a:pt x="742" y="1226"/>
                  </a:lnTo>
                  <a:lnTo>
                    <a:pt x="639" y="1193"/>
                  </a:lnTo>
                  <a:lnTo>
                    <a:pt x="639" y="1193"/>
                  </a:lnTo>
                  <a:lnTo>
                    <a:pt x="540" y="1156"/>
                  </a:lnTo>
                  <a:lnTo>
                    <a:pt x="441" y="1118"/>
                  </a:lnTo>
                  <a:lnTo>
                    <a:pt x="347" y="1076"/>
                  </a:lnTo>
                  <a:lnTo>
                    <a:pt x="253" y="1024"/>
                  </a:lnTo>
                  <a:lnTo>
                    <a:pt x="253" y="1024"/>
                  </a:lnTo>
                  <a:lnTo>
                    <a:pt x="183" y="982"/>
                  </a:lnTo>
                  <a:lnTo>
                    <a:pt x="183" y="982"/>
                  </a:lnTo>
                  <a:lnTo>
                    <a:pt x="141" y="949"/>
                  </a:lnTo>
                  <a:lnTo>
                    <a:pt x="103" y="916"/>
                  </a:lnTo>
                  <a:lnTo>
                    <a:pt x="103" y="916"/>
                  </a:lnTo>
                  <a:lnTo>
                    <a:pt x="61" y="869"/>
                  </a:lnTo>
                  <a:lnTo>
                    <a:pt x="28" y="817"/>
                  </a:lnTo>
                  <a:lnTo>
                    <a:pt x="18" y="789"/>
                  </a:lnTo>
                  <a:lnTo>
                    <a:pt x="9" y="761"/>
                  </a:lnTo>
                  <a:lnTo>
                    <a:pt x="0" y="733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4" y="629"/>
                  </a:lnTo>
                  <a:lnTo>
                    <a:pt x="18" y="559"/>
                  </a:lnTo>
                  <a:lnTo>
                    <a:pt x="33" y="493"/>
                  </a:lnTo>
                  <a:lnTo>
                    <a:pt x="51" y="432"/>
                  </a:lnTo>
                  <a:lnTo>
                    <a:pt x="94" y="338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36" y="253"/>
                  </a:lnTo>
                  <a:lnTo>
                    <a:pt x="159" y="221"/>
                  </a:lnTo>
                  <a:lnTo>
                    <a:pt x="192" y="174"/>
                  </a:lnTo>
                  <a:lnTo>
                    <a:pt x="235" y="127"/>
                  </a:lnTo>
                  <a:lnTo>
                    <a:pt x="286" y="80"/>
                  </a:lnTo>
                  <a:lnTo>
                    <a:pt x="315" y="56"/>
                  </a:lnTo>
                  <a:lnTo>
                    <a:pt x="343" y="37"/>
                  </a:lnTo>
                  <a:lnTo>
                    <a:pt x="376" y="23"/>
                  </a:lnTo>
                  <a:lnTo>
                    <a:pt x="404" y="9"/>
                  </a:lnTo>
                  <a:lnTo>
                    <a:pt x="441" y="4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606" y="0"/>
                  </a:lnTo>
                  <a:lnTo>
                    <a:pt x="714" y="9"/>
                  </a:lnTo>
                  <a:lnTo>
                    <a:pt x="813" y="23"/>
                  </a:lnTo>
                  <a:lnTo>
                    <a:pt x="902" y="42"/>
                  </a:lnTo>
                  <a:lnTo>
                    <a:pt x="902" y="42"/>
                  </a:lnTo>
                  <a:lnTo>
                    <a:pt x="1020" y="75"/>
                  </a:lnTo>
                  <a:lnTo>
                    <a:pt x="1090" y="103"/>
                  </a:lnTo>
                  <a:lnTo>
                    <a:pt x="1161" y="136"/>
                  </a:lnTo>
                  <a:lnTo>
                    <a:pt x="1226" y="174"/>
                  </a:lnTo>
                  <a:lnTo>
                    <a:pt x="1259" y="192"/>
                  </a:lnTo>
                  <a:lnTo>
                    <a:pt x="1287" y="216"/>
                  </a:lnTo>
                  <a:lnTo>
                    <a:pt x="1311" y="244"/>
                  </a:lnTo>
                  <a:lnTo>
                    <a:pt x="1330" y="272"/>
                  </a:lnTo>
                  <a:lnTo>
                    <a:pt x="1344" y="300"/>
                  </a:lnTo>
                  <a:lnTo>
                    <a:pt x="1353" y="333"/>
                  </a:lnTo>
                  <a:lnTo>
                    <a:pt x="1353" y="333"/>
                  </a:lnTo>
                  <a:lnTo>
                    <a:pt x="1363" y="394"/>
                  </a:lnTo>
                  <a:lnTo>
                    <a:pt x="1367" y="451"/>
                  </a:lnTo>
                  <a:lnTo>
                    <a:pt x="1367" y="512"/>
                  </a:lnTo>
                  <a:lnTo>
                    <a:pt x="1363" y="573"/>
                  </a:lnTo>
                  <a:lnTo>
                    <a:pt x="1353" y="639"/>
                  </a:lnTo>
                  <a:lnTo>
                    <a:pt x="1339" y="709"/>
                  </a:lnTo>
                  <a:lnTo>
                    <a:pt x="1302" y="864"/>
                  </a:lnTo>
                  <a:lnTo>
                    <a:pt x="1302" y="864"/>
                  </a:lnTo>
                  <a:lnTo>
                    <a:pt x="1273" y="958"/>
                  </a:lnTo>
                  <a:lnTo>
                    <a:pt x="1240" y="1048"/>
                  </a:lnTo>
                  <a:lnTo>
                    <a:pt x="1222" y="1090"/>
                  </a:lnTo>
                  <a:lnTo>
                    <a:pt x="1198" y="1127"/>
                  </a:lnTo>
                  <a:lnTo>
                    <a:pt x="1175" y="1160"/>
                  </a:lnTo>
                  <a:lnTo>
                    <a:pt x="1142" y="1193"/>
                  </a:lnTo>
                  <a:lnTo>
                    <a:pt x="1114" y="1217"/>
                  </a:lnTo>
                  <a:lnTo>
                    <a:pt x="1076" y="1240"/>
                  </a:lnTo>
                  <a:lnTo>
                    <a:pt x="1034" y="1254"/>
                  </a:lnTo>
                  <a:lnTo>
                    <a:pt x="987" y="1264"/>
                  </a:lnTo>
                  <a:lnTo>
                    <a:pt x="935" y="1268"/>
                  </a:lnTo>
                  <a:lnTo>
                    <a:pt x="879" y="1259"/>
                  </a:lnTo>
                  <a:lnTo>
                    <a:pt x="813" y="1250"/>
                  </a:lnTo>
                  <a:lnTo>
                    <a:pt x="742" y="1226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rgbClr val="FF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5263602" y="4547584"/>
              <a:ext cx="3730625" cy="58737"/>
              <a:chOff x="4275139" y="6326188"/>
              <a:chExt cx="3730625" cy="58737"/>
            </a:xfrm>
          </p:grpSpPr>
          <p:sp>
            <p:nvSpPr>
              <p:cNvPr id="116" name="Line 898"/>
              <p:cNvSpPr>
                <a:spLocks noChangeShapeType="1"/>
              </p:cNvSpPr>
              <p:nvPr/>
            </p:nvSpPr>
            <p:spPr bwMode="auto">
              <a:xfrm>
                <a:off x="4275139" y="6354763"/>
                <a:ext cx="364172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7" name="Freeform 899"/>
              <p:cNvSpPr>
                <a:spLocks/>
              </p:cNvSpPr>
              <p:nvPr/>
            </p:nvSpPr>
            <p:spPr bwMode="auto">
              <a:xfrm>
                <a:off x="7894639" y="6326188"/>
                <a:ext cx="111125" cy="58737"/>
              </a:xfrm>
              <a:custGeom>
                <a:avLst/>
                <a:gdLst>
                  <a:gd name="T0" fmla="*/ 0 w 70"/>
                  <a:gd name="T1" fmla="*/ 37 h 37"/>
                  <a:gd name="T2" fmla="*/ 70 w 70"/>
                  <a:gd name="T3" fmla="*/ 18 h 37"/>
                  <a:gd name="T4" fmla="*/ 0 w 70"/>
                  <a:gd name="T5" fmla="*/ 0 h 37"/>
                  <a:gd name="T6" fmla="*/ 0 w 70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37">
                    <a:moveTo>
                      <a:pt x="0" y="37"/>
                    </a:moveTo>
                    <a:lnTo>
                      <a:pt x="70" y="18"/>
                    </a:lnTo>
                    <a:lnTo>
                      <a:pt x="0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99" name="Line 901"/>
            <p:cNvSpPr>
              <a:spLocks noChangeShapeType="1"/>
            </p:cNvSpPr>
            <p:nvPr/>
          </p:nvSpPr>
          <p:spPr bwMode="auto">
            <a:xfrm flipH="1">
              <a:off x="5284231" y="4013328"/>
              <a:ext cx="3432176" cy="55880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Freeform 902"/>
            <p:cNvSpPr>
              <a:spLocks/>
            </p:cNvSpPr>
            <p:nvPr/>
          </p:nvSpPr>
          <p:spPr bwMode="auto">
            <a:xfrm>
              <a:off x="6200674" y="4407509"/>
              <a:ext cx="45719" cy="164620"/>
            </a:xfrm>
            <a:custGeom>
              <a:avLst/>
              <a:gdLst>
                <a:gd name="T0" fmla="*/ 0 w 423"/>
                <a:gd name="T1" fmla="*/ 0 h 582"/>
                <a:gd name="T2" fmla="*/ 0 w 423"/>
                <a:gd name="T3" fmla="*/ 0 h 582"/>
                <a:gd name="T4" fmla="*/ 14 w 423"/>
                <a:gd name="T5" fmla="*/ 9 h 582"/>
                <a:gd name="T6" fmla="*/ 56 w 423"/>
                <a:gd name="T7" fmla="*/ 37 h 582"/>
                <a:gd name="T8" fmla="*/ 117 w 423"/>
                <a:gd name="T9" fmla="*/ 79 h 582"/>
                <a:gd name="T10" fmla="*/ 188 w 423"/>
                <a:gd name="T11" fmla="*/ 141 h 582"/>
                <a:gd name="T12" fmla="*/ 221 w 423"/>
                <a:gd name="T13" fmla="*/ 178 h 582"/>
                <a:gd name="T14" fmla="*/ 258 w 423"/>
                <a:gd name="T15" fmla="*/ 220 h 582"/>
                <a:gd name="T16" fmla="*/ 296 w 423"/>
                <a:gd name="T17" fmla="*/ 267 h 582"/>
                <a:gd name="T18" fmla="*/ 329 w 423"/>
                <a:gd name="T19" fmla="*/ 324 h 582"/>
                <a:gd name="T20" fmla="*/ 357 w 423"/>
                <a:gd name="T21" fmla="*/ 380 h 582"/>
                <a:gd name="T22" fmla="*/ 385 w 423"/>
                <a:gd name="T23" fmla="*/ 441 h 582"/>
                <a:gd name="T24" fmla="*/ 409 w 423"/>
                <a:gd name="T25" fmla="*/ 507 h 582"/>
                <a:gd name="T26" fmla="*/ 423 w 423"/>
                <a:gd name="T2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582">
                  <a:moveTo>
                    <a:pt x="0" y="0"/>
                  </a:moveTo>
                  <a:lnTo>
                    <a:pt x="0" y="0"/>
                  </a:lnTo>
                  <a:lnTo>
                    <a:pt x="14" y="9"/>
                  </a:lnTo>
                  <a:lnTo>
                    <a:pt x="56" y="37"/>
                  </a:lnTo>
                  <a:lnTo>
                    <a:pt x="117" y="79"/>
                  </a:lnTo>
                  <a:lnTo>
                    <a:pt x="188" y="141"/>
                  </a:lnTo>
                  <a:lnTo>
                    <a:pt x="221" y="178"/>
                  </a:lnTo>
                  <a:lnTo>
                    <a:pt x="258" y="220"/>
                  </a:lnTo>
                  <a:lnTo>
                    <a:pt x="296" y="267"/>
                  </a:lnTo>
                  <a:lnTo>
                    <a:pt x="329" y="324"/>
                  </a:lnTo>
                  <a:lnTo>
                    <a:pt x="357" y="380"/>
                  </a:lnTo>
                  <a:lnTo>
                    <a:pt x="385" y="441"/>
                  </a:lnTo>
                  <a:lnTo>
                    <a:pt x="409" y="507"/>
                  </a:lnTo>
                  <a:lnTo>
                    <a:pt x="423" y="582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Freeform 903"/>
            <p:cNvSpPr>
              <a:spLocks/>
            </p:cNvSpPr>
            <p:nvPr/>
          </p:nvSpPr>
          <p:spPr bwMode="auto">
            <a:xfrm>
              <a:off x="5453284" y="4203097"/>
              <a:ext cx="280006" cy="381215"/>
            </a:xfrm>
            <a:custGeom>
              <a:avLst/>
              <a:gdLst>
                <a:gd name="T0" fmla="*/ 0 w 545"/>
                <a:gd name="T1" fmla="*/ 0 h 737"/>
                <a:gd name="T2" fmla="*/ 0 w 545"/>
                <a:gd name="T3" fmla="*/ 0 h 737"/>
                <a:gd name="T4" fmla="*/ 19 w 545"/>
                <a:gd name="T5" fmla="*/ 9 h 737"/>
                <a:gd name="T6" fmla="*/ 75 w 545"/>
                <a:gd name="T7" fmla="*/ 37 h 737"/>
                <a:gd name="T8" fmla="*/ 150 w 545"/>
                <a:gd name="T9" fmla="*/ 89 h 737"/>
                <a:gd name="T10" fmla="*/ 193 w 545"/>
                <a:gd name="T11" fmla="*/ 122 h 737"/>
                <a:gd name="T12" fmla="*/ 240 w 545"/>
                <a:gd name="T13" fmla="*/ 164 h 737"/>
                <a:gd name="T14" fmla="*/ 287 w 545"/>
                <a:gd name="T15" fmla="*/ 206 h 737"/>
                <a:gd name="T16" fmla="*/ 334 w 545"/>
                <a:gd name="T17" fmla="*/ 263 h 737"/>
                <a:gd name="T18" fmla="*/ 381 w 545"/>
                <a:gd name="T19" fmla="*/ 319 h 737"/>
                <a:gd name="T20" fmla="*/ 423 w 545"/>
                <a:gd name="T21" fmla="*/ 390 h 737"/>
                <a:gd name="T22" fmla="*/ 461 w 545"/>
                <a:gd name="T23" fmla="*/ 465 h 737"/>
                <a:gd name="T24" fmla="*/ 494 w 545"/>
                <a:gd name="T25" fmla="*/ 545 h 737"/>
                <a:gd name="T26" fmla="*/ 522 w 545"/>
                <a:gd name="T27" fmla="*/ 634 h 737"/>
                <a:gd name="T28" fmla="*/ 545 w 545"/>
                <a:gd name="T2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5" h="737">
                  <a:moveTo>
                    <a:pt x="0" y="0"/>
                  </a:moveTo>
                  <a:lnTo>
                    <a:pt x="0" y="0"/>
                  </a:lnTo>
                  <a:lnTo>
                    <a:pt x="19" y="9"/>
                  </a:lnTo>
                  <a:lnTo>
                    <a:pt x="75" y="37"/>
                  </a:lnTo>
                  <a:lnTo>
                    <a:pt x="150" y="89"/>
                  </a:lnTo>
                  <a:lnTo>
                    <a:pt x="193" y="122"/>
                  </a:lnTo>
                  <a:lnTo>
                    <a:pt x="240" y="164"/>
                  </a:lnTo>
                  <a:lnTo>
                    <a:pt x="287" y="206"/>
                  </a:lnTo>
                  <a:lnTo>
                    <a:pt x="334" y="263"/>
                  </a:lnTo>
                  <a:lnTo>
                    <a:pt x="381" y="319"/>
                  </a:lnTo>
                  <a:lnTo>
                    <a:pt x="423" y="390"/>
                  </a:lnTo>
                  <a:lnTo>
                    <a:pt x="461" y="465"/>
                  </a:lnTo>
                  <a:lnTo>
                    <a:pt x="494" y="545"/>
                  </a:lnTo>
                  <a:lnTo>
                    <a:pt x="522" y="634"/>
                  </a:lnTo>
                  <a:lnTo>
                    <a:pt x="545" y="73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Freeform 904"/>
            <p:cNvSpPr>
              <a:spLocks/>
            </p:cNvSpPr>
            <p:nvPr/>
          </p:nvSpPr>
          <p:spPr bwMode="auto">
            <a:xfrm>
              <a:off x="5718199" y="4170948"/>
              <a:ext cx="268822" cy="413364"/>
            </a:xfrm>
            <a:custGeom>
              <a:avLst/>
              <a:gdLst>
                <a:gd name="T0" fmla="*/ 0 w 686"/>
                <a:gd name="T1" fmla="*/ 0 h 921"/>
                <a:gd name="T2" fmla="*/ 0 w 686"/>
                <a:gd name="T3" fmla="*/ 0 h 921"/>
                <a:gd name="T4" fmla="*/ 28 w 686"/>
                <a:gd name="T5" fmla="*/ 14 h 921"/>
                <a:gd name="T6" fmla="*/ 94 w 686"/>
                <a:gd name="T7" fmla="*/ 52 h 921"/>
                <a:gd name="T8" fmla="*/ 141 w 686"/>
                <a:gd name="T9" fmla="*/ 85 h 921"/>
                <a:gd name="T10" fmla="*/ 193 w 686"/>
                <a:gd name="T11" fmla="*/ 117 h 921"/>
                <a:gd name="T12" fmla="*/ 249 w 686"/>
                <a:gd name="T13" fmla="*/ 164 h 921"/>
                <a:gd name="T14" fmla="*/ 306 w 686"/>
                <a:gd name="T15" fmla="*/ 216 h 921"/>
                <a:gd name="T16" fmla="*/ 367 w 686"/>
                <a:gd name="T17" fmla="*/ 273 h 921"/>
                <a:gd name="T18" fmla="*/ 428 w 686"/>
                <a:gd name="T19" fmla="*/ 343 h 921"/>
                <a:gd name="T20" fmla="*/ 484 w 686"/>
                <a:gd name="T21" fmla="*/ 418 h 921"/>
                <a:gd name="T22" fmla="*/ 536 w 686"/>
                <a:gd name="T23" fmla="*/ 498 h 921"/>
                <a:gd name="T24" fmla="*/ 588 w 686"/>
                <a:gd name="T25" fmla="*/ 592 h 921"/>
                <a:gd name="T26" fmla="*/ 630 w 686"/>
                <a:gd name="T27" fmla="*/ 695 h 921"/>
                <a:gd name="T28" fmla="*/ 649 w 686"/>
                <a:gd name="T29" fmla="*/ 747 h 921"/>
                <a:gd name="T30" fmla="*/ 663 w 686"/>
                <a:gd name="T31" fmla="*/ 804 h 921"/>
                <a:gd name="T32" fmla="*/ 677 w 686"/>
                <a:gd name="T33" fmla="*/ 860 h 921"/>
                <a:gd name="T34" fmla="*/ 686 w 686"/>
                <a:gd name="T35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6" h="921">
                  <a:moveTo>
                    <a:pt x="0" y="0"/>
                  </a:moveTo>
                  <a:lnTo>
                    <a:pt x="0" y="0"/>
                  </a:lnTo>
                  <a:lnTo>
                    <a:pt x="28" y="14"/>
                  </a:lnTo>
                  <a:lnTo>
                    <a:pt x="94" y="52"/>
                  </a:lnTo>
                  <a:lnTo>
                    <a:pt x="141" y="85"/>
                  </a:lnTo>
                  <a:lnTo>
                    <a:pt x="193" y="117"/>
                  </a:lnTo>
                  <a:lnTo>
                    <a:pt x="249" y="164"/>
                  </a:lnTo>
                  <a:lnTo>
                    <a:pt x="306" y="216"/>
                  </a:lnTo>
                  <a:lnTo>
                    <a:pt x="367" y="273"/>
                  </a:lnTo>
                  <a:lnTo>
                    <a:pt x="428" y="343"/>
                  </a:lnTo>
                  <a:lnTo>
                    <a:pt x="484" y="418"/>
                  </a:lnTo>
                  <a:lnTo>
                    <a:pt x="536" y="498"/>
                  </a:lnTo>
                  <a:lnTo>
                    <a:pt x="588" y="592"/>
                  </a:lnTo>
                  <a:lnTo>
                    <a:pt x="630" y="695"/>
                  </a:lnTo>
                  <a:lnTo>
                    <a:pt x="649" y="747"/>
                  </a:lnTo>
                  <a:lnTo>
                    <a:pt x="663" y="804"/>
                  </a:lnTo>
                  <a:lnTo>
                    <a:pt x="677" y="860"/>
                  </a:lnTo>
                  <a:lnTo>
                    <a:pt x="686" y="921"/>
                  </a:lnTo>
                </a:path>
              </a:pathLst>
            </a:custGeom>
            <a:noFill/>
            <a:ln w="79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Line 908"/>
            <p:cNvSpPr>
              <a:spLocks noChangeShapeType="1"/>
            </p:cNvSpPr>
            <p:nvPr/>
          </p:nvSpPr>
          <p:spPr bwMode="auto">
            <a:xfrm flipV="1">
              <a:off x="6151014" y="2286984"/>
              <a:ext cx="1716088" cy="150653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Line 909"/>
            <p:cNvSpPr>
              <a:spLocks noChangeShapeType="1"/>
            </p:cNvSpPr>
            <p:nvPr/>
          </p:nvSpPr>
          <p:spPr bwMode="auto">
            <a:xfrm flipV="1">
              <a:off x="5263601" y="3793521"/>
              <a:ext cx="882205" cy="7826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5" name="Rectangle 913"/>
            <p:cNvSpPr>
              <a:spLocks noChangeArrowheads="1"/>
            </p:cNvSpPr>
            <p:nvPr/>
          </p:nvSpPr>
          <p:spPr bwMode="auto">
            <a:xfrm>
              <a:off x="5017539" y="4428522"/>
              <a:ext cx="312738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06" name="Rectangle 931"/>
            <p:cNvSpPr>
              <a:spLocks noChangeArrowheads="1"/>
            </p:cNvSpPr>
            <p:nvPr/>
          </p:nvSpPr>
          <p:spPr bwMode="auto">
            <a:xfrm>
              <a:off x="7540077" y="3845909"/>
              <a:ext cx="312738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07" name="Line 910"/>
            <p:cNvSpPr>
              <a:spLocks noChangeShapeType="1"/>
            </p:cNvSpPr>
            <p:nvPr/>
          </p:nvSpPr>
          <p:spPr bwMode="auto">
            <a:xfrm flipH="1">
              <a:off x="5262011" y="1452840"/>
              <a:ext cx="1493836" cy="31233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6198733" y="4233259"/>
                  <a:ext cx="41684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33" y="4233259"/>
                  <a:ext cx="416844" cy="400110"/>
                </a:xfrm>
                <a:prstGeom prst="rect">
                  <a:avLst/>
                </a:prstGeom>
                <a:blipFill>
                  <a:blip r:embed="rId41"/>
                  <a:stretch>
                    <a:fillRect b="-229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8732647" y="4507295"/>
                  <a:ext cx="3814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647" y="4507295"/>
                  <a:ext cx="381450" cy="369332"/>
                </a:xfrm>
                <a:prstGeom prst="rect">
                  <a:avLst/>
                </a:prstGeom>
                <a:blipFill>
                  <a:blip r:embed="rId42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/>
                <p:cNvSpPr/>
                <p:nvPr/>
              </p:nvSpPr>
              <p:spPr>
                <a:xfrm>
                  <a:off x="5263330" y="4172018"/>
                  <a:ext cx="41684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330" y="4172018"/>
                  <a:ext cx="416844" cy="400110"/>
                </a:xfrm>
                <a:prstGeom prst="rect">
                  <a:avLst/>
                </a:prstGeom>
                <a:blipFill>
                  <a:blip r:embed="rId43"/>
                  <a:stretch>
                    <a:fillRect l="-8772" r="-3509" b="-604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/>
                <p:cNvSpPr/>
                <p:nvPr/>
              </p:nvSpPr>
              <p:spPr>
                <a:xfrm>
                  <a:off x="5824040" y="3967771"/>
                  <a:ext cx="41684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040" y="3967771"/>
                  <a:ext cx="416844" cy="400110"/>
                </a:xfrm>
                <a:prstGeom prst="rect">
                  <a:avLst/>
                </a:prstGeom>
                <a:blipFill>
                  <a:blip r:embed="rId4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5593287" y="3229786"/>
                  <a:ext cx="1273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287" y="3229786"/>
                  <a:ext cx="1273618" cy="369332"/>
                </a:xfrm>
                <a:prstGeom prst="rect">
                  <a:avLst/>
                </a:prstGeom>
                <a:blipFill>
                  <a:blip r:embed="rId45"/>
                  <a:stretch>
                    <a:fillRect r="-1705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7297628" y="1840697"/>
                  <a:ext cx="12736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628" y="1840697"/>
                  <a:ext cx="1273618" cy="369332"/>
                </a:xfrm>
                <a:prstGeom prst="rect">
                  <a:avLst/>
                </a:prstGeom>
                <a:blipFill>
                  <a:blip r:embed="rId46"/>
                  <a:stretch>
                    <a:fillRect r="-2286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6012573" y="3268711"/>
                  <a:ext cx="497252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3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573" y="3268711"/>
                  <a:ext cx="497252" cy="584776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7525425" y="1929552"/>
                  <a:ext cx="497252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3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425" y="1929552"/>
                  <a:ext cx="497252" cy="584776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54973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利用极坐标</a:t>
            </a:r>
            <a:r>
              <a:rPr lang="zh-CN" altLang="en-US" sz="2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二重积分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13341" y="1667424"/>
                <a:ext cx="5087547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41" y="1667424"/>
                <a:ext cx="5087547" cy="613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组合 88"/>
          <p:cNvGrpSpPr/>
          <p:nvPr/>
        </p:nvGrpSpPr>
        <p:grpSpPr>
          <a:xfrm>
            <a:off x="7913525" y="516925"/>
            <a:ext cx="4096558" cy="3487176"/>
            <a:chOff x="7858798" y="822325"/>
            <a:chExt cx="4096558" cy="3487176"/>
          </a:xfrm>
        </p:grpSpPr>
        <p:sp>
          <p:nvSpPr>
            <p:cNvPr id="38" name="Freeform 912"/>
            <p:cNvSpPr>
              <a:spLocks/>
            </p:cNvSpPr>
            <p:nvPr/>
          </p:nvSpPr>
          <p:spPr bwMode="auto">
            <a:xfrm>
              <a:off x="8836698" y="1559632"/>
              <a:ext cx="2170113" cy="2012950"/>
            </a:xfrm>
            <a:custGeom>
              <a:avLst/>
              <a:gdLst>
                <a:gd name="T0" fmla="*/ 742 w 1367"/>
                <a:gd name="T1" fmla="*/ 1226 h 1268"/>
                <a:gd name="T2" fmla="*/ 639 w 1367"/>
                <a:gd name="T3" fmla="*/ 1193 h 1268"/>
                <a:gd name="T4" fmla="*/ 441 w 1367"/>
                <a:gd name="T5" fmla="*/ 1118 h 1268"/>
                <a:gd name="T6" fmla="*/ 253 w 1367"/>
                <a:gd name="T7" fmla="*/ 1024 h 1268"/>
                <a:gd name="T8" fmla="*/ 183 w 1367"/>
                <a:gd name="T9" fmla="*/ 982 h 1268"/>
                <a:gd name="T10" fmla="*/ 141 w 1367"/>
                <a:gd name="T11" fmla="*/ 949 h 1268"/>
                <a:gd name="T12" fmla="*/ 103 w 1367"/>
                <a:gd name="T13" fmla="*/ 916 h 1268"/>
                <a:gd name="T14" fmla="*/ 28 w 1367"/>
                <a:gd name="T15" fmla="*/ 817 h 1268"/>
                <a:gd name="T16" fmla="*/ 9 w 1367"/>
                <a:gd name="T17" fmla="*/ 761 h 1268"/>
                <a:gd name="T18" fmla="*/ 0 w 1367"/>
                <a:gd name="T19" fmla="*/ 700 h 1268"/>
                <a:gd name="T20" fmla="*/ 4 w 1367"/>
                <a:gd name="T21" fmla="*/ 629 h 1268"/>
                <a:gd name="T22" fmla="*/ 33 w 1367"/>
                <a:gd name="T23" fmla="*/ 493 h 1268"/>
                <a:gd name="T24" fmla="*/ 94 w 1367"/>
                <a:gd name="T25" fmla="*/ 338 h 1268"/>
                <a:gd name="T26" fmla="*/ 122 w 1367"/>
                <a:gd name="T27" fmla="*/ 282 h 1268"/>
                <a:gd name="T28" fmla="*/ 159 w 1367"/>
                <a:gd name="T29" fmla="*/ 221 h 1268"/>
                <a:gd name="T30" fmla="*/ 235 w 1367"/>
                <a:gd name="T31" fmla="*/ 127 h 1268"/>
                <a:gd name="T32" fmla="*/ 315 w 1367"/>
                <a:gd name="T33" fmla="*/ 56 h 1268"/>
                <a:gd name="T34" fmla="*/ 376 w 1367"/>
                <a:gd name="T35" fmla="*/ 23 h 1268"/>
                <a:gd name="T36" fmla="*/ 441 w 1367"/>
                <a:gd name="T37" fmla="*/ 4 h 1268"/>
                <a:gd name="T38" fmla="*/ 474 w 1367"/>
                <a:gd name="T39" fmla="*/ 0 h 1268"/>
                <a:gd name="T40" fmla="*/ 714 w 1367"/>
                <a:gd name="T41" fmla="*/ 9 h 1268"/>
                <a:gd name="T42" fmla="*/ 902 w 1367"/>
                <a:gd name="T43" fmla="*/ 42 h 1268"/>
                <a:gd name="T44" fmla="*/ 1020 w 1367"/>
                <a:gd name="T45" fmla="*/ 75 h 1268"/>
                <a:gd name="T46" fmla="*/ 1161 w 1367"/>
                <a:gd name="T47" fmla="*/ 136 h 1268"/>
                <a:gd name="T48" fmla="*/ 1259 w 1367"/>
                <a:gd name="T49" fmla="*/ 192 h 1268"/>
                <a:gd name="T50" fmla="*/ 1311 w 1367"/>
                <a:gd name="T51" fmla="*/ 244 h 1268"/>
                <a:gd name="T52" fmla="*/ 1344 w 1367"/>
                <a:gd name="T53" fmla="*/ 300 h 1268"/>
                <a:gd name="T54" fmla="*/ 1353 w 1367"/>
                <a:gd name="T55" fmla="*/ 333 h 1268"/>
                <a:gd name="T56" fmla="*/ 1367 w 1367"/>
                <a:gd name="T57" fmla="*/ 451 h 1268"/>
                <a:gd name="T58" fmla="*/ 1363 w 1367"/>
                <a:gd name="T59" fmla="*/ 573 h 1268"/>
                <a:gd name="T60" fmla="*/ 1339 w 1367"/>
                <a:gd name="T61" fmla="*/ 709 h 1268"/>
                <a:gd name="T62" fmla="*/ 1302 w 1367"/>
                <a:gd name="T63" fmla="*/ 864 h 1268"/>
                <a:gd name="T64" fmla="*/ 1240 w 1367"/>
                <a:gd name="T65" fmla="*/ 1048 h 1268"/>
                <a:gd name="T66" fmla="*/ 1198 w 1367"/>
                <a:gd name="T67" fmla="*/ 1127 h 1268"/>
                <a:gd name="T68" fmla="*/ 1142 w 1367"/>
                <a:gd name="T69" fmla="*/ 1193 h 1268"/>
                <a:gd name="T70" fmla="*/ 1076 w 1367"/>
                <a:gd name="T71" fmla="*/ 1240 h 1268"/>
                <a:gd name="T72" fmla="*/ 987 w 1367"/>
                <a:gd name="T73" fmla="*/ 1264 h 1268"/>
                <a:gd name="T74" fmla="*/ 879 w 1367"/>
                <a:gd name="T75" fmla="*/ 1259 h 1268"/>
                <a:gd name="T76" fmla="*/ 742 w 1367"/>
                <a:gd name="T77" fmla="*/ 1226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7" h="1268">
                  <a:moveTo>
                    <a:pt x="742" y="1226"/>
                  </a:moveTo>
                  <a:lnTo>
                    <a:pt x="742" y="1226"/>
                  </a:lnTo>
                  <a:lnTo>
                    <a:pt x="639" y="1193"/>
                  </a:lnTo>
                  <a:lnTo>
                    <a:pt x="639" y="1193"/>
                  </a:lnTo>
                  <a:lnTo>
                    <a:pt x="540" y="1156"/>
                  </a:lnTo>
                  <a:lnTo>
                    <a:pt x="441" y="1118"/>
                  </a:lnTo>
                  <a:lnTo>
                    <a:pt x="347" y="1076"/>
                  </a:lnTo>
                  <a:lnTo>
                    <a:pt x="253" y="1024"/>
                  </a:lnTo>
                  <a:lnTo>
                    <a:pt x="253" y="1024"/>
                  </a:lnTo>
                  <a:lnTo>
                    <a:pt x="183" y="982"/>
                  </a:lnTo>
                  <a:lnTo>
                    <a:pt x="183" y="982"/>
                  </a:lnTo>
                  <a:lnTo>
                    <a:pt x="141" y="949"/>
                  </a:lnTo>
                  <a:lnTo>
                    <a:pt x="103" y="916"/>
                  </a:lnTo>
                  <a:lnTo>
                    <a:pt x="103" y="916"/>
                  </a:lnTo>
                  <a:lnTo>
                    <a:pt x="61" y="869"/>
                  </a:lnTo>
                  <a:lnTo>
                    <a:pt x="28" y="817"/>
                  </a:lnTo>
                  <a:lnTo>
                    <a:pt x="18" y="789"/>
                  </a:lnTo>
                  <a:lnTo>
                    <a:pt x="9" y="761"/>
                  </a:lnTo>
                  <a:lnTo>
                    <a:pt x="0" y="733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4" y="629"/>
                  </a:lnTo>
                  <a:lnTo>
                    <a:pt x="18" y="559"/>
                  </a:lnTo>
                  <a:lnTo>
                    <a:pt x="33" y="493"/>
                  </a:lnTo>
                  <a:lnTo>
                    <a:pt x="51" y="432"/>
                  </a:lnTo>
                  <a:lnTo>
                    <a:pt x="94" y="338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36" y="253"/>
                  </a:lnTo>
                  <a:lnTo>
                    <a:pt x="159" y="221"/>
                  </a:lnTo>
                  <a:lnTo>
                    <a:pt x="192" y="174"/>
                  </a:lnTo>
                  <a:lnTo>
                    <a:pt x="235" y="127"/>
                  </a:lnTo>
                  <a:lnTo>
                    <a:pt x="286" y="80"/>
                  </a:lnTo>
                  <a:lnTo>
                    <a:pt x="315" y="56"/>
                  </a:lnTo>
                  <a:lnTo>
                    <a:pt x="343" y="37"/>
                  </a:lnTo>
                  <a:lnTo>
                    <a:pt x="376" y="23"/>
                  </a:lnTo>
                  <a:lnTo>
                    <a:pt x="404" y="9"/>
                  </a:lnTo>
                  <a:lnTo>
                    <a:pt x="441" y="4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606" y="0"/>
                  </a:lnTo>
                  <a:lnTo>
                    <a:pt x="714" y="9"/>
                  </a:lnTo>
                  <a:lnTo>
                    <a:pt x="813" y="23"/>
                  </a:lnTo>
                  <a:lnTo>
                    <a:pt x="902" y="42"/>
                  </a:lnTo>
                  <a:lnTo>
                    <a:pt x="902" y="42"/>
                  </a:lnTo>
                  <a:lnTo>
                    <a:pt x="1020" y="75"/>
                  </a:lnTo>
                  <a:lnTo>
                    <a:pt x="1090" y="103"/>
                  </a:lnTo>
                  <a:lnTo>
                    <a:pt x="1161" y="136"/>
                  </a:lnTo>
                  <a:lnTo>
                    <a:pt x="1226" y="174"/>
                  </a:lnTo>
                  <a:lnTo>
                    <a:pt x="1259" y="192"/>
                  </a:lnTo>
                  <a:lnTo>
                    <a:pt x="1287" y="216"/>
                  </a:lnTo>
                  <a:lnTo>
                    <a:pt x="1311" y="244"/>
                  </a:lnTo>
                  <a:lnTo>
                    <a:pt x="1330" y="272"/>
                  </a:lnTo>
                  <a:lnTo>
                    <a:pt x="1344" y="300"/>
                  </a:lnTo>
                  <a:lnTo>
                    <a:pt x="1353" y="333"/>
                  </a:lnTo>
                  <a:lnTo>
                    <a:pt x="1353" y="333"/>
                  </a:lnTo>
                  <a:lnTo>
                    <a:pt x="1363" y="394"/>
                  </a:lnTo>
                  <a:lnTo>
                    <a:pt x="1367" y="451"/>
                  </a:lnTo>
                  <a:lnTo>
                    <a:pt x="1367" y="512"/>
                  </a:lnTo>
                  <a:lnTo>
                    <a:pt x="1363" y="573"/>
                  </a:lnTo>
                  <a:lnTo>
                    <a:pt x="1353" y="639"/>
                  </a:lnTo>
                  <a:lnTo>
                    <a:pt x="1339" y="709"/>
                  </a:lnTo>
                  <a:lnTo>
                    <a:pt x="1302" y="864"/>
                  </a:lnTo>
                  <a:lnTo>
                    <a:pt x="1302" y="864"/>
                  </a:lnTo>
                  <a:lnTo>
                    <a:pt x="1273" y="958"/>
                  </a:lnTo>
                  <a:lnTo>
                    <a:pt x="1240" y="1048"/>
                  </a:lnTo>
                  <a:lnTo>
                    <a:pt x="1222" y="1090"/>
                  </a:lnTo>
                  <a:lnTo>
                    <a:pt x="1198" y="1127"/>
                  </a:lnTo>
                  <a:lnTo>
                    <a:pt x="1175" y="1160"/>
                  </a:lnTo>
                  <a:lnTo>
                    <a:pt x="1142" y="1193"/>
                  </a:lnTo>
                  <a:lnTo>
                    <a:pt x="1114" y="1217"/>
                  </a:lnTo>
                  <a:lnTo>
                    <a:pt x="1076" y="1240"/>
                  </a:lnTo>
                  <a:lnTo>
                    <a:pt x="1034" y="1254"/>
                  </a:lnTo>
                  <a:lnTo>
                    <a:pt x="987" y="1264"/>
                  </a:lnTo>
                  <a:lnTo>
                    <a:pt x="935" y="1268"/>
                  </a:lnTo>
                  <a:lnTo>
                    <a:pt x="879" y="1259"/>
                  </a:lnTo>
                  <a:lnTo>
                    <a:pt x="813" y="1250"/>
                  </a:lnTo>
                  <a:lnTo>
                    <a:pt x="742" y="1226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2225">
              <a:solidFill>
                <a:srgbClr val="FF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Freeform 896"/>
            <p:cNvSpPr>
              <a:spLocks/>
            </p:cNvSpPr>
            <p:nvPr/>
          </p:nvSpPr>
          <p:spPr bwMode="auto">
            <a:xfrm>
              <a:off x="9843173" y="1983494"/>
              <a:ext cx="917575" cy="925512"/>
            </a:xfrm>
            <a:custGeom>
              <a:avLst/>
              <a:gdLst>
                <a:gd name="T0" fmla="*/ 578 w 578"/>
                <a:gd name="T1" fmla="*/ 391 h 583"/>
                <a:gd name="T2" fmla="*/ 578 w 578"/>
                <a:gd name="T3" fmla="*/ 391 h 583"/>
                <a:gd name="T4" fmla="*/ 545 w 578"/>
                <a:gd name="T5" fmla="*/ 339 h 583"/>
                <a:gd name="T6" fmla="*/ 475 w 578"/>
                <a:gd name="T7" fmla="*/ 221 h 583"/>
                <a:gd name="T8" fmla="*/ 433 w 578"/>
                <a:gd name="T9" fmla="*/ 156 h 583"/>
                <a:gd name="T10" fmla="*/ 390 w 578"/>
                <a:gd name="T11" fmla="*/ 90 h 583"/>
                <a:gd name="T12" fmla="*/ 348 w 578"/>
                <a:gd name="T13" fmla="*/ 38 h 583"/>
                <a:gd name="T14" fmla="*/ 310 w 578"/>
                <a:gd name="T15" fmla="*/ 0 h 583"/>
                <a:gd name="T16" fmla="*/ 0 w 578"/>
                <a:gd name="T17" fmla="*/ 273 h 583"/>
                <a:gd name="T18" fmla="*/ 0 w 578"/>
                <a:gd name="T19" fmla="*/ 273 h 583"/>
                <a:gd name="T20" fmla="*/ 28 w 578"/>
                <a:gd name="T21" fmla="*/ 306 h 583"/>
                <a:gd name="T22" fmla="*/ 89 w 578"/>
                <a:gd name="T23" fmla="*/ 391 h 583"/>
                <a:gd name="T24" fmla="*/ 155 w 578"/>
                <a:gd name="T25" fmla="*/ 489 h 583"/>
                <a:gd name="T26" fmla="*/ 183 w 578"/>
                <a:gd name="T27" fmla="*/ 536 h 583"/>
                <a:gd name="T28" fmla="*/ 202 w 578"/>
                <a:gd name="T29" fmla="*/ 583 h 583"/>
                <a:gd name="T30" fmla="*/ 578 w 578"/>
                <a:gd name="T31" fmla="*/ 39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8" h="583">
                  <a:moveTo>
                    <a:pt x="578" y="391"/>
                  </a:moveTo>
                  <a:lnTo>
                    <a:pt x="578" y="391"/>
                  </a:lnTo>
                  <a:lnTo>
                    <a:pt x="545" y="339"/>
                  </a:lnTo>
                  <a:lnTo>
                    <a:pt x="475" y="221"/>
                  </a:lnTo>
                  <a:lnTo>
                    <a:pt x="433" y="156"/>
                  </a:lnTo>
                  <a:lnTo>
                    <a:pt x="390" y="90"/>
                  </a:lnTo>
                  <a:lnTo>
                    <a:pt x="348" y="38"/>
                  </a:lnTo>
                  <a:lnTo>
                    <a:pt x="310" y="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28" y="306"/>
                  </a:lnTo>
                  <a:lnTo>
                    <a:pt x="89" y="391"/>
                  </a:lnTo>
                  <a:lnTo>
                    <a:pt x="155" y="489"/>
                  </a:lnTo>
                  <a:lnTo>
                    <a:pt x="183" y="536"/>
                  </a:lnTo>
                  <a:lnTo>
                    <a:pt x="202" y="583"/>
                  </a:lnTo>
                  <a:lnTo>
                    <a:pt x="578" y="3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104861" y="3917069"/>
              <a:ext cx="3730625" cy="58737"/>
              <a:chOff x="4275139" y="6326188"/>
              <a:chExt cx="3730625" cy="58737"/>
            </a:xfrm>
          </p:grpSpPr>
          <p:sp>
            <p:nvSpPr>
              <p:cNvPr id="83" name="Line 898"/>
              <p:cNvSpPr>
                <a:spLocks noChangeShapeType="1"/>
              </p:cNvSpPr>
              <p:nvPr/>
            </p:nvSpPr>
            <p:spPr bwMode="auto">
              <a:xfrm>
                <a:off x="4275139" y="6354763"/>
                <a:ext cx="364172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4" name="Freeform 899"/>
              <p:cNvSpPr>
                <a:spLocks/>
              </p:cNvSpPr>
              <p:nvPr/>
            </p:nvSpPr>
            <p:spPr bwMode="auto">
              <a:xfrm>
                <a:off x="7894639" y="6326188"/>
                <a:ext cx="111125" cy="58737"/>
              </a:xfrm>
              <a:custGeom>
                <a:avLst/>
                <a:gdLst>
                  <a:gd name="T0" fmla="*/ 0 w 70"/>
                  <a:gd name="T1" fmla="*/ 37 h 37"/>
                  <a:gd name="T2" fmla="*/ 70 w 70"/>
                  <a:gd name="T3" fmla="*/ 18 h 37"/>
                  <a:gd name="T4" fmla="*/ 0 w 70"/>
                  <a:gd name="T5" fmla="*/ 0 h 37"/>
                  <a:gd name="T6" fmla="*/ 0 w 70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37">
                    <a:moveTo>
                      <a:pt x="0" y="37"/>
                    </a:moveTo>
                    <a:lnTo>
                      <a:pt x="70" y="18"/>
                    </a:lnTo>
                    <a:lnTo>
                      <a:pt x="0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1" name="Line 900"/>
            <p:cNvSpPr>
              <a:spLocks noChangeShapeType="1"/>
            </p:cNvSpPr>
            <p:nvPr/>
          </p:nvSpPr>
          <p:spPr bwMode="auto">
            <a:xfrm flipV="1">
              <a:off x="8104861" y="2931232"/>
              <a:ext cx="3327401" cy="10144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Line 901"/>
            <p:cNvSpPr>
              <a:spLocks noChangeShapeType="1"/>
            </p:cNvSpPr>
            <p:nvPr/>
          </p:nvSpPr>
          <p:spPr bwMode="auto">
            <a:xfrm flipH="1">
              <a:off x="8104861" y="3386844"/>
              <a:ext cx="3432176" cy="55880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Freeform 902"/>
            <p:cNvSpPr>
              <a:spLocks/>
            </p:cNvSpPr>
            <p:nvPr/>
          </p:nvSpPr>
          <p:spPr bwMode="auto">
            <a:xfrm>
              <a:off x="8635086" y="2828044"/>
              <a:ext cx="671513" cy="923925"/>
            </a:xfrm>
            <a:custGeom>
              <a:avLst/>
              <a:gdLst>
                <a:gd name="T0" fmla="*/ 0 w 423"/>
                <a:gd name="T1" fmla="*/ 0 h 582"/>
                <a:gd name="T2" fmla="*/ 0 w 423"/>
                <a:gd name="T3" fmla="*/ 0 h 582"/>
                <a:gd name="T4" fmla="*/ 14 w 423"/>
                <a:gd name="T5" fmla="*/ 9 h 582"/>
                <a:gd name="T6" fmla="*/ 56 w 423"/>
                <a:gd name="T7" fmla="*/ 37 h 582"/>
                <a:gd name="T8" fmla="*/ 117 w 423"/>
                <a:gd name="T9" fmla="*/ 79 h 582"/>
                <a:gd name="T10" fmla="*/ 188 w 423"/>
                <a:gd name="T11" fmla="*/ 141 h 582"/>
                <a:gd name="T12" fmla="*/ 221 w 423"/>
                <a:gd name="T13" fmla="*/ 178 h 582"/>
                <a:gd name="T14" fmla="*/ 258 w 423"/>
                <a:gd name="T15" fmla="*/ 220 h 582"/>
                <a:gd name="T16" fmla="*/ 296 w 423"/>
                <a:gd name="T17" fmla="*/ 267 h 582"/>
                <a:gd name="T18" fmla="*/ 329 w 423"/>
                <a:gd name="T19" fmla="*/ 324 h 582"/>
                <a:gd name="T20" fmla="*/ 357 w 423"/>
                <a:gd name="T21" fmla="*/ 380 h 582"/>
                <a:gd name="T22" fmla="*/ 385 w 423"/>
                <a:gd name="T23" fmla="*/ 441 h 582"/>
                <a:gd name="T24" fmla="*/ 409 w 423"/>
                <a:gd name="T25" fmla="*/ 507 h 582"/>
                <a:gd name="T26" fmla="*/ 423 w 423"/>
                <a:gd name="T2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582">
                  <a:moveTo>
                    <a:pt x="0" y="0"/>
                  </a:moveTo>
                  <a:lnTo>
                    <a:pt x="0" y="0"/>
                  </a:lnTo>
                  <a:lnTo>
                    <a:pt x="14" y="9"/>
                  </a:lnTo>
                  <a:lnTo>
                    <a:pt x="56" y="37"/>
                  </a:lnTo>
                  <a:lnTo>
                    <a:pt x="117" y="79"/>
                  </a:lnTo>
                  <a:lnTo>
                    <a:pt x="188" y="141"/>
                  </a:lnTo>
                  <a:lnTo>
                    <a:pt x="221" y="178"/>
                  </a:lnTo>
                  <a:lnTo>
                    <a:pt x="258" y="220"/>
                  </a:lnTo>
                  <a:lnTo>
                    <a:pt x="296" y="267"/>
                  </a:lnTo>
                  <a:lnTo>
                    <a:pt x="329" y="324"/>
                  </a:lnTo>
                  <a:lnTo>
                    <a:pt x="357" y="380"/>
                  </a:lnTo>
                  <a:lnTo>
                    <a:pt x="385" y="441"/>
                  </a:lnTo>
                  <a:lnTo>
                    <a:pt x="409" y="507"/>
                  </a:lnTo>
                  <a:lnTo>
                    <a:pt x="423" y="582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Freeform 903"/>
            <p:cNvSpPr>
              <a:spLocks/>
            </p:cNvSpPr>
            <p:nvPr/>
          </p:nvSpPr>
          <p:spPr bwMode="auto">
            <a:xfrm>
              <a:off x="8776373" y="2529594"/>
              <a:ext cx="865188" cy="1169987"/>
            </a:xfrm>
            <a:custGeom>
              <a:avLst/>
              <a:gdLst>
                <a:gd name="T0" fmla="*/ 0 w 545"/>
                <a:gd name="T1" fmla="*/ 0 h 737"/>
                <a:gd name="T2" fmla="*/ 0 w 545"/>
                <a:gd name="T3" fmla="*/ 0 h 737"/>
                <a:gd name="T4" fmla="*/ 19 w 545"/>
                <a:gd name="T5" fmla="*/ 9 h 737"/>
                <a:gd name="T6" fmla="*/ 75 w 545"/>
                <a:gd name="T7" fmla="*/ 37 h 737"/>
                <a:gd name="T8" fmla="*/ 150 w 545"/>
                <a:gd name="T9" fmla="*/ 89 h 737"/>
                <a:gd name="T10" fmla="*/ 193 w 545"/>
                <a:gd name="T11" fmla="*/ 122 h 737"/>
                <a:gd name="T12" fmla="*/ 240 w 545"/>
                <a:gd name="T13" fmla="*/ 164 h 737"/>
                <a:gd name="T14" fmla="*/ 287 w 545"/>
                <a:gd name="T15" fmla="*/ 206 h 737"/>
                <a:gd name="T16" fmla="*/ 334 w 545"/>
                <a:gd name="T17" fmla="*/ 263 h 737"/>
                <a:gd name="T18" fmla="*/ 381 w 545"/>
                <a:gd name="T19" fmla="*/ 319 h 737"/>
                <a:gd name="T20" fmla="*/ 423 w 545"/>
                <a:gd name="T21" fmla="*/ 390 h 737"/>
                <a:gd name="T22" fmla="*/ 461 w 545"/>
                <a:gd name="T23" fmla="*/ 465 h 737"/>
                <a:gd name="T24" fmla="*/ 494 w 545"/>
                <a:gd name="T25" fmla="*/ 545 h 737"/>
                <a:gd name="T26" fmla="*/ 522 w 545"/>
                <a:gd name="T27" fmla="*/ 634 h 737"/>
                <a:gd name="T28" fmla="*/ 545 w 545"/>
                <a:gd name="T2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5" h="737">
                  <a:moveTo>
                    <a:pt x="0" y="0"/>
                  </a:moveTo>
                  <a:lnTo>
                    <a:pt x="0" y="0"/>
                  </a:lnTo>
                  <a:lnTo>
                    <a:pt x="19" y="9"/>
                  </a:lnTo>
                  <a:lnTo>
                    <a:pt x="75" y="37"/>
                  </a:lnTo>
                  <a:lnTo>
                    <a:pt x="150" y="89"/>
                  </a:lnTo>
                  <a:lnTo>
                    <a:pt x="193" y="122"/>
                  </a:lnTo>
                  <a:lnTo>
                    <a:pt x="240" y="164"/>
                  </a:lnTo>
                  <a:lnTo>
                    <a:pt x="287" y="206"/>
                  </a:lnTo>
                  <a:lnTo>
                    <a:pt x="334" y="263"/>
                  </a:lnTo>
                  <a:lnTo>
                    <a:pt x="381" y="319"/>
                  </a:lnTo>
                  <a:lnTo>
                    <a:pt x="423" y="390"/>
                  </a:lnTo>
                  <a:lnTo>
                    <a:pt x="461" y="465"/>
                  </a:lnTo>
                  <a:lnTo>
                    <a:pt x="494" y="545"/>
                  </a:lnTo>
                  <a:lnTo>
                    <a:pt x="522" y="634"/>
                  </a:lnTo>
                  <a:lnTo>
                    <a:pt x="545" y="73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Freeform 904"/>
            <p:cNvSpPr>
              <a:spLocks/>
            </p:cNvSpPr>
            <p:nvPr/>
          </p:nvSpPr>
          <p:spPr bwMode="auto">
            <a:xfrm>
              <a:off x="8947823" y="2170819"/>
              <a:ext cx="1089025" cy="1462087"/>
            </a:xfrm>
            <a:custGeom>
              <a:avLst/>
              <a:gdLst>
                <a:gd name="T0" fmla="*/ 0 w 686"/>
                <a:gd name="T1" fmla="*/ 0 h 921"/>
                <a:gd name="T2" fmla="*/ 0 w 686"/>
                <a:gd name="T3" fmla="*/ 0 h 921"/>
                <a:gd name="T4" fmla="*/ 28 w 686"/>
                <a:gd name="T5" fmla="*/ 14 h 921"/>
                <a:gd name="T6" fmla="*/ 94 w 686"/>
                <a:gd name="T7" fmla="*/ 52 h 921"/>
                <a:gd name="T8" fmla="*/ 141 w 686"/>
                <a:gd name="T9" fmla="*/ 85 h 921"/>
                <a:gd name="T10" fmla="*/ 193 w 686"/>
                <a:gd name="T11" fmla="*/ 117 h 921"/>
                <a:gd name="T12" fmla="*/ 249 w 686"/>
                <a:gd name="T13" fmla="*/ 164 h 921"/>
                <a:gd name="T14" fmla="*/ 306 w 686"/>
                <a:gd name="T15" fmla="*/ 216 h 921"/>
                <a:gd name="T16" fmla="*/ 367 w 686"/>
                <a:gd name="T17" fmla="*/ 273 h 921"/>
                <a:gd name="T18" fmla="*/ 428 w 686"/>
                <a:gd name="T19" fmla="*/ 343 h 921"/>
                <a:gd name="T20" fmla="*/ 484 w 686"/>
                <a:gd name="T21" fmla="*/ 418 h 921"/>
                <a:gd name="T22" fmla="*/ 536 w 686"/>
                <a:gd name="T23" fmla="*/ 498 h 921"/>
                <a:gd name="T24" fmla="*/ 588 w 686"/>
                <a:gd name="T25" fmla="*/ 592 h 921"/>
                <a:gd name="T26" fmla="*/ 630 w 686"/>
                <a:gd name="T27" fmla="*/ 695 h 921"/>
                <a:gd name="T28" fmla="*/ 649 w 686"/>
                <a:gd name="T29" fmla="*/ 747 h 921"/>
                <a:gd name="T30" fmla="*/ 663 w 686"/>
                <a:gd name="T31" fmla="*/ 804 h 921"/>
                <a:gd name="T32" fmla="*/ 677 w 686"/>
                <a:gd name="T33" fmla="*/ 860 h 921"/>
                <a:gd name="T34" fmla="*/ 686 w 686"/>
                <a:gd name="T35" fmla="*/ 92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6" h="921">
                  <a:moveTo>
                    <a:pt x="0" y="0"/>
                  </a:moveTo>
                  <a:lnTo>
                    <a:pt x="0" y="0"/>
                  </a:lnTo>
                  <a:lnTo>
                    <a:pt x="28" y="14"/>
                  </a:lnTo>
                  <a:lnTo>
                    <a:pt x="94" y="52"/>
                  </a:lnTo>
                  <a:lnTo>
                    <a:pt x="141" y="85"/>
                  </a:lnTo>
                  <a:lnTo>
                    <a:pt x="193" y="117"/>
                  </a:lnTo>
                  <a:lnTo>
                    <a:pt x="249" y="164"/>
                  </a:lnTo>
                  <a:lnTo>
                    <a:pt x="306" y="216"/>
                  </a:lnTo>
                  <a:lnTo>
                    <a:pt x="367" y="273"/>
                  </a:lnTo>
                  <a:lnTo>
                    <a:pt x="428" y="343"/>
                  </a:lnTo>
                  <a:lnTo>
                    <a:pt x="484" y="418"/>
                  </a:lnTo>
                  <a:lnTo>
                    <a:pt x="536" y="498"/>
                  </a:lnTo>
                  <a:lnTo>
                    <a:pt x="588" y="592"/>
                  </a:lnTo>
                  <a:lnTo>
                    <a:pt x="630" y="695"/>
                  </a:lnTo>
                  <a:lnTo>
                    <a:pt x="649" y="747"/>
                  </a:lnTo>
                  <a:lnTo>
                    <a:pt x="663" y="804"/>
                  </a:lnTo>
                  <a:lnTo>
                    <a:pt x="677" y="860"/>
                  </a:lnTo>
                  <a:lnTo>
                    <a:pt x="686" y="92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Freeform 905"/>
            <p:cNvSpPr>
              <a:spLocks/>
            </p:cNvSpPr>
            <p:nvPr/>
          </p:nvSpPr>
          <p:spPr bwMode="auto">
            <a:xfrm>
              <a:off x="9089111" y="1872369"/>
              <a:ext cx="1292225" cy="1693862"/>
            </a:xfrm>
            <a:custGeom>
              <a:avLst/>
              <a:gdLst>
                <a:gd name="T0" fmla="*/ 0 w 814"/>
                <a:gd name="T1" fmla="*/ 0 h 1067"/>
                <a:gd name="T2" fmla="*/ 0 w 814"/>
                <a:gd name="T3" fmla="*/ 0 h 1067"/>
                <a:gd name="T4" fmla="*/ 29 w 814"/>
                <a:gd name="T5" fmla="*/ 14 h 1067"/>
                <a:gd name="T6" fmla="*/ 109 w 814"/>
                <a:gd name="T7" fmla="*/ 52 h 1067"/>
                <a:gd name="T8" fmla="*/ 160 w 814"/>
                <a:gd name="T9" fmla="*/ 80 h 1067"/>
                <a:gd name="T10" fmla="*/ 221 w 814"/>
                <a:gd name="T11" fmla="*/ 117 h 1067"/>
                <a:gd name="T12" fmla="*/ 282 w 814"/>
                <a:gd name="T13" fmla="*/ 164 h 1067"/>
                <a:gd name="T14" fmla="*/ 353 w 814"/>
                <a:gd name="T15" fmla="*/ 221 h 1067"/>
                <a:gd name="T16" fmla="*/ 419 w 814"/>
                <a:gd name="T17" fmla="*/ 287 h 1067"/>
                <a:gd name="T18" fmla="*/ 489 w 814"/>
                <a:gd name="T19" fmla="*/ 362 h 1067"/>
                <a:gd name="T20" fmla="*/ 560 w 814"/>
                <a:gd name="T21" fmla="*/ 446 h 1067"/>
                <a:gd name="T22" fmla="*/ 626 w 814"/>
                <a:gd name="T23" fmla="*/ 545 h 1067"/>
                <a:gd name="T24" fmla="*/ 654 w 814"/>
                <a:gd name="T25" fmla="*/ 602 h 1067"/>
                <a:gd name="T26" fmla="*/ 682 w 814"/>
                <a:gd name="T27" fmla="*/ 658 h 1067"/>
                <a:gd name="T28" fmla="*/ 710 w 814"/>
                <a:gd name="T29" fmla="*/ 719 h 1067"/>
                <a:gd name="T30" fmla="*/ 734 w 814"/>
                <a:gd name="T31" fmla="*/ 780 h 1067"/>
                <a:gd name="T32" fmla="*/ 757 w 814"/>
                <a:gd name="T33" fmla="*/ 846 h 1067"/>
                <a:gd name="T34" fmla="*/ 781 w 814"/>
                <a:gd name="T35" fmla="*/ 916 h 1067"/>
                <a:gd name="T36" fmla="*/ 799 w 814"/>
                <a:gd name="T37" fmla="*/ 992 h 1067"/>
                <a:gd name="T38" fmla="*/ 814 w 814"/>
                <a:gd name="T39" fmla="*/ 1067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4" h="1067">
                  <a:moveTo>
                    <a:pt x="0" y="0"/>
                  </a:moveTo>
                  <a:lnTo>
                    <a:pt x="0" y="0"/>
                  </a:lnTo>
                  <a:lnTo>
                    <a:pt x="29" y="14"/>
                  </a:lnTo>
                  <a:lnTo>
                    <a:pt x="109" y="52"/>
                  </a:lnTo>
                  <a:lnTo>
                    <a:pt x="160" y="80"/>
                  </a:lnTo>
                  <a:lnTo>
                    <a:pt x="221" y="117"/>
                  </a:lnTo>
                  <a:lnTo>
                    <a:pt x="282" y="164"/>
                  </a:lnTo>
                  <a:lnTo>
                    <a:pt x="353" y="221"/>
                  </a:lnTo>
                  <a:lnTo>
                    <a:pt x="419" y="287"/>
                  </a:lnTo>
                  <a:lnTo>
                    <a:pt x="489" y="362"/>
                  </a:lnTo>
                  <a:lnTo>
                    <a:pt x="560" y="446"/>
                  </a:lnTo>
                  <a:lnTo>
                    <a:pt x="626" y="545"/>
                  </a:lnTo>
                  <a:lnTo>
                    <a:pt x="654" y="602"/>
                  </a:lnTo>
                  <a:lnTo>
                    <a:pt x="682" y="658"/>
                  </a:lnTo>
                  <a:lnTo>
                    <a:pt x="710" y="719"/>
                  </a:lnTo>
                  <a:lnTo>
                    <a:pt x="734" y="780"/>
                  </a:lnTo>
                  <a:lnTo>
                    <a:pt x="757" y="846"/>
                  </a:lnTo>
                  <a:lnTo>
                    <a:pt x="781" y="916"/>
                  </a:lnTo>
                  <a:lnTo>
                    <a:pt x="799" y="992"/>
                  </a:lnTo>
                  <a:lnTo>
                    <a:pt x="814" y="106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Freeform 906"/>
            <p:cNvSpPr>
              <a:spLocks/>
            </p:cNvSpPr>
            <p:nvPr/>
          </p:nvSpPr>
          <p:spPr bwMode="auto">
            <a:xfrm>
              <a:off x="9381211" y="1275469"/>
              <a:ext cx="1655763" cy="2193925"/>
            </a:xfrm>
            <a:custGeom>
              <a:avLst/>
              <a:gdLst>
                <a:gd name="T0" fmla="*/ 0 w 1043"/>
                <a:gd name="T1" fmla="*/ 0 h 1382"/>
                <a:gd name="T2" fmla="*/ 0 w 1043"/>
                <a:gd name="T3" fmla="*/ 0 h 1382"/>
                <a:gd name="T4" fmla="*/ 37 w 1043"/>
                <a:gd name="T5" fmla="*/ 19 h 1382"/>
                <a:gd name="T6" fmla="*/ 141 w 1043"/>
                <a:gd name="T7" fmla="*/ 75 h 1382"/>
                <a:gd name="T8" fmla="*/ 207 w 1043"/>
                <a:gd name="T9" fmla="*/ 118 h 1382"/>
                <a:gd name="T10" fmla="*/ 286 w 1043"/>
                <a:gd name="T11" fmla="*/ 169 h 1382"/>
                <a:gd name="T12" fmla="*/ 371 w 1043"/>
                <a:gd name="T13" fmla="*/ 235 h 1382"/>
                <a:gd name="T14" fmla="*/ 460 w 1043"/>
                <a:gd name="T15" fmla="*/ 310 h 1382"/>
                <a:gd name="T16" fmla="*/ 554 w 1043"/>
                <a:gd name="T17" fmla="*/ 400 h 1382"/>
                <a:gd name="T18" fmla="*/ 644 w 1043"/>
                <a:gd name="T19" fmla="*/ 498 h 1382"/>
                <a:gd name="T20" fmla="*/ 686 w 1043"/>
                <a:gd name="T21" fmla="*/ 555 h 1382"/>
                <a:gd name="T22" fmla="*/ 728 w 1043"/>
                <a:gd name="T23" fmla="*/ 611 h 1382"/>
                <a:gd name="T24" fmla="*/ 771 w 1043"/>
                <a:gd name="T25" fmla="*/ 672 h 1382"/>
                <a:gd name="T26" fmla="*/ 813 w 1043"/>
                <a:gd name="T27" fmla="*/ 738 h 1382"/>
                <a:gd name="T28" fmla="*/ 850 w 1043"/>
                <a:gd name="T29" fmla="*/ 804 h 1382"/>
                <a:gd name="T30" fmla="*/ 888 w 1043"/>
                <a:gd name="T31" fmla="*/ 879 h 1382"/>
                <a:gd name="T32" fmla="*/ 921 w 1043"/>
                <a:gd name="T33" fmla="*/ 954 h 1382"/>
                <a:gd name="T34" fmla="*/ 954 w 1043"/>
                <a:gd name="T35" fmla="*/ 1029 h 1382"/>
                <a:gd name="T36" fmla="*/ 977 w 1043"/>
                <a:gd name="T37" fmla="*/ 1114 h 1382"/>
                <a:gd name="T38" fmla="*/ 1006 w 1043"/>
                <a:gd name="T39" fmla="*/ 1198 h 1382"/>
                <a:gd name="T40" fmla="*/ 1024 w 1043"/>
                <a:gd name="T41" fmla="*/ 1288 h 1382"/>
                <a:gd name="T42" fmla="*/ 1043 w 1043"/>
                <a:gd name="T43" fmla="*/ 1382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3" h="1382">
                  <a:moveTo>
                    <a:pt x="0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141" y="75"/>
                  </a:lnTo>
                  <a:lnTo>
                    <a:pt x="207" y="118"/>
                  </a:lnTo>
                  <a:lnTo>
                    <a:pt x="286" y="169"/>
                  </a:lnTo>
                  <a:lnTo>
                    <a:pt x="371" y="235"/>
                  </a:lnTo>
                  <a:lnTo>
                    <a:pt x="460" y="310"/>
                  </a:lnTo>
                  <a:lnTo>
                    <a:pt x="554" y="400"/>
                  </a:lnTo>
                  <a:lnTo>
                    <a:pt x="644" y="498"/>
                  </a:lnTo>
                  <a:lnTo>
                    <a:pt x="686" y="555"/>
                  </a:lnTo>
                  <a:lnTo>
                    <a:pt x="728" y="611"/>
                  </a:lnTo>
                  <a:lnTo>
                    <a:pt x="771" y="672"/>
                  </a:lnTo>
                  <a:lnTo>
                    <a:pt x="813" y="738"/>
                  </a:lnTo>
                  <a:lnTo>
                    <a:pt x="850" y="804"/>
                  </a:lnTo>
                  <a:lnTo>
                    <a:pt x="888" y="879"/>
                  </a:lnTo>
                  <a:lnTo>
                    <a:pt x="921" y="954"/>
                  </a:lnTo>
                  <a:lnTo>
                    <a:pt x="954" y="1029"/>
                  </a:lnTo>
                  <a:lnTo>
                    <a:pt x="977" y="1114"/>
                  </a:lnTo>
                  <a:lnTo>
                    <a:pt x="1006" y="1198"/>
                  </a:lnTo>
                  <a:lnTo>
                    <a:pt x="1024" y="1288"/>
                  </a:lnTo>
                  <a:lnTo>
                    <a:pt x="1043" y="1382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Freeform 907"/>
            <p:cNvSpPr>
              <a:spLocks/>
            </p:cNvSpPr>
            <p:nvPr/>
          </p:nvSpPr>
          <p:spPr bwMode="auto">
            <a:xfrm>
              <a:off x="9470111" y="1089732"/>
              <a:ext cx="1776413" cy="2341562"/>
            </a:xfrm>
            <a:custGeom>
              <a:avLst/>
              <a:gdLst>
                <a:gd name="T0" fmla="*/ 0 w 1119"/>
                <a:gd name="T1" fmla="*/ 0 h 1475"/>
                <a:gd name="T2" fmla="*/ 0 w 1119"/>
                <a:gd name="T3" fmla="*/ 0 h 1475"/>
                <a:gd name="T4" fmla="*/ 42 w 1119"/>
                <a:gd name="T5" fmla="*/ 18 h 1475"/>
                <a:gd name="T6" fmla="*/ 151 w 1119"/>
                <a:gd name="T7" fmla="*/ 75 h 1475"/>
                <a:gd name="T8" fmla="*/ 226 w 1119"/>
                <a:gd name="T9" fmla="*/ 122 h 1475"/>
                <a:gd name="T10" fmla="*/ 306 w 1119"/>
                <a:gd name="T11" fmla="*/ 178 h 1475"/>
                <a:gd name="T12" fmla="*/ 400 w 1119"/>
                <a:gd name="T13" fmla="*/ 249 h 1475"/>
                <a:gd name="T14" fmla="*/ 494 w 1119"/>
                <a:gd name="T15" fmla="*/ 329 h 1475"/>
                <a:gd name="T16" fmla="*/ 592 w 1119"/>
                <a:gd name="T17" fmla="*/ 423 h 1475"/>
                <a:gd name="T18" fmla="*/ 686 w 1119"/>
                <a:gd name="T19" fmla="*/ 531 h 1475"/>
                <a:gd name="T20" fmla="*/ 733 w 1119"/>
                <a:gd name="T21" fmla="*/ 592 h 1475"/>
                <a:gd name="T22" fmla="*/ 780 w 1119"/>
                <a:gd name="T23" fmla="*/ 653 h 1475"/>
                <a:gd name="T24" fmla="*/ 827 w 1119"/>
                <a:gd name="T25" fmla="*/ 719 h 1475"/>
                <a:gd name="T26" fmla="*/ 870 w 1119"/>
                <a:gd name="T27" fmla="*/ 789 h 1475"/>
                <a:gd name="T28" fmla="*/ 912 w 1119"/>
                <a:gd name="T29" fmla="*/ 860 h 1475"/>
                <a:gd name="T30" fmla="*/ 950 w 1119"/>
                <a:gd name="T31" fmla="*/ 935 h 1475"/>
                <a:gd name="T32" fmla="*/ 987 w 1119"/>
                <a:gd name="T33" fmla="*/ 1019 h 1475"/>
                <a:gd name="T34" fmla="*/ 1020 w 1119"/>
                <a:gd name="T35" fmla="*/ 1099 h 1475"/>
                <a:gd name="T36" fmla="*/ 1053 w 1119"/>
                <a:gd name="T37" fmla="*/ 1189 h 1475"/>
                <a:gd name="T38" fmla="*/ 1076 w 1119"/>
                <a:gd name="T39" fmla="*/ 1282 h 1475"/>
                <a:gd name="T40" fmla="*/ 1100 w 1119"/>
                <a:gd name="T41" fmla="*/ 1376 h 1475"/>
                <a:gd name="T42" fmla="*/ 1119 w 1119"/>
                <a:gd name="T43" fmla="*/ 1475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9" h="1475">
                  <a:moveTo>
                    <a:pt x="0" y="0"/>
                  </a:moveTo>
                  <a:lnTo>
                    <a:pt x="0" y="0"/>
                  </a:lnTo>
                  <a:lnTo>
                    <a:pt x="42" y="18"/>
                  </a:lnTo>
                  <a:lnTo>
                    <a:pt x="151" y="75"/>
                  </a:lnTo>
                  <a:lnTo>
                    <a:pt x="226" y="122"/>
                  </a:lnTo>
                  <a:lnTo>
                    <a:pt x="306" y="178"/>
                  </a:lnTo>
                  <a:lnTo>
                    <a:pt x="400" y="249"/>
                  </a:lnTo>
                  <a:lnTo>
                    <a:pt x="494" y="329"/>
                  </a:lnTo>
                  <a:lnTo>
                    <a:pt x="592" y="423"/>
                  </a:lnTo>
                  <a:lnTo>
                    <a:pt x="686" y="531"/>
                  </a:lnTo>
                  <a:lnTo>
                    <a:pt x="733" y="592"/>
                  </a:lnTo>
                  <a:lnTo>
                    <a:pt x="780" y="653"/>
                  </a:lnTo>
                  <a:lnTo>
                    <a:pt x="827" y="719"/>
                  </a:lnTo>
                  <a:lnTo>
                    <a:pt x="870" y="789"/>
                  </a:lnTo>
                  <a:lnTo>
                    <a:pt x="912" y="860"/>
                  </a:lnTo>
                  <a:lnTo>
                    <a:pt x="950" y="935"/>
                  </a:lnTo>
                  <a:lnTo>
                    <a:pt x="987" y="1019"/>
                  </a:lnTo>
                  <a:lnTo>
                    <a:pt x="1020" y="1099"/>
                  </a:lnTo>
                  <a:lnTo>
                    <a:pt x="1053" y="1189"/>
                  </a:lnTo>
                  <a:lnTo>
                    <a:pt x="1076" y="1282"/>
                  </a:lnTo>
                  <a:lnTo>
                    <a:pt x="1100" y="1376"/>
                  </a:lnTo>
                  <a:lnTo>
                    <a:pt x="1119" y="1475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Line 908"/>
            <p:cNvSpPr>
              <a:spLocks noChangeShapeType="1"/>
            </p:cNvSpPr>
            <p:nvPr/>
          </p:nvSpPr>
          <p:spPr bwMode="auto">
            <a:xfrm flipV="1">
              <a:off x="8992273" y="1656469"/>
              <a:ext cx="1716088" cy="150653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Line 909"/>
            <p:cNvSpPr>
              <a:spLocks noChangeShapeType="1"/>
            </p:cNvSpPr>
            <p:nvPr/>
          </p:nvSpPr>
          <p:spPr bwMode="auto">
            <a:xfrm flipV="1">
              <a:off x="8104860" y="3163006"/>
              <a:ext cx="882205" cy="78263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Line 910"/>
            <p:cNvSpPr>
              <a:spLocks noChangeShapeType="1"/>
            </p:cNvSpPr>
            <p:nvPr/>
          </p:nvSpPr>
          <p:spPr bwMode="auto">
            <a:xfrm flipH="1">
              <a:off x="8104861" y="2380369"/>
              <a:ext cx="3103563" cy="156527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Rectangle 913"/>
            <p:cNvSpPr>
              <a:spLocks noChangeArrowheads="1"/>
            </p:cNvSpPr>
            <p:nvPr/>
          </p:nvSpPr>
          <p:spPr bwMode="auto">
            <a:xfrm>
              <a:off x="7858798" y="3798007"/>
              <a:ext cx="312738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750179" y="3247018"/>
              <a:ext cx="395287" cy="267493"/>
              <a:chOff x="4872039" y="5608638"/>
              <a:chExt cx="395287" cy="267493"/>
            </a:xfrm>
          </p:grpSpPr>
          <p:sp>
            <p:nvSpPr>
              <p:cNvPr id="80" name="Freeform 914"/>
              <p:cNvSpPr>
                <a:spLocks noEditPoints="1"/>
              </p:cNvSpPr>
              <p:nvPr/>
            </p:nvSpPr>
            <p:spPr bwMode="auto">
              <a:xfrm>
                <a:off x="4872039" y="5616576"/>
                <a:ext cx="157163" cy="179387"/>
              </a:xfrm>
              <a:custGeom>
                <a:avLst/>
                <a:gdLst>
                  <a:gd name="T0" fmla="*/ 99 w 99"/>
                  <a:gd name="T1" fmla="*/ 113 h 113"/>
                  <a:gd name="T2" fmla="*/ 52 w 99"/>
                  <a:gd name="T3" fmla="*/ 0 h 113"/>
                  <a:gd name="T4" fmla="*/ 47 w 99"/>
                  <a:gd name="T5" fmla="*/ 0 h 113"/>
                  <a:gd name="T6" fmla="*/ 0 w 99"/>
                  <a:gd name="T7" fmla="*/ 113 h 113"/>
                  <a:gd name="T8" fmla="*/ 99 w 99"/>
                  <a:gd name="T9" fmla="*/ 113 h 113"/>
                  <a:gd name="T10" fmla="*/ 99 w 99"/>
                  <a:gd name="T11" fmla="*/ 113 h 113"/>
                  <a:gd name="T12" fmla="*/ 9 w 99"/>
                  <a:gd name="T13" fmla="*/ 108 h 113"/>
                  <a:gd name="T14" fmla="*/ 47 w 99"/>
                  <a:gd name="T15" fmla="*/ 24 h 113"/>
                  <a:gd name="T16" fmla="*/ 80 w 99"/>
                  <a:gd name="T17" fmla="*/ 108 h 113"/>
                  <a:gd name="T18" fmla="*/ 9 w 99"/>
                  <a:gd name="T19" fmla="*/ 108 h 113"/>
                  <a:gd name="T20" fmla="*/ 9 w 99"/>
                  <a:gd name="T21" fmla="*/ 10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99" y="113"/>
                    </a:moveTo>
                    <a:lnTo>
                      <a:pt x="52" y="0"/>
                    </a:lnTo>
                    <a:lnTo>
                      <a:pt x="47" y="0"/>
                    </a:lnTo>
                    <a:lnTo>
                      <a:pt x="0" y="113"/>
                    </a:lnTo>
                    <a:lnTo>
                      <a:pt x="99" y="113"/>
                    </a:lnTo>
                    <a:lnTo>
                      <a:pt x="99" y="113"/>
                    </a:lnTo>
                    <a:close/>
                    <a:moveTo>
                      <a:pt x="9" y="108"/>
                    </a:moveTo>
                    <a:lnTo>
                      <a:pt x="47" y="24"/>
                    </a:lnTo>
                    <a:lnTo>
                      <a:pt x="80" y="108"/>
                    </a:lnTo>
                    <a:lnTo>
                      <a:pt x="9" y="108"/>
                    </a:lnTo>
                    <a:lnTo>
                      <a:pt x="9" y="1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1" name="Freeform 915"/>
              <p:cNvSpPr>
                <a:spLocks noEditPoints="1"/>
              </p:cNvSpPr>
              <p:nvPr/>
            </p:nvSpPr>
            <p:spPr bwMode="auto">
              <a:xfrm>
                <a:off x="5051426" y="5608638"/>
                <a:ext cx="119063" cy="195262"/>
              </a:xfrm>
              <a:custGeom>
                <a:avLst/>
                <a:gdLst>
                  <a:gd name="T0" fmla="*/ 33 w 75"/>
                  <a:gd name="T1" fmla="*/ 10 h 123"/>
                  <a:gd name="T2" fmla="*/ 33 w 75"/>
                  <a:gd name="T3" fmla="*/ 10 h 123"/>
                  <a:gd name="T4" fmla="*/ 23 w 75"/>
                  <a:gd name="T5" fmla="*/ 24 h 123"/>
                  <a:gd name="T6" fmla="*/ 14 w 75"/>
                  <a:gd name="T7" fmla="*/ 38 h 123"/>
                  <a:gd name="T8" fmla="*/ 14 w 75"/>
                  <a:gd name="T9" fmla="*/ 38 h 123"/>
                  <a:gd name="T10" fmla="*/ 0 w 75"/>
                  <a:gd name="T11" fmla="*/ 66 h 123"/>
                  <a:gd name="T12" fmla="*/ 0 w 75"/>
                  <a:gd name="T13" fmla="*/ 66 h 123"/>
                  <a:gd name="T14" fmla="*/ 0 w 75"/>
                  <a:gd name="T15" fmla="*/ 90 h 123"/>
                  <a:gd name="T16" fmla="*/ 0 w 75"/>
                  <a:gd name="T17" fmla="*/ 90 h 123"/>
                  <a:gd name="T18" fmla="*/ 0 w 75"/>
                  <a:gd name="T19" fmla="*/ 104 h 123"/>
                  <a:gd name="T20" fmla="*/ 5 w 75"/>
                  <a:gd name="T21" fmla="*/ 113 h 123"/>
                  <a:gd name="T22" fmla="*/ 5 w 75"/>
                  <a:gd name="T23" fmla="*/ 113 h 123"/>
                  <a:gd name="T24" fmla="*/ 14 w 75"/>
                  <a:gd name="T25" fmla="*/ 118 h 123"/>
                  <a:gd name="T26" fmla="*/ 23 w 75"/>
                  <a:gd name="T27" fmla="*/ 123 h 123"/>
                  <a:gd name="T28" fmla="*/ 23 w 75"/>
                  <a:gd name="T29" fmla="*/ 123 h 123"/>
                  <a:gd name="T30" fmla="*/ 33 w 75"/>
                  <a:gd name="T31" fmla="*/ 118 h 123"/>
                  <a:gd name="T32" fmla="*/ 47 w 75"/>
                  <a:gd name="T33" fmla="*/ 109 h 123"/>
                  <a:gd name="T34" fmla="*/ 47 w 75"/>
                  <a:gd name="T35" fmla="*/ 109 h 123"/>
                  <a:gd name="T36" fmla="*/ 56 w 75"/>
                  <a:gd name="T37" fmla="*/ 94 h 123"/>
                  <a:gd name="T38" fmla="*/ 66 w 75"/>
                  <a:gd name="T39" fmla="*/ 76 h 123"/>
                  <a:gd name="T40" fmla="*/ 66 w 75"/>
                  <a:gd name="T41" fmla="*/ 76 h 123"/>
                  <a:gd name="T42" fmla="*/ 75 w 75"/>
                  <a:gd name="T43" fmla="*/ 52 h 123"/>
                  <a:gd name="T44" fmla="*/ 75 w 75"/>
                  <a:gd name="T45" fmla="*/ 33 h 123"/>
                  <a:gd name="T46" fmla="*/ 75 w 75"/>
                  <a:gd name="T47" fmla="*/ 33 h 123"/>
                  <a:gd name="T48" fmla="*/ 75 w 75"/>
                  <a:gd name="T49" fmla="*/ 19 h 123"/>
                  <a:gd name="T50" fmla="*/ 70 w 75"/>
                  <a:gd name="T51" fmla="*/ 10 h 123"/>
                  <a:gd name="T52" fmla="*/ 66 w 75"/>
                  <a:gd name="T53" fmla="*/ 5 h 123"/>
                  <a:gd name="T54" fmla="*/ 52 w 75"/>
                  <a:gd name="T55" fmla="*/ 0 h 123"/>
                  <a:gd name="T56" fmla="*/ 52 w 75"/>
                  <a:gd name="T57" fmla="*/ 0 h 123"/>
                  <a:gd name="T58" fmla="*/ 42 w 75"/>
                  <a:gd name="T59" fmla="*/ 5 h 123"/>
                  <a:gd name="T60" fmla="*/ 33 w 75"/>
                  <a:gd name="T61" fmla="*/ 10 h 123"/>
                  <a:gd name="T62" fmla="*/ 33 w 75"/>
                  <a:gd name="T63" fmla="*/ 10 h 123"/>
                  <a:gd name="T64" fmla="*/ 19 w 75"/>
                  <a:gd name="T65" fmla="*/ 57 h 123"/>
                  <a:gd name="T66" fmla="*/ 19 w 75"/>
                  <a:gd name="T67" fmla="*/ 57 h 123"/>
                  <a:gd name="T68" fmla="*/ 37 w 75"/>
                  <a:gd name="T69" fmla="*/ 19 h 123"/>
                  <a:gd name="T70" fmla="*/ 37 w 75"/>
                  <a:gd name="T71" fmla="*/ 19 h 123"/>
                  <a:gd name="T72" fmla="*/ 42 w 75"/>
                  <a:gd name="T73" fmla="*/ 10 h 123"/>
                  <a:gd name="T74" fmla="*/ 52 w 75"/>
                  <a:gd name="T75" fmla="*/ 5 h 123"/>
                  <a:gd name="T76" fmla="*/ 52 w 75"/>
                  <a:gd name="T77" fmla="*/ 5 h 123"/>
                  <a:gd name="T78" fmla="*/ 61 w 75"/>
                  <a:gd name="T79" fmla="*/ 10 h 123"/>
                  <a:gd name="T80" fmla="*/ 66 w 75"/>
                  <a:gd name="T81" fmla="*/ 24 h 123"/>
                  <a:gd name="T82" fmla="*/ 66 w 75"/>
                  <a:gd name="T83" fmla="*/ 24 h 123"/>
                  <a:gd name="T84" fmla="*/ 61 w 75"/>
                  <a:gd name="T85" fmla="*/ 57 h 123"/>
                  <a:gd name="T86" fmla="*/ 19 w 75"/>
                  <a:gd name="T87" fmla="*/ 57 h 123"/>
                  <a:gd name="T88" fmla="*/ 19 w 75"/>
                  <a:gd name="T89" fmla="*/ 57 h 123"/>
                  <a:gd name="T90" fmla="*/ 56 w 75"/>
                  <a:gd name="T91" fmla="*/ 62 h 123"/>
                  <a:gd name="T92" fmla="*/ 56 w 75"/>
                  <a:gd name="T93" fmla="*/ 62 h 123"/>
                  <a:gd name="T94" fmla="*/ 47 w 75"/>
                  <a:gd name="T95" fmla="*/ 94 h 123"/>
                  <a:gd name="T96" fmla="*/ 47 w 75"/>
                  <a:gd name="T97" fmla="*/ 94 h 123"/>
                  <a:gd name="T98" fmla="*/ 33 w 75"/>
                  <a:gd name="T99" fmla="*/ 113 h 123"/>
                  <a:gd name="T100" fmla="*/ 33 w 75"/>
                  <a:gd name="T101" fmla="*/ 113 h 123"/>
                  <a:gd name="T102" fmla="*/ 23 w 75"/>
                  <a:gd name="T103" fmla="*/ 118 h 123"/>
                  <a:gd name="T104" fmla="*/ 23 w 75"/>
                  <a:gd name="T105" fmla="*/ 118 h 123"/>
                  <a:gd name="T106" fmla="*/ 19 w 75"/>
                  <a:gd name="T107" fmla="*/ 118 h 123"/>
                  <a:gd name="T108" fmla="*/ 14 w 75"/>
                  <a:gd name="T109" fmla="*/ 113 h 123"/>
                  <a:gd name="T110" fmla="*/ 14 w 75"/>
                  <a:gd name="T111" fmla="*/ 113 h 123"/>
                  <a:gd name="T112" fmla="*/ 9 w 75"/>
                  <a:gd name="T113" fmla="*/ 99 h 123"/>
                  <a:gd name="T114" fmla="*/ 9 w 75"/>
                  <a:gd name="T115" fmla="*/ 99 h 123"/>
                  <a:gd name="T116" fmla="*/ 19 w 75"/>
                  <a:gd name="T117" fmla="*/ 62 h 123"/>
                  <a:gd name="T118" fmla="*/ 56 w 75"/>
                  <a:gd name="T119" fmla="*/ 62 h 123"/>
                  <a:gd name="T120" fmla="*/ 56 w 75"/>
                  <a:gd name="T121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" h="123">
                    <a:moveTo>
                      <a:pt x="33" y="10"/>
                    </a:moveTo>
                    <a:lnTo>
                      <a:pt x="33" y="10"/>
                    </a:lnTo>
                    <a:lnTo>
                      <a:pt x="23" y="24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104"/>
                    </a:lnTo>
                    <a:lnTo>
                      <a:pt x="5" y="113"/>
                    </a:lnTo>
                    <a:lnTo>
                      <a:pt x="5" y="113"/>
                    </a:lnTo>
                    <a:lnTo>
                      <a:pt x="14" y="118"/>
                    </a:lnTo>
                    <a:lnTo>
                      <a:pt x="23" y="123"/>
                    </a:lnTo>
                    <a:lnTo>
                      <a:pt x="23" y="123"/>
                    </a:lnTo>
                    <a:lnTo>
                      <a:pt x="33" y="118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56" y="94"/>
                    </a:lnTo>
                    <a:lnTo>
                      <a:pt x="66" y="76"/>
                    </a:lnTo>
                    <a:lnTo>
                      <a:pt x="66" y="76"/>
                    </a:lnTo>
                    <a:lnTo>
                      <a:pt x="75" y="52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19"/>
                    </a:lnTo>
                    <a:lnTo>
                      <a:pt x="70" y="10"/>
                    </a:lnTo>
                    <a:lnTo>
                      <a:pt x="66" y="5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42" y="5"/>
                    </a:lnTo>
                    <a:lnTo>
                      <a:pt x="33" y="10"/>
                    </a:lnTo>
                    <a:lnTo>
                      <a:pt x="33" y="10"/>
                    </a:lnTo>
                    <a:close/>
                    <a:moveTo>
                      <a:pt x="19" y="57"/>
                    </a:moveTo>
                    <a:lnTo>
                      <a:pt x="19" y="57"/>
                    </a:lnTo>
                    <a:lnTo>
                      <a:pt x="37" y="19"/>
                    </a:lnTo>
                    <a:lnTo>
                      <a:pt x="37" y="19"/>
                    </a:lnTo>
                    <a:lnTo>
                      <a:pt x="42" y="10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61" y="10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1" y="57"/>
                    </a:lnTo>
                    <a:lnTo>
                      <a:pt x="19" y="57"/>
                    </a:lnTo>
                    <a:lnTo>
                      <a:pt x="19" y="57"/>
                    </a:lnTo>
                    <a:close/>
                    <a:moveTo>
                      <a:pt x="56" y="62"/>
                    </a:moveTo>
                    <a:lnTo>
                      <a:pt x="56" y="62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33" y="113"/>
                    </a:lnTo>
                    <a:lnTo>
                      <a:pt x="33" y="113"/>
                    </a:lnTo>
                    <a:lnTo>
                      <a:pt x="23" y="118"/>
                    </a:lnTo>
                    <a:lnTo>
                      <a:pt x="23" y="118"/>
                    </a:lnTo>
                    <a:lnTo>
                      <a:pt x="19" y="118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9" y="62"/>
                    </a:lnTo>
                    <a:lnTo>
                      <a:pt x="56" y="62"/>
                    </a:lnTo>
                    <a:lnTo>
                      <a:pt x="56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2" name="Rectangle 916"/>
              <p:cNvSpPr>
                <a:spLocks noChangeArrowheads="1"/>
              </p:cNvSpPr>
              <p:nvPr/>
            </p:nvSpPr>
            <p:spPr bwMode="auto">
              <a:xfrm>
                <a:off x="5162551" y="5674519"/>
                <a:ext cx="104775" cy="201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2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i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97174" y="2521657"/>
              <a:ext cx="387350" cy="290512"/>
              <a:chOff x="6267452" y="4930776"/>
              <a:chExt cx="387350" cy="290512"/>
            </a:xfrm>
          </p:grpSpPr>
          <p:sp>
            <p:nvSpPr>
              <p:cNvPr id="77" name="Freeform 919"/>
              <p:cNvSpPr>
                <a:spLocks noEditPoints="1"/>
              </p:cNvSpPr>
              <p:nvPr/>
            </p:nvSpPr>
            <p:spPr bwMode="auto">
              <a:xfrm>
                <a:off x="6267452" y="4930776"/>
                <a:ext cx="157163" cy="179387"/>
              </a:xfrm>
              <a:custGeom>
                <a:avLst/>
                <a:gdLst>
                  <a:gd name="T0" fmla="*/ 99 w 99"/>
                  <a:gd name="T1" fmla="*/ 113 h 113"/>
                  <a:gd name="T2" fmla="*/ 52 w 99"/>
                  <a:gd name="T3" fmla="*/ 0 h 113"/>
                  <a:gd name="T4" fmla="*/ 52 w 99"/>
                  <a:gd name="T5" fmla="*/ 0 h 113"/>
                  <a:gd name="T6" fmla="*/ 0 w 99"/>
                  <a:gd name="T7" fmla="*/ 113 h 113"/>
                  <a:gd name="T8" fmla="*/ 99 w 99"/>
                  <a:gd name="T9" fmla="*/ 113 h 113"/>
                  <a:gd name="T10" fmla="*/ 99 w 99"/>
                  <a:gd name="T11" fmla="*/ 113 h 113"/>
                  <a:gd name="T12" fmla="*/ 9 w 99"/>
                  <a:gd name="T13" fmla="*/ 108 h 113"/>
                  <a:gd name="T14" fmla="*/ 47 w 99"/>
                  <a:gd name="T15" fmla="*/ 23 h 113"/>
                  <a:gd name="T16" fmla="*/ 80 w 99"/>
                  <a:gd name="T17" fmla="*/ 108 h 113"/>
                  <a:gd name="T18" fmla="*/ 9 w 99"/>
                  <a:gd name="T19" fmla="*/ 108 h 113"/>
                  <a:gd name="T20" fmla="*/ 9 w 99"/>
                  <a:gd name="T21" fmla="*/ 10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3">
                    <a:moveTo>
                      <a:pt x="99" y="113"/>
                    </a:moveTo>
                    <a:lnTo>
                      <a:pt x="52" y="0"/>
                    </a:lnTo>
                    <a:lnTo>
                      <a:pt x="52" y="0"/>
                    </a:lnTo>
                    <a:lnTo>
                      <a:pt x="0" y="113"/>
                    </a:lnTo>
                    <a:lnTo>
                      <a:pt x="99" y="113"/>
                    </a:lnTo>
                    <a:lnTo>
                      <a:pt x="99" y="113"/>
                    </a:lnTo>
                    <a:close/>
                    <a:moveTo>
                      <a:pt x="9" y="108"/>
                    </a:moveTo>
                    <a:lnTo>
                      <a:pt x="47" y="23"/>
                    </a:lnTo>
                    <a:lnTo>
                      <a:pt x="80" y="108"/>
                    </a:lnTo>
                    <a:lnTo>
                      <a:pt x="9" y="108"/>
                    </a:lnTo>
                    <a:lnTo>
                      <a:pt x="9" y="1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8" name="Freeform 920"/>
              <p:cNvSpPr>
                <a:spLocks noEditPoints="1"/>
              </p:cNvSpPr>
              <p:nvPr/>
            </p:nvSpPr>
            <p:spPr bwMode="auto">
              <a:xfrm>
                <a:off x="6438902" y="4997451"/>
                <a:ext cx="134938" cy="119062"/>
              </a:xfrm>
              <a:custGeom>
                <a:avLst/>
                <a:gdLst>
                  <a:gd name="T0" fmla="*/ 66 w 85"/>
                  <a:gd name="T1" fmla="*/ 0 h 75"/>
                  <a:gd name="T2" fmla="*/ 66 w 85"/>
                  <a:gd name="T3" fmla="*/ 0 h 75"/>
                  <a:gd name="T4" fmla="*/ 38 w 85"/>
                  <a:gd name="T5" fmla="*/ 0 h 75"/>
                  <a:gd name="T6" fmla="*/ 38 w 85"/>
                  <a:gd name="T7" fmla="*/ 0 h 75"/>
                  <a:gd name="T8" fmla="*/ 19 w 85"/>
                  <a:gd name="T9" fmla="*/ 10 h 75"/>
                  <a:gd name="T10" fmla="*/ 19 w 85"/>
                  <a:gd name="T11" fmla="*/ 10 h 75"/>
                  <a:gd name="T12" fmla="*/ 14 w 85"/>
                  <a:gd name="T13" fmla="*/ 19 h 75"/>
                  <a:gd name="T14" fmla="*/ 5 w 85"/>
                  <a:gd name="T15" fmla="*/ 28 h 75"/>
                  <a:gd name="T16" fmla="*/ 5 w 85"/>
                  <a:gd name="T17" fmla="*/ 28 h 75"/>
                  <a:gd name="T18" fmla="*/ 0 w 85"/>
                  <a:gd name="T19" fmla="*/ 52 h 75"/>
                  <a:gd name="T20" fmla="*/ 0 w 85"/>
                  <a:gd name="T21" fmla="*/ 52 h 75"/>
                  <a:gd name="T22" fmla="*/ 5 w 85"/>
                  <a:gd name="T23" fmla="*/ 61 h 75"/>
                  <a:gd name="T24" fmla="*/ 9 w 85"/>
                  <a:gd name="T25" fmla="*/ 66 h 75"/>
                  <a:gd name="T26" fmla="*/ 9 w 85"/>
                  <a:gd name="T27" fmla="*/ 66 h 75"/>
                  <a:gd name="T28" fmla="*/ 14 w 85"/>
                  <a:gd name="T29" fmla="*/ 75 h 75"/>
                  <a:gd name="T30" fmla="*/ 28 w 85"/>
                  <a:gd name="T31" fmla="*/ 75 h 75"/>
                  <a:gd name="T32" fmla="*/ 28 w 85"/>
                  <a:gd name="T33" fmla="*/ 75 h 75"/>
                  <a:gd name="T34" fmla="*/ 42 w 85"/>
                  <a:gd name="T35" fmla="*/ 71 h 75"/>
                  <a:gd name="T36" fmla="*/ 56 w 85"/>
                  <a:gd name="T37" fmla="*/ 61 h 75"/>
                  <a:gd name="T38" fmla="*/ 56 w 85"/>
                  <a:gd name="T39" fmla="*/ 61 h 75"/>
                  <a:gd name="T40" fmla="*/ 66 w 85"/>
                  <a:gd name="T41" fmla="*/ 47 h 75"/>
                  <a:gd name="T42" fmla="*/ 66 w 85"/>
                  <a:gd name="T43" fmla="*/ 33 h 75"/>
                  <a:gd name="T44" fmla="*/ 66 w 85"/>
                  <a:gd name="T45" fmla="*/ 33 h 75"/>
                  <a:gd name="T46" fmla="*/ 66 w 85"/>
                  <a:gd name="T47" fmla="*/ 24 h 75"/>
                  <a:gd name="T48" fmla="*/ 56 w 85"/>
                  <a:gd name="T49" fmla="*/ 10 h 75"/>
                  <a:gd name="T50" fmla="*/ 85 w 85"/>
                  <a:gd name="T51" fmla="*/ 10 h 75"/>
                  <a:gd name="T52" fmla="*/ 85 w 85"/>
                  <a:gd name="T53" fmla="*/ 0 h 75"/>
                  <a:gd name="T54" fmla="*/ 66 w 85"/>
                  <a:gd name="T55" fmla="*/ 0 h 75"/>
                  <a:gd name="T56" fmla="*/ 66 w 85"/>
                  <a:gd name="T57" fmla="*/ 0 h 75"/>
                  <a:gd name="T58" fmla="*/ 56 w 85"/>
                  <a:gd name="T59" fmla="*/ 24 h 75"/>
                  <a:gd name="T60" fmla="*/ 56 w 85"/>
                  <a:gd name="T61" fmla="*/ 24 h 75"/>
                  <a:gd name="T62" fmla="*/ 52 w 85"/>
                  <a:gd name="T63" fmla="*/ 38 h 75"/>
                  <a:gd name="T64" fmla="*/ 47 w 85"/>
                  <a:gd name="T65" fmla="*/ 57 h 75"/>
                  <a:gd name="T66" fmla="*/ 47 w 85"/>
                  <a:gd name="T67" fmla="*/ 57 h 75"/>
                  <a:gd name="T68" fmla="*/ 38 w 85"/>
                  <a:gd name="T69" fmla="*/ 66 h 75"/>
                  <a:gd name="T70" fmla="*/ 28 w 85"/>
                  <a:gd name="T71" fmla="*/ 71 h 75"/>
                  <a:gd name="T72" fmla="*/ 28 w 85"/>
                  <a:gd name="T73" fmla="*/ 71 h 75"/>
                  <a:gd name="T74" fmla="*/ 19 w 85"/>
                  <a:gd name="T75" fmla="*/ 66 h 75"/>
                  <a:gd name="T76" fmla="*/ 14 w 85"/>
                  <a:gd name="T77" fmla="*/ 57 h 75"/>
                  <a:gd name="T78" fmla="*/ 14 w 85"/>
                  <a:gd name="T79" fmla="*/ 57 h 75"/>
                  <a:gd name="T80" fmla="*/ 14 w 85"/>
                  <a:gd name="T81" fmla="*/ 42 h 75"/>
                  <a:gd name="T82" fmla="*/ 24 w 85"/>
                  <a:gd name="T83" fmla="*/ 28 h 75"/>
                  <a:gd name="T84" fmla="*/ 24 w 85"/>
                  <a:gd name="T85" fmla="*/ 28 h 75"/>
                  <a:gd name="T86" fmla="*/ 33 w 85"/>
                  <a:gd name="T87" fmla="*/ 14 h 75"/>
                  <a:gd name="T88" fmla="*/ 52 w 85"/>
                  <a:gd name="T89" fmla="*/ 10 h 75"/>
                  <a:gd name="T90" fmla="*/ 52 w 85"/>
                  <a:gd name="T91" fmla="*/ 10 h 75"/>
                  <a:gd name="T92" fmla="*/ 56 w 85"/>
                  <a:gd name="T93" fmla="*/ 24 h 75"/>
                  <a:gd name="T94" fmla="*/ 56 w 85"/>
                  <a:gd name="T95" fmla="*/ 24 h 75"/>
                  <a:gd name="T96" fmla="*/ 56 w 85"/>
                  <a:gd name="T97" fmla="*/ 2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" h="75">
                    <a:moveTo>
                      <a:pt x="66" y="0"/>
                    </a:moveTo>
                    <a:lnTo>
                      <a:pt x="6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4" y="19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5" y="61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14" y="75"/>
                    </a:lnTo>
                    <a:lnTo>
                      <a:pt x="28" y="75"/>
                    </a:lnTo>
                    <a:lnTo>
                      <a:pt x="28" y="75"/>
                    </a:lnTo>
                    <a:lnTo>
                      <a:pt x="42" y="71"/>
                    </a:lnTo>
                    <a:lnTo>
                      <a:pt x="56" y="61"/>
                    </a:lnTo>
                    <a:lnTo>
                      <a:pt x="56" y="61"/>
                    </a:lnTo>
                    <a:lnTo>
                      <a:pt x="66" y="47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66" y="24"/>
                    </a:lnTo>
                    <a:lnTo>
                      <a:pt x="56" y="10"/>
                    </a:lnTo>
                    <a:lnTo>
                      <a:pt x="85" y="10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66" y="0"/>
                    </a:lnTo>
                    <a:close/>
                    <a:moveTo>
                      <a:pt x="56" y="24"/>
                    </a:moveTo>
                    <a:lnTo>
                      <a:pt x="56" y="24"/>
                    </a:lnTo>
                    <a:lnTo>
                      <a:pt x="52" y="38"/>
                    </a:lnTo>
                    <a:lnTo>
                      <a:pt x="47" y="57"/>
                    </a:lnTo>
                    <a:lnTo>
                      <a:pt x="47" y="57"/>
                    </a:lnTo>
                    <a:lnTo>
                      <a:pt x="38" y="66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19" y="66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4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33" y="14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9" name="Rectangle 921"/>
              <p:cNvSpPr>
                <a:spLocks noChangeArrowheads="1"/>
              </p:cNvSpPr>
              <p:nvPr/>
            </p:nvSpPr>
            <p:spPr bwMode="auto">
              <a:xfrm>
                <a:off x="6550027" y="5019676"/>
                <a:ext cx="104775" cy="201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2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i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59" name="Rectangle 931"/>
            <p:cNvSpPr>
              <a:spLocks noChangeArrowheads="1"/>
            </p:cNvSpPr>
            <p:nvPr/>
          </p:nvSpPr>
          <p:spPr bwMode="auto">
            <a:xfrm>
              <a:off x="10381336" y="3215394"/>
              <a:ext cx="312738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10164166" y="2596270"/>
              <a:ext cx="611188" cy="315911"/>
            </a:xfrm>
            <a:custGeom>
              <a:avLst/>
              <a:gdLst>
                <a:gd name="T0" fmla="*/ 0 w 606"/>
                <a:gd name="T1" fmla="*/ 498475 h 314"/>
                <a:gd name="T2" fmla="*/ 962025 w 606"/>
                <a:gd name="T3" fmla="*/ 0 h 3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6" h="314">
                  <a:moveTo>
                    <a:pt x="0" y="314"/>
                  </a:moveTo>
                  <a:lnTo>
                    <a:pt x="606" y="0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弧形 60"/>
            <p:cNvSpPr/>
            <p:nvPr/>
          </p:nvSpPr>
          <p:spPr>
            <a:xfrm>
              <a:off x="10347998" y="3572583"/>
              <a:ext cx="75883" cy="715962"/>
            </a:xfrm>
            <a:prstGeom prst="arc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2" name="弧形 63"/>
            <p:cNvSpPr/>
            <p:nvPr/>
          </p:nvSpPr>
          <p:spPr>
            <a:xfrm>
              <a:off x="11034275" y="3469394"/>
              <a:ext cx="40323" cy="509588"/>
            </a:xfrm>
            <a:custGeom>
              <a:avLst/>
              <a:gdLst>
                <a:gd name="connsiteX0" fmla="*/ 37940 w 75881"/>
                <a:gd name="connsiteY0" fmla="*/ 0 h 1019175"/>
                <a:gd name="connsiteX1" fmla="*/ 75881 w 75881"/>
                <a:gd name="connsiteY1" fmla="*/ 509588 h 1019175"/>
                <a:gd name="connsiteX2" fmla="*/ 37941 w 75881"/>
                <a:gd name="connsiteY2" fmla="*/ 509588 h 1019175"/>
                <a:gd name="connsiteX3" fmla="*/ 37940 w 75881"/>
                <a:gd name="connsiteY3" fmla="*/ 0 h 1019175"/>
                <a:gd name="connsiteX0" fmla="*/ 37940 w 75881"/>
                <a:gd name="connsiteY0" fmla="*/ 0 h 1019175"/>
                <a:gd name="connsiteX1" fmla="*/ 75881 w 75881"/>
                <a:gd name="connsiteY1" fmla="*/ 509588 h 1019175"/>
                <a:gd name="connsiteX0" fmla="*/ 0 w 40323"/>
                <a:gd name="connsiteY0" fmla="*/ 0 h 509588"/>
                <a:gd name="connsiteX1" fmla="*/ 37941 w 40323"/>
                <a:gd name="connsiteY1" fmla="*/ 509588 h 509588"/>
                <a:gd name="connsiteX2" fmla="*/ 1 w 40323"/>
                <a:gd name="connsiteY2" fmla="*/ 509588 h 509588"/>
                <a:gd name="connsiteX3" fmla="*/ 0 w 40323"/>
                <a:gd name="connsiteY3" fmla="*/ 0 h 509588"/>
                <a:gd name="connsiteX0" fmla="*/ 0 w 40323"/>
                <a:gd name="connsiteY0" fmla="*/ 0 h 509588"/>
                <a:gd name="connsiteX1" fmla="*/ 40323 w 40323"/>
                <a:gd name="connsiteY1" fmla="*/ 478631 h 50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3" h="509588" stroke="0" extrusionOk="0">
                  <a:moveTo>
                    <a:pt x="0" y="0"/>
                  </a:moveTo>
                  <a:cubicBezTo>
                    <a:pt x="20954" y="0"/>
                    <a:pt x="37941" y="228150"/>
                    <a:pt x="37941" y="509588"/>
                  </a:cubicBezTo>
                  <a:lnTo>
                    <a:pt x="1" y="509588"/>
                  </a:lnTo>
                  <a:cubicBezTo>
                    <a:pt x="1" y="339725"/>
                    <a:pt x="0" y="169863"/>
                    <a:pt x="0" y="0"/>
                  </a:cubicBezTo>
                  <a:close/>
                </a:path>
                <a:path w="40323" h="509588" fill="none">
                  <a:moveTo>
                    <a:pt x="0" y="0"/>
                  </a:moveTo>
                  <a:cubicBezTo>
                    <a:pt x="20954" y="0"/>
                    <a:pt x="40323" y="197193"/>
                    <a:pt x="40323" y="478631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Line 910"/>
            <p:cNvSpPr>
              <a:spLocks noChangeShapeType="1"/>
            </p:cNvSpPr>
            <p:nvPr/>
          </p:nvSpPr>
          <p:spPr bwMode="auto">
            <a:xfrm flipH="1">
              <a:off x="8127083" y="1372138"/>
              <a:ext cx="2276475" cy="254017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Line 910"/>
            <p:cNvSpPr>
              <a:spLocks noChangeShapeType="1"/>
            </p:cNvSpPr>
            <p:nvPr/>
          </p:nvSpPr>
          <p:spPr bwMode="auto">
            <a:xfrm flipH="1">
              <a:off x="8103271" y="1098721"/>
              <a:ext cx="1977233" cy="284692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Line 910"/>
            <p:cNvSpPr>
              <a:spLocks noChangeShapeType="1"/>
            </p:cNvSpPr>
            <p:nvPr/>
          </p:nvSpPr>
          <p:spPr bwMode="auto">
            <a:xfrm flipH="1">
              <a:off x="8103270" y="822325"/>
              <a:ext cx="1493836" cy="31233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6" name="Freeform 907"/>
            <p:cNvSpPr>
              <a:spLocks/>
            </p:cNvSpPr>
            <p:nvPr/>
          </p:nvSpPr>
          <p:spPr bwMode="auto">
            <a:xfrm>
              <a:off x="9592348" y="823510"/>
              <a:ext cx="1951039" cy="2566510"/>
            </a:xfrm>
            <a:custGeom>
              <a:avLst/>
              <a:gdLst>
                <a:gd name="T0" fmla="*/ 0 w 1119"/>
                <a:gd name="T1" fmla="*/ 0 h 1475"/>
                <a:gd name="T2" fmla="*/ 0 w 1119"/>
                <a:gd name="T3" fmla="*/ 0 h 1475"/>
                <a:gd name="T4" fmla="*/ 42 w 1119"/>
                <a:gd name="T5" fmla="*/ 18 h 1475"/>
                <a:gd name="T6" fmla="*/ 151 w 1119"/>
                <a:gd name="T7" fmla="*/ 75 h 1475"/>
                <a:gd name="T8" fmla="*/ 226 w 1119"/>
                <a:gd name="T9" fmla="*/ 122 h 1475"/>
                <a:gd name="T10" fmla="*/ 306 w 1119"/>
                <a:gd name="T11" fmla="*/ 178 h 1475"/>
                <a:gd name="T12" fmla="*/ 400 w 1119"/>
                <a:gd name="T13" fmla="*/ 249 h 1475"/>
                <a:gd name="T14" fmla="*/ 494 w 1119"/>
                <a:gd name="T15" fmla="*/ 329 h 1475"/>
                <a:gd name="T16" fmla="*/ 592 w 1119"/>
                <a:gd name="T17" fmla="*/ 423 h 1475"/>
                <a:gd name="T18" fmla="*/ 686 w 1119"/>
                <a:gd name="T19" fmla="*/ 531 h 1475"/>
                <a:gd name="T20" fmla="*/ 733 w 1119"/>
                <a:gd name="T21" fmla="*/ 592 h 1475"/>
                <a:gd name="T22" fmla="*/ 780 w 1119"/>
                <a:gd name="T23" fmla="*/ 653 h 1475"/>
                <a:gd name="T24" fmla="*/ 827 w 1119"/>
                <a:gd name="T25" fmla="*/ 719 h 1475"/>
                <a:gd name="T26" fmla="*/ 870 w 1119"/>
                <a:gd name="T27" fmla="*/ 789 h 1475"/>
                <a:gd name="T28" fmla="*/ 912 w 1119"/>
                <a:gd name="T29" fmla="*/ 860 h 1475"/>
                <a:gd name="T30" fmla="*/ 950 w 1119"/>
                <a:gd name="T31" fmla="*/ 935 h 1475"/>
                <a:gd name="T32" fmla="*/ 987 w 1119"/>
                <a:gd name="T33" fmla="*/ 1019 h 1475"/>
                <a:gd name="T34" fmla="*/ 1020 w 1119"/>
                <a:gd name="T35" fmla="*/ 1099 h 1475"/>
                <a:gd name="T36" fmla="*/ 1053 w 1119"/>
                <a:gd name="T37" fmla="*/ 1189 h 1475"/>
                <a:gd name="T38" fmla="*/ 1076 w 1119"/>
                <a:gd name="T39" fmla="*/ 1282 h 1475"/>
                <a:gd name="T40" fmla="*/ 1100 w 1119"/>
                <a:gd name="T41" fmla="*/ 1376 h 1475"/>
                <a:gd name="T42" fmla="*/ 1119 w 1119"/>
                <a:gd name="T43" fmla="*/ 1475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9" h="1475">
                  <a:moveTo>
                    <a:pt x="0" y="0"/>
                  </a:moveTo>
                  <a:lnTo>
                    <a:pt x="0" y="0"/>
                  </a:lnTo>
                  <a:lnTo>
                    <a:pt x="42" y="18"/>
                  </a:lnTo>
                  <a:lnTo>
                    <a:pt x="151" y="75"/>
                  </a:lnTo>
                  <a:lnTo>
                    <a:pt x="226" y="122"/>
                  </a:lnTo>
                  <a:lnTo>
                    <a:pt x="306" y="178"/>
                  </a:lnTo>
                  <a:lnTo>
                    <a:pt x="400" y="249"/>
                  </a:lnTo>
                  <a:lnTo>
                    <a:pt x="494" y="329"/>
                  </a:lnTo>
                  <a:lnTo>
                    <a:pt x="592" y="423"/>
                  </a:lnTo>
                  <a:lnTo>
                    <a:pt x="686" y="531"/>
                  </a:lnTo>
                  <a:lnTo>
                    <a:pt x="733" y="592"/>
                  </a:lnTo>
                  <a:lnTo>
                    <a:pt x="780" y="653"/>
                  </a:lnTo>
                  <a:lnTo>
                    <a:pt x="827" y="719"/>
                  </a:lnTo>
                  <a:lnTo>
                    <a:pt x="870" y="789"/>
                  </a:lnTo>
                  <a:lnTo>
                    <a:pt x="912" y="860"/>
                  </a:lnTo>
                  <a:lnTo>
                    <a:pt x="950" y="935"/>
                  </a:lnTo>
                  <a:lnTo>
                    <a:pt x="987" y="1019"/>
                  </a:lnTo>
                  <a:lnTo>
                    <a:pt x="1020" y="1099"/>
                  </a:lnTo>
                  <a:lnTo>
                    <a:pt x="1053" y="1189"/>
                  </a:lnTo>
                  <a:lnTo>
                    <a:pt x="1076" y="1282"/>
                  </a:lnTo>
                  <a:lnTo>
                    <a:pt x="1100" y="1376"/>
                  </a:lnTo>
                  <a:lnTo>
                    <a:pt x="1119" y="1475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10621221" y="1350915"/>
                  <a:ext cx="8242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221" y="1350915"/>
                  <a:ext cx="824265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11134709" y="2016512"/>
                  <a:ext cx="5309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4709" y="2016512"/>
                  <a:ext cx="530915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10170991" y="3830614"/>
                  <a:ext cx="5309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991" y="3830614"/>
                  <a:ext cx="530915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10757574" y="3847836"/>
                  <a:ext cx="8253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574" y="3847836"/>
                  <a:ext cx="825354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11573906" y="3876780"/>
                  <a:ext cx="3814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3906" y="3876780"/>
                  <a:ext cx="381450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10326159" y="2620360"/>
                  <a:ext cx="5838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6159" y="2620360"/>
                  <a:ext cx="583814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1917733" y="2260513"/>
                <a:ext cx="354943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400" i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400" i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3" y="2260513"/>
                <a:ext cx="3549433" cy="613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1402222" y="901768"/>
                <a:ext cx="5103641" cy="686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22" y="901768"/>
                <a:ext cx="5103641" cy="6862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1402222" y="3554325"/>
                <a:ext cx="3895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         面积元素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22" y="3554325"/>
                <a:ext cx="3895554" cy="461665"/>
              </a:xfrm>
              <a:prstGeom prst="rect">
                <a:avLst/>
              </a:prstGeom>
              <a:blipFill>
                <a:blip r:embed="rId20"/>
                <a:stretch>
                  <a:fillRect l="-469" t="-14474" r="-156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5325653" y="2423496"/>
                <a:ext cx="2633157" cy="10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eqArr>
                          <m:eqArr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lim>
                    </m:limLow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653" y="2423496"/>
                <a:ext cx="2633157" cy="10154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1895509" y="2841351"/>
                <a:ext cx="17326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509" y="2841351"/>
                <a:ext cx="1732654" cy="461665"/>
              </a:xfrm>
              <a:prstGeom prst="rect">
                <a:avLst/>
              </a:prstGeom>
              <a:blipFill>
                <a:blip r:embed="rId2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1402222" y="4102300"/>
                <a:ext cx="6428876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22" y="4102300"/>
                <a:ext cx="6428876" cy="62433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3235029" y="5624317"/>
                <a:ext cx="5122364" cy="664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sub>
                      <m:sup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029" y="5624317"/>
                <a:ext cx="5122364" cy="66466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3254252" y="4742516"/>
                <a:ext cx="5576848" cy="941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subSup"/>
                                <m:grow m:val="on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sup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52" y="4742516"/>
                <a:ext cx="5576848" cy="94115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97127" y="5065151"/>
                <a:ext cx="189038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7" y="5065151"/>
                <a:ext cx="1890389" cy="916148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21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  <p:bldP spid="95" grpId="0"/>
      <p:bldP spid="118" grpId="0"/>
      <p:bldP spid="119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7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41501" y="365125"/>
                <a:ext cx="9314180" cy="518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是曲线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1" y="365125"/>
                <a:ext cx="9314180" cy="518668"/>
              </a:xfrm>
              <a:prstGeom prst="rect">
                <a:avLst/>
              </a:prstGeom>
              <a:blipFill>
                <a:blip r:embed="rId2"/>
                <a:stretch>
                  <a:fillRect l="-982" t="-141176" b="-20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8886627" y="1248918"/>
            <a:ext cx="2325408" cy="2314059"/>
            <a:chOff x="8877220" y="1453611"/>
            <a:chExt cx="2325408" cy="2314059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9222023" y="1648413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8946102" y="2762383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0760199" y="2660942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0199" y="2660942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8877220" y="1453611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7220" y="1453611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/>
            <p:cNvSpPr/>
            <p:nvPr/>
          </p:nvSpPr>
          <p:spPr>
            <a:xfrm>
              <a:off x="9232781" y="2078100"/>
              <a:ext cx="1465510" cy="13880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0561976" y="2767106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1976" y="2767106"/>
                  <a:ext cx="370614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/>
          <p:cNvSpPr/>
          <p:nvPr/>
        </p:nvSpPr>
        <p:spPr>
          <a:xfrm>
            <a:off x="1095783" y="1017119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841500" y="1017119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41500" y="1401146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）确定区域类型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944971" y="1401146"/>
                <a:ext cx="1622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型区域图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71" y="1401146"/>
                <a:ext cx="1622047" cy="461665"/>
              </a:xfrm>
              <a:prstGeom prst="rect">
                <a:avLst/>
              </a:prstGeom>
              <a:blipFill>
                <a:blip r:embed="rId7"/>
                <a:stretch>
                  <a:fillRect l="-752" t="-14474" r="-52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9968246" y="1642318"/>
            <a:ext cx="543499" cy="2080048"/>
            <a:chOff x="9726207" y="1401539"/>
            <a:chExt cx="543499" cy="132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9726207" y="1921142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207" y="1921142"/>
                  <a:ext cx="364779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/>
            <p:nvPr/>
          </p:nvCxnSpPr>
          <p:spPr>
            <a:xfrm flipV="1">
              <a:off x="10029372" y="1445035"/>
              <a:ext cx="2333" cy="1125888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9812530" y="2203663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2530" y="2203663"/>
                  <a:ext cx="45717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9812530" y="1401539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2530" y="1401539"/>
                  <a:ext cx="45717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001800" y="1877376"/>
                <a:ext cx="5770747" cy="68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  <m:aln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1877376"/>
                <a:ext cx="5770747" cy="6803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880445" y="2554843"/>
                <a:ext cx="5289077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nor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445" y="2554843"/>
                <a:ext cx="5289077" cy="9227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8891865" y="3631241"/>
            <a:ext cx="2325408" cy="2314059"/>
            <a:chOff x="8877220" y="1453611"/>
            <a:chExt cx="2325408" cy="2314059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9222023" y="1648413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8946102" y="2762383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10760199" y="2660942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0199" y="2660942"/>
                  <a:ext cx="44242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8877220" y="1453611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7220" y="1453611"/>
                  <a:ext cx="442429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/>
            <p:cNvSpPr/>
            <p:nvPr/>
          </p:nvSpPr>
          <p:spPr>
            <a:xfrm>
              <a:off x="9232781" y="2078100"/>
              <a:ext cx="1465510" cy="13880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10561976" y="2767106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1976" y="2767106"/>
                  <a:ext cx="370614" cy="36298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8944723" y="4665629"/>
            <a:ext cx="1998544" cy="1571953"/>
            <a:chOff x="9726207" y="1282525"/>
            <a:chExt cx="1998544" cy="10016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9726207" y="1921142"/>
                  <a:ext cx="36477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207" y="1921142"/>
                  <a:ext cx="364779" cy="36298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/>
            <p:cNvCxnSpPr/>
            <p:nvPr/>
          </p:nvCxnSpPr>
          <p:spPr>
            <a:xfrm flipH="1" flipV="1">
              <a:off x="9978914" y="1465411"/>
              <a:ext cx="1745837" cy="564492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932119" y="1659532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119" y="1659532"/>
                  <a:ext cx="45717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790526" y="1282525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0526" y="1282525"/>
                  <a:ext cx="45717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矩形 45"/>
          <p:cNvSpPr/>
          <p:nvPr/>
        </p:nvSpPr>
        <p:spPr>
          <a:xfrm>
            <a:off x="2001800" y="36312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极坐标系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991577" y="4168758"/>
                <a:ext cx="5145511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7" y="4168758"/>
                <a:ext cx="5145511" cy="8642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417572" y="3641454"/>
                <a:ext cx="44508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72" y="3641454"/>
                <a:ext cx="4450898" cy="461665"/>
              </a:xfrm>
              <a:prstGeom prst="rect">
                <a:avLst/>
              </a:prstGeom>
              <a:blipFill>
                <a:blip r:embed="rId2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3838968" y="4949760"/>
                <a:ext cx="3247877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968" y="4949760"/>
                <a:ext cx="3247877" cy="8642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802213" y="5848809"/>
                <a:ext cx="2501069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213" y="5848809"/>
                <a:ext cx="2501069" cy="61465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431046" y="4858961"/>
            <a:ext cx="2516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选择极坐标</a:t>
            </a:r>
            <a:endParaRPr lang="en-US" altLang="zh-CN" sz="2400" dirty="0" smtClean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如果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积分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区域和被积函数在极坐标系中比较简单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8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31" grpId="0"/>
      <p:bldP spid="32" grpId="0"/>
      <p:bldP spid="46" grpId="0"/>
      <p:bldP spid="47" grpId="0"/>
      <p:bldP spid="48" grpId="0"/>
      <p:bldP spid="49" grpId="0"/>
      <p:bldP spid="50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8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95783" y="1017119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41500" y="1017119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41500" y="365125"/>
                <a:ext cx="9907905" cy="570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所围的闭区域。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65125"/>
                <a:ext cx="9907905" cy="570734"/>
              </a:xfrm>
              <a:prstGeom prst="rect">
                <a:avLst/>
              </a:prstGeom>
              <a:blipFill>
                <a:blip r:embed="rId2"/>
                <a:stretch>
                  <a:fillRect l="-923" t="-3191" b="-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723513" y="1528914"/>
            <a:ext cx="2278461" cy="2375529"/>
            <a:chOff x="9723513" y="1528914"/>
            <a:chExt cx="2278461" cy="2375529"/>
          </a:xfrm>
        </p:grpSpPr>
        <p:sp>
          <p:nvSpPr>
            <p:cNvPr id="10" name="直角三角形 9"/>
            <p:cNvSpPr/>
            <p:nvPr/>
          </p:nvSpPr>
          <p:spPr>
            <a:xfrm flipV="1">
              <a:off x="10069679" y="2207810"/>
              <a:ext cx="1464148" cy="1354077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10068316" y="1723716"/>
              <a:ext cx="10758" cy="2119257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9823857" y="3561887"/>
              <a:ext cx="2068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0060031" y="2209951"/>
              <a:ext cx="1484555" cy="13554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1533827" y="2114800"/>
              <a:ext cx="1" cy="14435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0060030" y="2193799"/>
              <a:ext cx="0" cy="13680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0060030" y="2212090"/>
              <a:ext cx="1473797" cy="21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1249591" y="3529645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591" y="3529645"/>
                  <a:ext cx="370614" cy="36298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723513" y="2054717"/>
                  <a:ext cx="37061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3513" y="2054717"/>
                  <a:ext cx="370614" cy="36298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1559545" y="3442778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9545" y="3442778"/>
                  <a:ext cx="442429" cy="46166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9723513" y="152891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3513" y="1528914"/>
                  <a:ext cx="442429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426483" y="2330599"/>
                  <a:ext cx="799963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483" y="2330599"/>
                  <a:ext cx="799963" cy="362984"/>
                </a:xfrm>
                <a:prstGeom prst="rect">
                  <a:avLst/>
                </a:prstGeom>
                <a:blipFill>
                  <a:blip r:embed="rId3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1832093" y="1605839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）确定坐标系：极坐标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14141" y="5036002"/>
                <a:ext cx="189038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41" y="5036002"/>
                <a:ext cx="1890389" cy="91614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78304" y="2039542"/>
                <a:ext cx="1840568" cy="582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04" y="2039542"/>
                <a:ext cx="1840568" cy="582275"/>
              </a:xfrm>
              <a:prstGeom prst="rect">
                <a:avLst/>
              </a:prstGeom>
              <a:blipFill>
                <a:blip r:embed="rId38"/>
                <a:stretch>
                  <a:fillRect t="-2105" b="-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816036" y="2067504"/>
                <a:ext cx="2346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36" y="2067504"/>
                <a:ext cx="2346412" cy="461665"/>
              </a:xfrm>
              <a:prstGeom prst="rect">
                <a:avLst/>
              </a:prstGeom>
              <a:blipFill>
                <a:blip r:embed="rId3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7353861" y="2039461"/>
                <a:ext cx="1841723" cy="582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61" y="2039461"/>
                <a:ext cx="1841723" cy="58227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 flipV="1">
            <a:off x="9845107" y="1980490"/>
            <a:ext cx="1026962" cy="1846535"/>
            <a:chOff x="9034625" y="1266353"/>
            <a:chExt cx="4120324" cy="1130801"/>
          </a:xfrm>
        </p:grpSpPr>
        <p:cxnSp>
          <p:nvCxnSpPr>
            <p:cNvPr id="29" name="直接连接符 28"/>
            <p:cNvCxnSpPr/>
            <p:nvPr/>
          </p:nvCxnSpPr>
          <p:spPr>
            <a:xfrm flipH="1" flipV="1">
              <a:off x="9978912" y="1465411"/>
              <a:ext cx="2573092" cy="89563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11320691" y="2076739"/>
                  <a:ext cx="1834258" cy="3204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0691" y="2076739"/>
                  <a:ext cx="1834258" cy="32041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034625" y="1266353"/>
                  <a:ext cx="1834258" cy="3204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4625" y="1266353"/>
                  <a:ext cx="1834258" cy="32041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016392" y="2650206"/>
                <a:ext cx="5007653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sc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392" y="2650206"/>
                <a:ext cx="5007653" cy="86427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284624" y="3635519"/>
                <a:ext cx="4306885" cy="1115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d>
                          <m:d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csc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24" y="3635519"/>
                <a:ext cx="4306885" cy="111556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332632" y="5036002"/>
                <a:ext cx="1695079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632" y="5036002"/>
                <a:ext cx="1695079" cy="61388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760129" y="3907187"/>
                <a:ext cx="4017767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29" y="3907187"/>
                <a:ext cx="4017767" cy="59317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8974305" y="4674238"/>
                <a:ext cx="1897764" cy="593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305" y="4674238"/>
                <a:ext cx="1897764" cy="59394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964181" y="5411858"/>
                <a:ext cx="1695079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181" y="5411858"/>
                <a:ext cx="1695079" cy="61388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8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  <p:bldP spid="23" grpId="0"/>
      <p:bldP spid="24" grpId="0"/>
      <p:bldP spid="25" grpId="0"/>
      <p:bldP spid="26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88" y="507090"/>
            <a:ext cx="4400328" cy="340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48006" y="847553"/>
                <a:ext cx="95373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xoy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上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由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=4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的投影为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可知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06" y="847553"/>
                <a:ext cx="9537354" cy="916148"/>
              </a:xfrm>
              <a:prstGeom prst="rect">
                <a:avLst/>
              </a:prstGeom>
              <a:blipFill>
                <a:blip r:embed="rId3"/>
                <a:stretch>
                  <a:fillRect l="-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48006" y="1703960"/>
                <a:ext cx="852040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yoz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上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由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的投影为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可知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06" y="1703960"/>
                <a:ext cx="8520409" cy="916148"/>
              </a:xfrm>
              <a:prstGeom prst="rect">
                <a:avLst/>
              </a:prstGeom>
              <a:blipFill>
                <a:blip r:embed="rId4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48005" y="2560367"/>
                <a:ext cx="852040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zox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上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由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的投影为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可知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05" y="2560367"/>
                <a:ext cx="8520409" cy="916148"/>
              </a:xfrm>
              <a:prstGeom prst="rect">
                <a:avLst/>
              </a:prstGeom>
              <a:blipFill>
                <a:blip r:embed="rId5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88" y="3596873"/>
            <a:ext cx="2555666" cy="676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65065" y="4453280"/>
                <a:ext cx="3088602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065" y="4453280"/>
                <a:ext cx="3088602" cy="623632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408209" y="4453280"/>
                <a:ext cx="2722540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09" y="4453280"/>
                <a:ext cx="2722540" cy="623632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65065" y="5309687"/>
                <a:ext cx="8594340" cy="758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num>
                          <m:den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num>
                          <m:den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065" y="5309687"/>
                <a:ext cx="8594340" cy="758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2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9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41501" y="365125"/>
                <a:ext cx="9314180" cy="723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400"/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1" y="365125"/>
                <a:ext cx="9314180" cy="723724"/>
              </a:xfrm>
              <a:prstGeom prst="rect">
                <a:avLst/>
              </a:prstGeom>
              <a:blipFill>
                <a:blip r:embed="rId2"/>
                <a:stretch>
                  <a:fillRect l="-982" b="-7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832093" y="122181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）画出区域图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0096094" y="1683476"/>
            <a:ext cx="10758" cy="2119257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087418" y="2761416"/>
            <a:ext cx="206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901515" y="2659975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515" y="2659975"/>
                <a:ext cx="4424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777488" y="1437064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488" y="143706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/>
          <p:cNvSpPr/>
          <p:nvPr/>
        </p:nvSpPr>
        <p:spPr>
          <a:xfrm>
            <a:off x="9374097" y="2077133"/>
            <a:ext cx="1465510" cy="13880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703292" y="2766139"/>
                <a:ext cx="37061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292" y="2766139"/>
                <a:ext cx="370614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9882321" y="2126887"/>
            <a:ext cx="1082239" cy="881730"/>
            <a:chOff x="7844560" y="3093279"/>
            <a:chExt cx="1082239" cy="881730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8053908" y="3266143"/>
              <a:ext cx="844279" cy="465762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8469623" y="3093279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623" y="3093279"/>
                  <a:ext cx="45717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844560" y="3451789"/>
                  <a:ext cx="4571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560" y="3451789"/>
                  <a:ext cx="45717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矩形 20"/>
          <p:cNvSpPr/>
          <p:nvPr/>
        </p:nvSpPr>
        <p:spPr>
          <a:xfrm>
            <a:off x="1086376" y="122181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32093" y="1605839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）确定坐标系：极坐标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832093" y="2129059"/>
                <a:ext cx="2464072" cy="723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smtClean="0">
                        <a:solidFill>
                          <a:prstClr val="black"/>
                        </a:solidFill>
                      </a:rPr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93" y="2129059"/>
                <a:ext cx="2464072" cy="723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892943" y="3205425"/>
                <a:ext cx="3060710" cy="1249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d>
                          <m:d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43" y="3205425"/>
                <a:ext cx="3060710" cy="12499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788057" y="3363741"/>
                <a:ext cx="2400144" cy="70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7" y="3363741"/>
                <a:ext cx="2400144" cy="7020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2012325" y="551728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注：在直角坐标系下无法计算！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2819674" y="4571407"/>
                <a:ext cx="3874266" cy="609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→+∞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674" y="4571407"/>
                <a:ext cx="3874266" cy="6097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847281" y="1681421"/>
                <a:ext cx="3693319" cy="16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d>
                          <m:d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subSup"/>
                                <m:grow m:val="on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l-GR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1" y="1681421"/>
                <a:ext cx="3693319" cy="16823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64254" y="4514404"/>
                <a:ext cx="3793603" cy="72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smtClean="0">
                        <a:solidFill>
                          <a:prstClr val="black"/>
                        </a:solidFill>
                      </a:rPr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/>
                              </m:r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m:rPr>
                                <m:brk/>
                              </m:r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   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?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54" y="4514404"/>
                <a:ext cx="3793603" cy="725711"/>
              </a:xfrm>
              <a:prstGeom prst="rect">
                <a:avLst/>
              </a:prstGeom>
              <a:blipFill>
                <a:blip r:embed="rId21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0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795347" y="1344486"/>
            <a:ext cx="1465510" cy="1388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528102" y="1335012"/>
            <a:ext cx="732755" cy="695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9" y="544181"/>
            <a:ext cx="946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10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2" y="341368"/>
                <a:ext cx="9314180" cy="726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计算反常积分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2" y="341368"/>
                <a:ext cx="9314180" cy="726033"/>
              </a:xfrm>
              <a:prstGeom prst="rect">
                <a:avLst/>
              </a:prstGeom>
              <a:blipFill>
                <a:blip r:embed="rId2"/>
                <a:stretch>
                  <a:fillRect l="-982" b="-7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86376" y="122181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92393" y="1055161"/>
                <a:ext cx="4032771" cy="726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93" y="1055161"/>
                <a:ext cx="4032771" cy="72603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23914" y="1694522"/>
                <a:ext cx="4103559" cy="904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914" y="1694522"/>
                <a:ext cx="4103559" cy="9049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09072" y="1668732"/>
                <a:ext cx="3759491" cy="726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nary>
                              <m:nary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72" y="1668732"/>
                <a:ext cx="3759491" cy="72603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96386" y="2480995"/>
                <a:ext cx="3759491" cy="726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zh-CN" altLang="en-US" sz="24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4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40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86" y="2480995"/>
                <a:ext cx="3759491" cy="72603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42254" y="2498068"/>
                <a:ext cx="3303277" cy="726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254" y="2498068"/>
                <a:ext cx="3303277" cy="72603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/>
          <p:cNvSpPr/>
          <p:nvPr/>
        </p:nvSpPr>
        <p:spPr>
          <a:xfrm>
            <a:off x="9795347" y="1324704"/>
            <a:ext cx="1465510" cy="138806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9166555" y="432838"/>
            <a:ext cx="2836434" cy="2661419"/>
            <a:chOff x="8453718" y="578243"/>
            <a:chExt cx="2836434" cy="266141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815265" y="748287"/>
              <a:ext cx="5379" cy="2491375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8453718" y="2179946"/>
              <a:ext cx="2648046" cy="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0847723" y="2078505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723" y="2078505"/>
                  <a:ext cx="442429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9470966" y="57824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966" y="578243"/>
                  <a:ext cx="442429" cy="461665"/>
                </a:xfrm>
                <a:prstGeom prst="rect">
                  <a:avLst/>
                </a:prstGeom>
                <a:blipFill>
                  <a:blip r:embed="rId22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/>
            <p:cNvCxnSpPr/>
            <p:nvPr/>
          </p:nvCxnSpPr>
          <p:spPr>
            <a:xfrm>
              <a:off x="9087889" y="1483421"/>
              <a:ext cx="14655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553399" y="1483421"/>
              <a:ext cx="0" cy="1385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9087889" y="1483421"/>
              <a:ext cx="0" cy="1385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087889" y="2868478"/>
              <a:ext cx="1465510" cy="4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10465054" y="2073785"/>
                  <a:ext cx="3826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5054" y="2073785"/>
                  <a:ext cx="38266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9722061" y="1386514"/>
                  <a:ext cx="3826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2061" y="1386514"/>
                  <a:ext cx="38266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椭圆 30"/>
          <p:cNvSpPr/>
          <p:nvPr/>
        </p:nvSpPr>
        <p:spPr>
          <a:xfrm>
            <a:off x="9533158" y="1010058"/>
            <a:ext cx="1989888" cy="2040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396386" y="3074621"/>
                <a:ext cx="3016018" cy="751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400">
                        <a:solidFill>
                          <a:prstClr val="black"/>
                        </a:solidFill>
                      </a:rPr>
                      <m:t> 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86" y="3074621"/>
                <a:ext cx="3016018" cy="75174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9470966" y="3260783"/>
                <a:ext cx="2651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966" y="3260783"/>
                <a:ext cx="2651560" cy="461665"/>
              </a:xfrm>
              <a:prstGeom prst="rect">
                <a:avLst/>
              </a:prstGeom>
              <a:blipFill>
                <a:blip r:embed="rId26"/>
                <a:stretch>
                  <a:fillRect l="-690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470616" y="3757468"/>
                <a:ext cx="24748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616" y="3757468"/>
                <a:ext cx="2474844" cy="461665"/>
              </a:xfrm>
              <a:prstGeom prst="rect">
                <a:avLst/>
              </a:prstGeom>
              <a:blipFill>
                <a:blip r:embed="rId4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470966" y="4272735"/>
                <a:ext cx="2651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966" y="4272735"/>
                <a:ext cx="2651880" cy="461665"/>
              </a:xfrm>
              <a:prstGeom prst="rect">
                <a:avLst/>
              </a:prstGeom>
              <a:blipFill>
                <a:blip r:embed="rId4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833388" y="3874862"/>
                <a:ext cx="7592591" cy="769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smtClean="0">
                        <a:solidFill>
                          <a:prstClr val="black"/>
                        </a:solidFill>
                      </a:rPr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88" y="3874862"/>
                <a:ext cx="7592591" cy="76950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48326" y="4610715"/>
                <a:ext cx="4780476" cy="806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smtClean="0">
                        <a:solidFill>
                          <a:prstClr val="black"/>
                        </a:solidFill>
                      </a:rPr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6" y="4610715"/>
                <a:ext cx="4780476" cy="806246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530323" y="4637028"/>
                <a:ext cx="4896918" cy="769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smtClean="0">
                        <a:solidFill>
                          <a:prstClr val="black"/>
                        </a:solidFill>
                      </a:rPr>
                      <m:t> 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23" y="4637028"/>
                <a:ext cx="4896918" cy="76950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539384" y="5383307"/>
                <a:ext cx="3945952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84" y="5383307"/>
                <a:ext cx="3945952" cy="10609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72267" y="5555033"/>
                <a:ext cx="2687146" cy="751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nor/>
                              </m:rPr>
                              <a:rPr lang="zh-CN" altLang="en-US" sz="24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267" y="5555033"/>
                <a:ext cx="2687146" cy="75174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8707595" y="5515851"/>
                <a:ext cx="2868286" cy="775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l-GR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solidFill>
                                      <a:srgbClr val="FF0000"/>
                                    </a:solidFill>
                                  </a:rPr>
                                  <m:t> 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95" y="5515851"/>
                <a:ext cx="2868286" cy="7752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9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  <p:bldP spid="5" grpId="0"/>
      <p:bldP spid="6" grpId="0"/>
      <p:bldP spid="7" grpId="0"/>
      <p:bldP spid="8" grpId="0"/>
      <p:bldP spid="9" grpId="0"/>
      <p:bldP spid="10" grpId="0"/>
      <p:bldP spid="16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365125"/>
            <a:ext cx="946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11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计算球体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被圆柱面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所截部分的体积。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  <a:blipFill>
                <a:blip r:embed="rId18"/>
                <a:stretch>
                  <a:fillRect l="-948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29878" y="11758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81877" y="1178796"/>
                <a:ext cx="9437135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/>
                  <a:t>在</a:t>
                </a:r>
                <a:r>
                  <a:rPr lang="en-US" altLang="zh-CN" sz="2400" dirty="0" err="1" smtClean="0"/>
                  <a:t>xoy</a:t>
                </a:r>
                <a:r>
                  <a:rPr lang="zh-CN" altLang="en-US" sz="2400" dirty="0" smtClean="0"/>
                  <a:t>面的投影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r>
                  <a:rPr lang="zh-CN" altLang="en-US" sz="2400" dirty="0" smtClean="0"/>
                  <a:t>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77" y="1178796"/>
                <a:ext cx="9437135" cy="10515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75971" y="2509892"/>
                <a:ext cx="3907480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2509892"/>
                <a:ext cx="3907480" cy="624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35611" y="3337317"/>
                <a:ext cx="5108963" cy="763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  <m:aln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11" y="3337317"/>
                <a:ext cx="5108963" cy="763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35611" y="4428540"/>
                <a:ext cx="4482958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11" y="4428540"/>
                <a:ext cx="4482958" cy="864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35611" y="5430794"/>
                <a:ext cx="6608925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11" y="5430794"/>
                <a:ext cx="6608925" cy="8642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8221565" y="2309788"/>
            <a:ext cx="3672586" cy="3407179"/>
            <a:chOff x="2629" y="1811"/>
            <a:chExt cx="2643" cy="2452"/>
          </a:xfrm>
        </p:grpSpPr>
        <p:grpSp>
          <p:nvGrpSpPr>
            <p:cNvPr id="20" name="Group 205"/>
            <p:cNvGrpSpPr>
              <a:grpSpLocks/>
            </p:cNvGrpSpPr>
            <p:nvPr/>
          </p:nvGrpSpPr>
          <p:grpSpPr bwMode="auto">
            <a:xfrm>
              <a:off x="2629" y="1878"/>
              <a:ext cx="2624" cy="2385"/>
              <a:chOff x="2629" y="1878"/>
              <a:chExt cx="2624" cy="2385"/>
            </a:xfrm>
          </p:grpSpPr>
          <p:sp>
            <p:nvSpPr>
              <p:cNvPr id="54" name="Rectangle 5"/>
              <p:cNvSpPr>
                <a:spLocks noChangeArrowheads="1"/>
              </p:cNvSpPr>
              <p:nvPr/>
            </p:nvSpPr>
            <p:spPr bwMode="auto">
              <a:xfrm>
                <a:off x="4149" y="4001"/>
                <a:ext cx="175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4242" y="3995"/>
                <a:ext cx="17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4427" y="3620"/>
                <a:ext cx="149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4545" y="3626"/>
                <a:ext cx="28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9"/>
              <p:cNvSpPr>
                <a:spLocks noChangeArrowheads="1"/>
              </p:cNvSpPr>
              <p:nvPr/>
            </p:nvSpPr>
            <p:spPr bwMode="auto">
              <a:xfrm>
                <a:off x="4780" y="3620"/>
                <a:ext cx="17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10"/>
              <p:cNvSpPr>
                <a:spLocks noChangeArrowheads="1"/>
              </p:cNvSpPr>
              <p:nvPr/>
            </p:nvSpPr>
            <p:spPr bwMode="auto">
              <a:xfrm>
                <a:off x="4833" y="3626"/>
                <a:ext cx="370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cos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Freeform 11"/>
              <p:cNvSpPr>
                <a:spLocks noEditPoints="1"/>
              </p:cNvSpPr>
              <p:nvPr/>
            </p:nvSpPr>
            <p:spPr bwMode="auto">
              <a:xfrm>
                <a:off x="5166" y="3716"/>
                <a:ext cx="87" cy="134"/>
              </a:xfrm>
              <a:custGeom>
                <a:avLst/>
                <a:gdLst>
                  <a:gd name="T0" fmla="*/ 41 w 87"/>
                  <a:gd name="T1" fmla="*/ 10 h 134"/>
                  <a:gd name="T2" fmla="*/ 41 w 87"/>
                  <a:gd name="T3" fmla="*/ 10 h 134"/>
                  <a:gd name="T4" fmla="*/ 25 w 87"/>
                  <a:gd name="T5" fmla="*/ 26 h 134"/>
                  <a:gd name="T6" fmla="*/ 20 w 87"/>
                  <a:gd name="T7" fmla="*/ 41 h 134"/>
                  <a:gd name="T8" fmla="*/ 20 w 87"/>
                  <a:gd name="T9" fmla="*/ 41 h 134"/>
                  <a:gd name="T10" fmla="*/ 5 w 87"/>
                  <a:gd name="T11" fmla="*/ 72 h 134"/>
                  <a:gd name="T12" fmla="*/ 5 w 87"/>
                  <a:gd name="T13" fmla="*/ 72 h 134"/>
                  <a:gd name="T14" fmla="*/ 0 w 87"/>
                  <a:gd name="T15" fmla="*/ 98 h 134"/>
                  <a:gd name="T16" fmla="*/ 0 w 87"/>
                  <a:gd name="T17" fmla="*/ 98 h 134"/>
                  <a:gd name="T18" fmla="*/ 5 w 87"/>
                  <a:gd name="T19" fmla="*/ 113 h 134"/>
                  <a:gd name="T20" fmla="*/ 10 w 87"/>
                  <a:gd name="T21" fmla="*/ 123 h 134"/>
                  <a:gd name="T22" fmla="*/ 10 w 87"/>
                  <a:gd name="T23" fmla="*/ 123 h 134"/>
                  <a:gd name="T24" fmla="*/ 15 w 87"/>
                  <a:gd name="T25" fmla="*/ 128 h 134"/>
                  <a:gd name="T26" fmla="*/ 25 w 87"/>
                  <a:gd name="T27" fmla="*/ 134 h 134"/>
                  <a:gd name="T28" fmla="*/ 25 w 87"/>
                  <a:gd name="T29" fmla="*/ 134 h 134"/>
                  <a:gd name="T30" fmla="*/ 41 w 87"/>
                  <a:gd name="T31" fmla="*/ 128 h 134"/>
                  <a:gd name="T32" fmla="*/ 56 w 87"/>
                  <a:gd name="T33" fmla="*/ 118 h 134"/>
                  <a:gd name="T34" fmla="*/ 56 w 87"/>
                  <a:gd name="T35" fmla="*/ 118 h 134"/>
                  <a:gd name="T36" fmla="*/ 66 w 87"/>
                  <a:gd name="T37" fmla="*/ 103 h 134"/>
                  <a:gd name="T38" fmla="*/ 77 w 87"/>
                  <a:gd name="T39" fmla="*/ 82 h 134"/>
                  <a:gd name="T40" fmla="*/ 77 w 87"/>
                  <a:gd name="T41" fmla="*/ 82 h 134"/>
                  <a:gd name="T42" fmla="*/ 87 w 87"/>
                  <a:gd name="T43" fmla="*/ 57 h 134"/>
                  <a:gd name="T44" fmla="*/ 87 w 87"/>
                  <a:gd name="T45" fmla="*/ 36 h 134"/>
                  <a:gd name="T46" fmla="*/ 87 w 87"/>
                  <a:gd name="T47" fmla="*/ 36 h 134"/>
                  <a:gd name="T48" fmla="*/ 87 w 87"/>
                  <a:gd name="T49" fmla="*/ 21 h 134"/>
                  <a:gd name="T50" fmla="*/ 82 w 87"/>
                  <a:gd name="T51" fmla="*/ 10 h 134"/>
                  <a:gd name="T52" fmla="*/ 72 w 87"/>
                  <a:gd name="T53" fmla="*/ 5 h 134"/>
                  <a:gd name="T54" fmla="*/ 61 w 87"/>
                  <a:gd name="T55" fmla="*/ 0 h 134"/>
                  <a:gd name="T56" fmla="*/ 61 w 87"/>
                  <a:gd name="T57" fmla="*/ 0 h 134"/>
                  <a:gd name="T58" fmla="*/ 51 w 87"/>
                  <a:gd name="T59" fmla="*/ 5 h 134"/>
                  <a:gd name="T60" fmla="*/ 41 w 87"/>
                  <a:gd name="T61" fmla="*/ 10 h 134"/>
                  <a:gd name="T62" fmla="*/ 41 w 87"/>
                  <a:gd name="T63" fmla="*/ 10 h 134"/>
                  <a:gd name="T64" fmla="*/ 25 w 87"/>
                  <a:gd name="T65" fmla="*/ 62 h 134"/>
                  <a:gd name="T66" fmla="*/ 25 w 87"/>
                  <a:gd name="T67" fmla="*/ 62 h 134"/>
                  <a:gd name="T68" fmla="*/ 41 w 87"/>
                  <a:gd name="T69" fmla="*/ 21 h 134"/>
                  <a:gd name="T70" fmla="*/ 41 w 87"/>
                  <a:gd name="T71" fmla="*/ 21 h 134"/>
                  <a:gd name="T72" fmla="*/ 51 w 87"/>
                  <a:gd name="T73" fmla="*/ 10 h 134"/>
                  <a:gd name="T74" fmla="*/ 61 w 87"/>
                  <a:gd name="T75" fmla="*/ 5 h 134"/>
                  <a:gd name="T76" fmla="*/ 61 w 87"/>
                  <a:gd name="T77" fmla="*/ 5 h 134"/>
                  <a:gd name="T78" fmla="*/ 72 w 87"/>
                  <a:gd name="T79" fmla="*/ 10 h 134"/>
                  <a:gd name="T80" fmla="*/ 77 w 87"/>
                  <a:gd name="T81" fmla="*/ 26 h 134"/>
                  <a:gd name="T82" fmla="*/ 77 w 87"/>
                  <a:gd name="T83" fmla="*/ 26 h 134"/>
                  <a:gd name="T84" fmla="*/ 66 w 87"/>
                  <a:gd name="T85" fmla="*/ 62 h 134"/>
                  <a:gd name="T86" fmla="*/ 25 w 87"/>
                  <a:gd name="T87" fmla="*/ 62 h 134"/>
                  <a:gd name="T88" fmla="*/ 25 w 87"/>
                  <a:gd name="T89" fmla="*/ 62 h 134"/>
                  <a:gd name="T90" fmla="*/ 66 w 87"/>
                  <a:gd name="T91" fmla="*/ 67 h 134"/>
                  <a:gd name="T92" fmla="*/ 66 w 87"/>
                  <a:gd name="T93" fmla="*/ 67 h 134"/>
                  <a:gd name="T94" fmla="*/ 51 w 87"/>
                  <a:gd name="T95" fmla="*/ 103 h 134"/>
                  <a:gd name="T96" fmla="*/ 51 w 87"/>
                  <a:gd name="T97" fmla="*/ 103 h 134"/>
                  <a:gd name="T98" fmla="*/ 41 w 87"/>
                  <a:gd name="T99" fmla="*/ 123 h 134"/>
                  <a:gd name="T100" fmla="*/ 41 w 87"/>
                  <a:gd name="T101" fmla="*/ 123 h 134"/>
                  <a:gd name="T102" fmla="*/ 30 w 87"/>
                  <a:gd name="T103" fmla="*/ 128 h 134"/>
                  <a:gd name="T104" fmla="*/ 30 w 87"/>
                  <a:gd name="T105" fmla="*/ 128 h 134"/>
                  <a:gd name="T106" fmla="*/ 25 w 87"/>
                  <a:gd name="T107" fmla="*/ 128 h 134"/>
                  <a:gd name="T108" fmla="*/ 20 w 87"/>
                  <a:gd name="T109" fmla="*/ 123 h 134"/>
                  <a:gd name="T110" fmla="*/ 20 w 87"/>
                  <a:gd name="T111" fmla="*/ 123 h 134"/>
                  <a:gd name="T112" fmla="*/ 15 w 87"/>
                  <a:gd name="T113" fmla="*/ 108 h 134"/>
                  <a:gd name="T114" fmla="*/ 15 w 87"/>
                  <a:gd name="T115" fmla="*/ 108 h 134"/>
                  <a:gd name="T116" fmla="*/ 25 w 87"/>
                  <a:gd name="T117" fmla="*/ 67 h 134"/>
                  <a:gd name="T118" fmla="*/ 66 w 87"/>
                  <a:gd name="T119" fmla="*/ 67 h 134"/>
                  <a:gd name="T120" fmla="*/ 66 w 87"/>
                  <a:gd name="T121" fmla="*/ 6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" h="134">
                    <a:moveTo>
                      <a:pt x="41" y="10"/>
                    </a:moveTo>
                    <a:lnTo>
                      <a:pt x="41" y="10"/>
                    </a:lnTo>
                    <a:lnTo>
                      <a:pt x="25" y="2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5" y="72"/>
                    </a:lnTo>
                    <a:lnTo>
                      <a:pt x="5" y="72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113"/>
                    </a:lnTo>
                    <a:lnTo>
                      <a:pt x="10" y="123"/>
                    </a:lnTo>
                    <a:lnTo>
                      <a:pt x="10" y="123"/>
                    </a:lnTo>
                    <a:lnTo>
                      <a:pt x="15" y="128"/>
                    </a:lnTo>
                    <a:lnTo>
                      <a:pt x="25" y="134"/>
                    </a:lnTo>
                    <a:lnTo>
                      <a:pt x="25" y="134"/>
                    </a:lnTo>
                    <a:lnTo>
                      <a:pt x="41" y="128"/>
                    </a:lnTo>
                    <a:lnTo>
                      <a:pt x="56" y="118"/>
                    </a:lnTo>
                    <a:lnTo>
                      <a:pt x="56" y="118"/>
                    </a:lnTo>
                    <a:lnTo>
                      <a:pt x="66" y="103"/>
                    </a:lnTo>
                    <a:lnTo>
                      <a:pt x="77" y="82"/>
                    </a:lnTo>
                    <a:lnTo>
                      <a:pt x="77" y="82"/>
                    </a:lnTo>
                    <a:lnTo>
                      <a:pt x="87" y="57"/>
                    </a:lnTo>
                    <a:lnTo>
                      <a:pt x="87" y="36"/>
                    </a:lnTo>
                    <a:lnTo>
                      <a:pt x="87" y="36"/>
                    </a:lnTo>
                    <a:lnTo>
                      <a:pt x="87" y="21"/>
                    </a:lnTo>
                    <a:lnTo>
                      <a:pt x="82" y="10"/>
                    </a:lnTo>
                    <a:lnTo>
                      <a:pt x="72" y="5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51" y="5"/>
                    </a:lnTo>
                    <a:lnTo>
                      <a:pt x="41" y="10"/>
                    </a:lnTo>
                    <a:lnTo>
                      <a:pt x="41" y="10"/>
                    </a:lnTo>
                    <a:close/>
                    <a:moveTo>
                      <a:pt x="25" y="62"/>
                    </a:moveTo>
                    <a:lnTo>
                      <a:pt x="25" y="62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51" y="10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72" y="10"/>
                    </a:lnTo>
                    <a:lnTo>
                      <a:pt x="77" y="26"/>
                    </a:lnTo>
                    <a:lnTo>
                      <a:pt x="77" y="26"/>
                    </a:lnTo>
                    <a:lnTo>
                      <a:pt x="66" y="62"/>
                    </a:lnTo>
                    <a:lnTo>
                      <a:pt x="25" y="62"/>
                    </a:lnTo>
                    <a:lnTo>
                      <a:pt x="25" y="62"/>
                    </a:lnTo>
                    <a:close/>
                    <a:moveTo>
                      <a:pt x="66" y="67"/>
                    </a:moveTo>
                    <a:lnTo>
                      <a:pt x="66" y="67"/>
                    </a:lnTo>
                    <a:lnTo>
                      <a:pt x="51" y="103"/>
                    </a:lnTo>
                    <a:lnTo>
                      <a:pt x="51" y="103"/>
                    </a:lnTo>
                    <a:lnTo>
                      <a:pt x="41" y="123"/>
                    </a:lnTo>
                    <a:lnTo>
                      <a:pt x="41" y="123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25" y="128"/>
                    </a:lnTo>
                    <a:lnTo>
                      <a:pt x="20" y="123"/>
                    </a:lnTo>
                    <a:lnTo>
                      <a:pt x="20" y="123"/>
                    </a:lnTo>
                    <a:lnTo>
                      <a:pt x="15" y="108"/>
                    </a:lnTo>
                    <a:lnTo>
                      <a:pt x="15" y="108"/>
                    </a:lnTo>
                    <a:lnTo>
                      <a:pt x="25" y="67"/>
                    </a:lnTo>
                    <a:lnTo>
                      <a:pt x="66" y="67"/>
                    </a:lnTo>
                    <a:lnTo>
                      <a:pt x="66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2"/>
              <p:cNvSpPr>
                <a:spLocks/>
              </p:cNvSpPr>
              <p:nvPr/>
            </p:nvSpPr>
            <p:spPr bwMode="auto">
              <a:xfrm>
                <a:off x="3466" y="3075"/>
                <a:ext cx="786" cy="843"/>
              </a:xfrm>
              <a:custGeom>
                <a:avLst/>
                <a:gdLst>
                  <a:gd name="T0" fmla="*/ 293 w 786"/>
                  <a:gd name="T1" fmla="*/ 283 h 843"/>
                  <a:gd name="T2" fmla="*/ 293 w 786"/>
                  <a:gd name="T3" fmla="*/ 283 h 843"/>
                  <a:gd name="T4" fmla="*/ 308 w 786"/>
                  <a:gd name="T5" fmla="*/ 293 h 843"/>
                  <a:gd name="T6" fmla="*/ 324 w 786"/>
                  <a:gd name="T7" fmla="*/ 309 h 843"/>
                  <a:gd name="T8" fmla="*/ 355 w 786"/>
                  <a:gd name="T9" fmla="*/ 334 h 843"/>
                  <a:gd name="T10" fmla="*/ 355 w 786"/>
                  <a:gd name="T11" fmla="*/ 334 h 843"/>
                  <a:gd name="T12" fmla="*/ 421 w 786"/>
                  <a:gd name="T13" fmla="*/ 381 h 843"/>
                  <a:gd name="T14" fmla="*/ 488 w 786"/>
                  <a:gd name="T15" fmla="*/ 437 h 843"/>
                  <a:gd name="T16" fmla="*/ 488 w 786"/>
                  <a:gd name="T17" fmla="*/ 437 h 843"/>
                  <a:gd name="T18" fmla="*/ 540 w 786"/>
                  <a:gd name="T19" fmla="*/ 489 h 843"/>
                  <a:gd name="T20" fmla="*/ 570 w 786"/>
                  <a:gd name="T21" fmla="*/ 524 h 843"/>
                  <a:gd name="T22" fmla="*/ 570 w 786"/>
                  <a:gd name="T23" fmla="*/ 524 h 843"/>
                  <a:gd name="T24" fmla="*/ 581 w 786"/>
                  <a:gd name="T25" fmla="*/ 535 h 843"/>
                  <a:gd name="T26" fmla="*/ 591 w 786"/>
                  <a:gd name="T27" fmla="*/ 535 h 843"/>
                  <a:gd name="T28" fmla="*/ 606 w 786"/>
                  <a:gd name="T29" fmla="*/ 545 h 843"/>
                  <a:gd name="T30" fmla="*/ 622 w 786"/>
                  <a:gd name="T31" fmla="*/ 555 h 843"/>
                  <a:gd name="T32" fmla="*/ 622 w 786"/>
                  <a:gd name="T33" fmla="*/ 555 h 843"/>
                  <a:gd name="T34" fmla="*/ 678 w 786"/>
                  <a:gd name="T35" fmla="*/ 638 h 843"/>
                  <a:gd name="T36" fmla="*/ 678 w 786"/>
                  <a:gd name="T37" fmla="*/ 638 h 843"/>
                  <a:gd name="T38" fmla="*/ 735 w 786"/>
                  <a:gd name="T39" fmla="*/ 720 h 843"/>
                  <a:gd name="T40" fmla="*/ 735 w 786"/>
                  <a:gd name="T41" fmla="*/ 720 h 843"/>
                  <a:gd name="T42" fmla="*/ 760 w 786"/>
                  <a:gd name="T43" fmla="*/ 771 h 843"/>
                  <a:gd name="T44" fmla="*/ 760 w 786"/>
                  <a:gd name="T45" fmla="*/ 771 h 843"/>
                  <a:gd name="T46" fmla="*/ 776 w 786"/>
                  <a:gd name="T47" fmla="*/ 797 h 843"/>
                  <a:gd name="T48" fmla="*/ 786 w 786"/>
                  <a:gd name="T49" fmla="*/ 822 h 843"/>
                  <a:gd name="T50" fmla="*/ 786 w 786"/>
                  <a:gd name="T51" fmla="*/ 822 h 843"/>
                  <a:gd name="T52" fmla="*/ 786 w 786"/>
                  <a:gd name="T53" fmla="*/ 828 h 843"/>
                  <a:gd name="T54" fmla="*/ 781 w 786"/>
                  <a:gd name="T55" fmla="*/ 838 h 843"/>
                  <a:gd name="T56" fmla="*/ 771 w 786"/>
                  <a:gd name="T57" fmla="*/ 843 h 843"/>
                  <a:gd name="T58" fmla="*/ 5 w 786"/>
                  <a:gd name="T59" fmla="*/ 745 h 843"/>
                  <a:gd name="T60" fmla="*/ 0 w 786"/>
                  <a:gd name="T61" fmla="*/ 699 h 843"/>
                  <a:gd name="T62" fmla="*/ 0 w 786"/>
                  <a:gd name="T63" fmla="*/ 638 h 843"/>
                  <a:gd name="T64" fmla="*/ 5 w 786"/>
                  <a:gd name="T65" fmla="*/ 602 h 843"/>
                  <a:gd name="T66" fmla="*/ 0 w 786"/>
                  <a:gd name="T67" fmla="*/ 458 h 843"/>
                  <a:gd name="T68" fmla="*/ 0 w 786"/>
                  <a:gd name="T69" fmla="*/ 422 h 843"/>
                  <a:gd name="T70" fmla="*/ 0 w 786"/>
                  <a:gd name="T71" fmla="*/ 252 h 843"/>
                  <a:gd name="T72" fmla="*/ 0 w 786"/>
                  <a:gd name="T73" fmla="*/ 124 h 843"/>
                  <a:gd name="T74" fmla="*/ 0 w 786"/>
                  <a:gd name="T75" fmla="*/ 0 h 843"/>
                  <a:gd name="T76" fmla="*/ 293 w 786"/>
                  <a:gd name="T77" fmla="*/ 28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6" h="843">
                    <a:moveTo>
                      <a:pt x="293" y="283"/>
                    </a:moveTo>
                    <a:lnTo>
                      <a:pt x="293" y="283"/>
                    </a:lnTo>
                    <a:lnTo>
                      <a:pt x="308" y="293"/>
                    </a:lnTo>
                    <a:lnTo>
                      <a:pt x="324" y="309"/>
                    </a:lnTo>
                    <a:lnTo>
                      <a:pt x="355" y="334"/>
                    </a:lnTo>
                    <a:lnTo>
                      <a:pt x="355" y="334"/>
                    </a:lnTo>
                    <a:lnTo>
                      <a:pt x="421" y="381"/>
                    </a:lnTo>
                    <a:lnTo>
                      <a:pt x="488" y="437"/>
                    </a:lnTo>
                    <a:lnTo>
                      <a:pt x="488" y="437"/>
                    </a:lnTo>
                    <a:lnTo>
                      <a:pt x="540" y="489"/>
                    </a:lnTo>
                    <a:lnTo>
                      <a:pt x="570" y="524"/>
                    </a:lnTo>
                    <a:lnTo>
                      <a:pt x="570" y="524"/>
                    </a:lnTo>
                    <a:lnTo>
                      <a:pt x="581" y="535"/>
                    </a:lnTo>
                    <a:lnTo>
                      <a:pt x="591" y="535"/>
                    </a:lnTo>
                    <a:lnTo>
                      <a:pt x="606" y="545"/>
                    </a:lnTo>
                    <a:lnTo>
                      <a:pt x="622" y="555"/>
                    </a:lnTo>
                    <a:lnTo>
                      <a:pt x="622" y="555"/>
                    </a:lnTo>
                    <a:lnTo>
                      <a:pt x="678" y="638"/>
                    </a:lnTo>
                    <a:lnTo>
                      <a:pt x="678" y="638"/>
                    </a:lnTo>
                    <a:lnTo>
                      <a:pt x="735" y="720"/>
                    </a:lnTo>
                    <a:lnTo>
                      <a:pt x="735" y="720"/>
                    </a:lnTo>
                    <a:lnTo>
                      <a:pt x="760" y="771"/>
                    </a:lnTo>
                    <a:lnTo>
                      <a:pt x="760" y="771"/>
                    </a:lnTo>
                    <a:lnTo>
                      <a:pt x="776" y="797"/>
                    </a:lnTo>
                    <a:lnTo>
                      <a:pt x="786" y="822"/>
                    </a:lnTo>
                    <a:lnTo>
                      <a:pt x="786" y="822"/>
                    </a:lnTo>
                    <a:lnTo>
                      <a:pt x="786" y="828"/>
                    </a:lnTo>
                    <a:lnTo>
                      <a:pt x="781" y="838"/>
                    </a:lnTo>
                    <a:lnTo>
                      <a:pt x="771" y="843"/>
                    </a:lnTo>
                    <a:lnTo>
                      <a:pt x="5" y="745"/>
                    </a:lnTo>
                    <a:lnTo>
                      <a:pt x="0" y="699"/>
                    </a:lnTo>
                    <a:lnTo>
                      <a:pt x="0" y="638"/>
                    </a:lnTo>
                    <a:lnTo>
                      <a:pt x="5" y="602"/>
                    </a:lnTo>
                    <a:lnTo>
                      <a:pt x="0" y="458"/>
                    </a:lnTo>
                    <a:lnTo>
                      <a:pt x="0" y="422"/>
                    </a:lnTo>
                    <a:lnTo>
                      <a:pt x="0" y="252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293" y="28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3"/>
              <p:cNvSpPr>
                <a:spLocks/>
              </p:cNvSpPr>
              <p:nvPr/>
            </p:nvSpPr>
            <p:spPr bwMode="auto">
              <a:xfrm>
                <a:off x="3466" y="3075"/>
                <a:ext cx="786" cy="843"/>
              </a:xfrm>
              <a:custGeom>
                <a:avLst/>
                <a:gdLst>
                  <a:gd name="T0" fmla="*/ 293 w 786"/>
                  <a:gd name="T1" fmla="*/ 283 h 843"/>
                  <a:gd name="T2" fmla="*/ 293 w 786"/>
                  <a:gd name="T3" fmla="*/ 283 h 843"/>
                  <a:gd name="T4" fmla="*/ 308 w 786"/>
                  <a:gd name="T5" fmla="*/ 293 h 843"/>
                  <a:gd name="T6" fmla="*/ 324 w 786"/>
                  <a:gd name="T7" fmla="*/ 309 h 843"/>
                  <a:gd name="T8" fmla="*/ 355 w 786"/>
                  <a:gd name="T9" fmla="*/ 334 h 843"/>
                  <a:gd name="T10" fmla="*/ 355 w 786"/>
                  <a:gd name="T11" fmla="*/ 334 h 843"/>
                  <a:gd name="T12" fmla="*/ 421 w 786"/>
                  <a:gd name="T13" fmla="*/ 381 h 843"/>
                  <a:gd name="T14" fmla="*/ 488 w 786"/>
                  <a:gd name="T15" fmla="*/ 437 h 843"/>
                  <a:gd name="T16" fmla="*/ 488 w 786"/>
                  <a:gd name="T17" fmla="*/ 437 h 843"/>
                  <a:gd name="T18" fmla="*/ 540 w 786"/>
                  <a:gd name="T19" fmla="*/ 489 h 843"/>
                  <a:gd name="T20" fmla="*/ 570 w 786"/>
                  <a:gd name="T21" fmla="*/ 524 h 843"/>
                  <a:gd name="T22" fmla="*/ 570 w 786"/>
                  <a:gd name="T23" fmla="*/ 524 h 843"/>
                  <a:gd name="T24" fmla="*/ 581 w 786"/>
                  <a:gd name="T25" fmla="*/ 535 h 843"/>
                  <a:gd name="T26" fmla="*/ 591 w 786"/>
                  <a:gd name="T27" fmla="*/ 535 h 843"/>
                  <a:gd name="T28" fmla="*/ 606 w 786"/>
                  <a:gd name="T29" fmla="*/ 545 h 843"/>
                  <a:gd name="T30" fmla="*/ 622 w 786"/>
                  <a:gd name="T31" fmla="*/ 555 h 843"/>
                  <a:gd name="T32" fmla="*/ 622 w 786"/>
                  <a:gd name="T33" fmla="*/ 555 h 843"/>
                  <a:gd name="T34" fmla="*/ 678 w 786"/>
                  <a:gd name="T35" fmla="*/ 638 h 843"/>
                  <a:gd name="T36" fmla="*/ 678 w 786"/>
                  <a:gd name="T37" fmla="*/ 638 h 843"/>
                  <a:gd name="T38" fmla="*/ 735 w 786"/>
                  <a:gd name="T39" fmla="*/ 720 h 843"/>
                  <a:gd name="T40" fmla="*/ 735 w 786"/>
                  <a:gd name="T41" fmla="*/ 720 h 843"/>
                  <a:gd name="T42" fmla="*/ 760 w 786"/>
                  <a:gd name="T43" fmla="*/ 771 h 843"/>
                  <a:gd name="T44" fmla="*/ 760 w 786"/>
                  <a:gd name="T45" fmla="*/ 771 h 843"/>
                  <a:gd name="T46" fmla="*/ 776 w 786"/>
                  <a:gd name="T47" fmla="*/ 797 h 843"/>
                  <a:gd name="T48" fmla="*/ 786 w 786"/>
                  <a:gd name="T49" fmla="*/ 822 h 843"/>
                  <a:gd name="T50" fmla="*/ 786 w 786"/>
                  <a:gd name="T51" fmla="*/ 822 h 843"/>
                  <a:gd name="T52" fmla="*/ 786 w 786"/>
                  <a:gd name="T53" fmla="*/ 828 h 843"/>
                  <a:gd name="T54" fmla="*/ 781 w 786"/>
                  <a:gd name="T55" fmla="*/ 838 h 843"/>
                  <a:gd name="T56" fmla="*/ 771 w 786"/>
                  <a:gd name="T57" fmla="*/ 843 h 843"/>
                  <a:gd name="T58" fmla="*/ 5 w 786"/>
                  <a:gd name="T59" fmla="*/ 745 h 843"/>
                  <a:gd name="T60" fmla="*/ 0 w 786"/>
                  <a:gd name="T61" fmla="*/ 699 h 843"/>
                  <a:gd name="T62" fmla="*/ 0 w 786"/>
                  <a:gd name="T63" fmla="*/ 638 h 843"/>
                  <a:gd name="T64" fmla="*/ 5 w 786"/>
                  <a:gd name="T65" fmla="*/ 602 h 843"/>
                  <a:gd name="T66" fmla="*/ 0 w 786"/>
                  <a:gd name="T67" fmla="*/ 458 h 843"/>
                  <a:gd name="T68" fmla="*/ 0 w 786"/>
                  <a:gd name="T69" fmla="*/ 422 h 843"/>
                  <a:gd name="T70" fmla="*/ 0 w 786"/>
                  <a:gd name="T71" fmla="*/ 252 h 843"/>
                  <a:gd name="T72" fmla="*/ 0 w 786"/>
                  <a:gd name="T73" fmla="*/ 124 h 843"/>
                  <a:gd name="T74" fmla="*/ 0 w 786"/>
                  <a:gd name="T75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6" h="843">
                    <a:moveTo>
                      <a:pt x="293" y="283"/>
                    </a:moveTo>
                    <a:lnTo>
                      <a:pt x="293" y="283"/>
                    </a:lnTo>
                    <a:lnTo>
                      <a:pt x="308" y="293"/>
                    </a:lnTo>
                    <a:lnTo>
                      <a:pt x="324" y="309"/>
                    </a:lnTo>
                    <a:lnTo>
                      <a:pt x="355" y="334"/>
                    </a:lnTo>
                    <a:lnTo>
                      <a:pt x="355" y="334"/>
                    </a:lnTo>
                    <a:lnTo>
                      <a:pt x="421" y="381"/>
                    </a:lnTo>
                    <a:lnTo>
                      <a:pt x="488" y="437"/>
                    </a:lnTo>
                    <a:lnTo>
                      <a:pt x="488" y="437"/>
                    </a:lnTo>
                    <a:lnTo>
                      <a:pt x="540" y="489"/>
                    </a:lnTo>
                    <a:lnTo>
                      <a:pt x="570" y="524"/>
                    </a:lnTo>
                    <a:lnTo>
                      <a:pt x="570" y="524"/>
                    </a:lnTo>
                    <a:lnTo>
                      <a:pt x="581" y="535"/>
                    </a:lnTo>
                    <a:lnTo>
                      <a:pt x="591" y="535"/>
                    </a:lnTo>
                    <a:lnTo>
                      <a:pt x="606" y="545"/>
                    </a:lnTo>
                    <a:lnTo>
                      <a:pt x="622" y="555"/>
                    </a:lnTo>
                    <a:lnTo>
                      <a:pt x="622" y="555"/>
                    </a:lnTo>
                    <a:lnTo>
                      <a:pt x="678" y="638"/>
                    </a:lnTo>
                    <a:lnTo>
                      <a:pt x="678" y="638"/>
                    </a:lnTo>
                    <a:lnTo>
                      <a:pt x="735" y="720"/>
                    </a:lnTo>
                    <a:lnTo>
                      <a:pt x="735" y="720"/>
                    </a:lnTo>
                    <a:lnTo>
                      <a:pt x="760" y="771"/>
                    </a:lnTo>
                    <a:lnTo>
                      <a:pt x="760" y="771"/>
                    </a:lnTo>
                    <a:lnTo>
                      <a:pt x="776" y="797"/>
                    </a:lnTo>
                    <a:lnTo>
                      <a:pt x="786" y="822"/>
                    </a:lnTo>
                    <a:lnTo>
                      <a:pt x="786" y="822"/>
                    </a:lnTo>
                    <a:lnTo>
                      <a:pt x="786" y="828"/>
                    </a:lnTo>
                    <a:lnTo>
                      <a:pt x="781" y="838"/>
                    </a:lnTo>
                    <a:lnTo>
                      <a:pt x="771" y="843"/>
                    </a:lnTo>
                    <a:lnTo>
                      <a:pt x="5" y="745"/>
                    </a:lnTo>
                    <a:lnTo>
                      <a:pt x="0" y="699"/>
                    </a:lnTo>
                    <a:lnTo>
                      <a:pt x="0" y="638"/>
                    </a:lnTo>
                    <a:lnTo>
                      <a:pt x="5" y="602"/>
                    </a:lnTo>
                    <a:lnTo>
                      <a:pt x="0" y="458"/>
                    </a:lnTo>
                    <a:lnTo>
                      <a:pt x="0" y="422"/>
                    </a:lnTo>
                    <a:lnTo>
                      <a:pt x="0" y="252"/>
                    </a:lnTo>
                    <a:lnTo>
                      <a:pt x="0" y="1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3461" y="2757"/>
                <a:ext cx="945" cy="1274"/>
              </a:xfrm>
              <a:custGeom>
                <a:avLst/>
                <a:gdLst>
                  <a:gd name="T0" fmla="*/ 0 w 945"/>
                  <a:gd name="T1" fmla="*/ 1053 h 1274"/>
                  <a:gd name="T2" fmla="*/ 16 w 945"/>
                  <a:gd name="T3" fmla="*/ 1110 h 1274"/>
                  <a:gd name="T4" fmla="*/ 41 w 945"/>
                  <a:gd name="T5" fmla="*/ 1140 h 1274"/>
                  <a:gd name="T6" fmla="*/ 113 w 945"/>
                  <a:gd name="T7" fmla="*/ 1202 h 1274"/>
                  <a:gd name="T8" fmla="*/ 242 w 945"/>
                  <a:gd name="T9" fmla="*/ 1253 h 1274"/>
                  <a:gd name="T10" fmla="*/ 432 w 945"/>
                  <a:gd name="T11" fmla="*/ 1274 h 1274"/>
                  <a:gd name="T12" fmla="*/ 550 w 945"/>
                  <a:gd name="T13" fmla="*/ 1269 h 1274"/>
                  <a:gd name="T14" fmla="*/ 688 w 945"/>
                  <a:gd name="T15" fmla="*/ 1253 h 1274"/>
                  <a:gd name="T16" fmla="*/ 724 w 945"/>
                  <a:gd name="T17" fmla="*/ 1238 h 1274"/>
                  <a:gd name="T18" fmla="*/ 781 w 945"/>
                  <a:gd name="T19" fmla="*/ 1207 h 1274"/>
                  <a:gd name="T20" fmla="*/ 822 w 945"/>
                  <a:gd name="T21" fmla="*/ 1192 h 1274"/>
                  <a:gd name="T22" fmla="*/ 858 w 945"/>
                  <a:gd name="T23" fmla="*/ 1161 h 1274"/>
                  <a:gd name="T24" fmla="*/ 894 w 945"/>
                  <a:gd name="T25" fmla="*/ 1115 h 1274"/>
                  <a:gd name="T26" fmla="*/ 925 w 945"/>
                  <a:gd name="T27" fmla="*/ 1038 h 1274"/>
                  <a:gd name="T28" fmla="*/ 935 w 945"/>
                  <a:gd name="T29" fmla="*/ 997 h 1274"/>
                  <a:gd name="T30" fmla="*/ 945 w 945"/>
                  <a:gd name="T31" fmla="*/ 842 h 1274"/>
                  <a:gd name="T32" fmla="*/ 945 w 945"/>
                  <a:gd name="T33" fmla="*/ 796 h 1274"/>
                  <a:gd name="T34" fmla="*/ 935 w 945"/>
                  <a:gd name="T35" fmla="*/ 745 h 1274"/>
                  <a:gd name="T36" fmla="*/ 904 w 945"/>
                  <a:gd name="T37" fmla="*/ 586 h 1274"/>
                  <a:gd name="T38" fmla="*/ 827 w 945"/>
                  <a:gd name="T39" fmla="*/ 385 h 1274"/>
                  <a:gd name="T40" fmla="*/ 771 w 945"/>
                  <a:gd name="T41" fmla="*/ 277 h 1274"/>
                  <a:gd name="T42" fmla="*/ 699 w 945"/>
                  <a:gd name="T43" fmla="*/ 185 h 1274"/>
                  <a:gd name="T44" fmla="*/ 611 w 945"/>
                  <a:gd name="T45" fmla="*/ 108 h 1274"/>
                  <a:gd name="T46" fmla="*/ 581 w 945"/>
                  <a:gd name="T47" fmla="*/ 87 h 1274"/>
                  <a:gd name="T48" fmla="*/ 493 w 945"/>
                  <a:gd name="T49" fmla="*/ 41 h 1274"/>
                  <a:gd name="T50" fmla="*/ 365 w 945"/>
                  <a:gd name="T51" fmla="*/ 5 h 1274"/>
                  <a:gd name="T52" fmla="*/ 288 w 945"/>
                  <a:gd name="T53" fmla="*/ 0 h 1274"/>
                  <a:gd name="T54" fmla="*/ 206 w 945"/>
                  <a:gd name="T55" fmla="*/ 15 h 1274"/>
                  <a:gd name="T56" fmla="*/ 185 w 945"/>
                  <a:gd name="T57" fmla="*/ 20 h 1274"/>
                  <a:gd name="T58" fmla="*/ 113 w 945"/>
                  <a:gd name="T59" fmla="*/ 67 h 1274"/>
                  <a:gd name="T60" fmla="*/ 57 w 945"/>
                  <a:gd name="T61" fmla="*/ 113 h 1274"/>
                  <a:gd name="T62" fmla="*/ 16 w 945"/>
                  <a:gd name="T63" fmla="*/ 180 h 1274"/>
                  <a:gd name="T64" fmla="*/ 0 w 945"/>
                  <a:gd name="T65" fmla="*/ 262 h 1274"/>
                  <a:gd name="T66" fmla="*/ 36 w 945"/>
                  <a:gd name="T67" fmla="*/ 360 h 1274"/>
                  <a:gd name="T68" fmla="*/ 129 w 945"/>
                  <a:gd name="T69" fmla="*/ 473 h 1274"/>
                  <a:gd name="T70" fmla="*/ 206 w 945"/>
                  <a:gd name="T71" fmla="*/ 534 h 1274"/>
                  <a:gd name="T72" fmla="*/ 360 w 945"/>
                  <a:gd name="T73" fmla="*/ 647 h 1274"/>
                  <a:gd name="T74" fmla="*/ 555 w 945"/>
                  <a:gd name="T75" fmla="*/ 817 h 1274"/>
                  <a:gd name="T76" fmla="*/ 652 w 945"/>
                  <a:gd name="T77" fmla="*/ 920 h 1274"/>
                  <a:gd name="T78" fmla="*/ 730 w 945"/>
                  <a:gd name="T79" fmla="*/ 1033 h 1274"/>
                  <a:gd name="T80" fmla="*/ 786 w 945"/>
                  <a:gd name="T81" fmla="*/ 115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5" h="1274">
                    <a:moveTo>
                      <a:pt x="0" y="1053"/>
                    </a:moveTo>
                    <a:lnTo>
                      <a:pt x="0" y="1053"/>
                    </a:lnTo>
                    <a:lnTo>
                      <a:pt x="5" y="1079"/>
                    </a:lnTo>
                    <a:lnTo>
                      <a:pt x="16" y="1110"/>
                    </a:lnTo>
                    <a:lnTo>
                      <a:pt x="41" y="1140"/>
                    </a:lnTo>
                    <a:lnTo>
                      <a:pt x="41" y="1140"/>
                    </a:lnTo>
                    <a:lnTo>
                      <a:pt x="72" y="1171"/>
                    </a:lnTo>
                    <a:lnTo>
                      <a:pt x="113" y="1202"/>
                    </a:lnTo>
                    <a:lnTo>
                      <a:pt x="170" y="1233"/>
                    </a:lnTo>
                    <a:lnTo>
                      <a:pt x="242" y="1253"/>
                    </a:lnTo>
                    <a:lnTo>
                      <a:pt x="329" y="1269"/>
                    </a:lnTo>
                    <a:lnTo>
                      <a:pt x="432" y="1274"/>
                    </a:lnTo>
                    <a:lnTo>
                      <a:pt x="488" y="1274"/>
                    </a:lnTo>
                    <a:lnTo>
                      <a:pt x="550" y="1269"/>
                    </a:lnTo>
                    <a:lnTo>
                      <a:pt x="617" y="1264"/>
                    </a:lnTo>
                    <a:lnTo>
                      <a:pt x="688" y="1253"/>
                    </a:lnTo>
                    <a:lnTo>
                      <a:pt x="688" y="1253"/>
                    </a:lnTo>
                    <a:lnTo>
                      <a:pt x="724" y="1238"/>
                    </a:lnTo>
                    <a:lnTo>
                      <a:pt x="750" y="1223"/>
                    </a:lnTo>
                    <a:lnTo>
                      <a:pt x="781" y="1207"/>
                    </a:lnTo>
                    <a:lnTo>
                      <a:pt x="822" y="1192"/>
                    </a:lnTo>
                    <a:lnTo>
                      <a:pt x="822" y="1192"/>
                    </a:lnTo>
                    <a:lnTo>
                      <a:pt x="832" y="1182"/>
                    </a:lnTo>
                    <a:lnTo>
                      <a:pt x="858" y="1161"/>
                    </a:lnTo>
                    <a:lnTo>
                      <a:pt x="878" y="1140"/>
                    </a:lnTo>
                    <a:lnTo>
                      <a:pt x="894" y="1115"/>
                    </a:lnTo>
                    <a:lnTo>
                      <a:pt x="909" y="1079"/>
                    </a:lnTo>
                    <a:lnTo>
                      <a:pt x="925" y="1038"/>
                    </a:lnTo>
                    <a:lnTo>
                      <a:pt x="925" y="1038"/>
                    </a:lnTo>
                    <a:lnTo>
                      <a:pt x="935" y="997"/>
                    </a:lnTo>
                    <a:lnTo>
                      <a:pt x="940" y="950"/>
                    </a:lnTo>
                    <a:lnTo>
                      <a:pt x="945" y="842"/>
                    </a:lnTo>
                    <a:lnTo>
                      <a:pt x="945" y="842"/>
                    </a:lnTo>
                    <a:lnTo>
                      <a:pt x="945" y="796"/>
                    </a:lnTo>
                    <a:lnTo>
                      <a:pt x="935" y="745"/>
                    </a:lnTo>
                    <a:lnTo>
                      <a:pt x="935" y="745"/>
                    </a:lnTo>
                    <a:lnTo>
                      <a:pt x="925" y="668"/>
                    </a:lnTo>
                    <a:lnTo>
                      <a:pt x="904" y="586"/>
                    </a:lnTo>
                    <a:lnTo>
                      <a:pt x="868" y="488"/>
                    </a:lnTo>
                    <a:lnTo>
                      <a:pt x="827" y="385"/>
                    </a:lnTo>
                    <a:lnTo>
                      <a:pt x="801" y="329"/>
                    </a:lnTo>
                    <a:lnTo>
                      <a:pt x="771" y="277"/>
                    </a:lnTo>
                    <a:lnTo>
                      <a:pt x="735" y="231"/>
                    </a:lnTo>
                    <a:lnTo>
                      <a:pt x="699" y="185"/>
                    </a:lnTo>
                    <a:lnTo>
                      <a:pt x="658" y="144"/>
                    </a:lnTo>
                    <a:lnTo>
                      <a:pt x="611" y="108"/>
                    </a:lnTo>
                    <a:lnTo>
                      <a:pt x="611" y="108"/>
                    </a:lnTo>
                    <a:lnTo>
                      <a:pt x="581" y="87"/>
                    </a:lnTo>
                    <a:lnTo>
                      <a:pt x="545" y="67"/>
                    </a:lnTo>
                    <a:lnTo>
                      <a:pt x="493" y="41"/>
                    </a:lnTo>
                    <a:lnTo>
                      <a:pt x="437" y="20"/>
                    </a:lnTo>
                    <a:lnTo>
                      <a:pt x="365" y="5"/>
                    </a:lnTo>
                    <a:lnTo>
                      <a:pt x="329" y="5"/>
                    </a:lnTo>
                    <a:lnTo>
                      <a:pt x="288" y="0"/>
                    </a:lnTo>
                    <a:lnTo>
                      <a:pt x="247" y="5"/>
                    </a:lnTo>
                    <a:lnTo>
                      <a:pt x="206" y="15"/>
                    </a:lnTo>
                    <a:lnTo>
                      <a:pt x="206" y="15"/>
                    </a:lnTo>
                    <a:lnTo>
                      <a:pt x="185" y="20"/>
                    </a:lnTo>
                    <a:lnTo>
                      <a:pt x="144" y="46"/>
                    </a:lnTo>
                    <a:lnTo>
                      <a:pt x="113" y="67"/>
                    </a:lnTo>
                    <a:lnTo>
                      <a:pt x="82" y="87"/>
                    </a:lnTo>
                    <a:lnTo>
                      <a:pt x="57" y="113"/>
                    </a:lnTo>
                    <a:lnTo>
                      <a:pt x="31" y="144"/>
                    </a:lnTo>
                    <a:lnTo>
                      <a:pt x="16" y="180"/>
                    </a:lnTo>
                    <a:lnTo>
                      <a:pt x="5" y="221"/>
                    </a:lnTo>
                    <a:lnTo>
                      <a:pt x="0" y="262"/>
                    </a:lnTo>
                    <a:lnTo>
                      <a:pt x="10" y="308"/>
                    </a:lnTo>
                    <a:lnTo>
                      <a:pt x="36" y="360"/>
                    </a:lnTo>
                    <a:lnTo>
                      <a:pt x="72" y="416"/>
                    </a:lnTo>
                    <a:lnTo>
                      <a:pt x="129" y="473"/>
                    </a:lnTo>
                    <a:lnTo>
                      <a:pt x="206" y="534"/>
                    </a:lnTo>
                    <a:lnTo>
                      <a:pt x="206" y="534"/>
                    </a:lnTo>
                    <a:lnTo>
                      <a:pt x="283" y="586"/>
                    </a:lnTo>
                    <a:lnTo>
                      <a:pt x="360" y="647"/>
                    </a:lnTo>
                    <a:lnTo>
                      <a:pt x="457" y="724"/>
                    </a:lnTo>
                    <a:lnTo>
                      <a:pt x="555" y="817"/>
                    </a:lnTo>
                    <a:lnTo>
                      <a:pt x="606" y="868"/>
                    </a:lnTo>
                    <a:lnTo>
                      <a:pt x="652" y="920"/>
                    </a:lnTo>
                    <a:lnTo>
                      <a:pt x="694" y="976"/>
                    </a:lnTo>
                    <a:lnTo>
                      <a:pt x="730" y="1033"/>
                    </a:lnTo>
                    <a:lnTo>
                      <a:pt x="760" y="1094"/>
                    </a:lnTo>
                    <a:lnTo>
                      <a:pt x="786" y="1156"/>
                    </a:lnTo>
                    <a:lnTo>
                      <a:pt x="0" y="105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3461" y="2757"/>
                <a:ext cx="945" cy="1274"/>
              </a:xfrm>
              <a:custGeom>
                <a:avLst/>
                <a:gdLst>
                  <a:gd name="T0" fmla="*/ 0 w 945"/>
                  <a:gd name="T1" fmla="*/ 1053 h 1274"/>
                  <a:gd name="T2" fmla="*/ 16 w 945"/>
                  <a:gd name="T3" fmla="*/ 1110 h 1274"/>
                  <a:gd name="T4" fmla="*/ 41 w 945"/>
                  <a:gd name="T5" fmla="*/ 1140 h 1274"/>
                  <a:gd name="T6" fmla="*/ 113 w 945"/>
                  <a:gd name="T7" fmla="*/ 1202 h 1274"/>
                  <a:gd name="T8" fmla="*/ 242 w 945"/>
                  <a:gd name="T9" fmla="*/ 1253 h 1274"/>
                  <a:gd name="T10" fmla="*/ 432 w 945"/>
                  <a:gd name="T11" fmla="*/ 1274 h 1274"/>
                  <a:gd name="T12" fmla="*/ 550 w 945"/>
                  <a:gd name="T13" fmla="*/ 1269 h 1274"/>
                  <a:gd name="T14" fmla="*/ 688 w 945"/>
                  <a:gd name="T15" fmla="*/ 1253 h 1274"/>
                  <a:gd name="T16" fmla="*/ 724 w 945"/>
                  <a:gd name="T17" fmla="*/ 1238 h 1274"/>
                  <a:gd name="T18" fmla="*/ 781 w 945"/>
                  <a:gd name="T19" fmla="*/ 1207 h 1274"/>
                  <a:gd name="T20" fmla="*/ 822 w 945"/>
                  <a:gd name="T21" fmla="*/ 1192 h 1274"/>
                  <a:gd name="T22" fmla="*/ 858 w 945"/>
                  <a:gd name="T23" fmla="*/ 1161 h 1274"/>
                  <a:gd name="T24" fmla="*/ 894 w 945"/>
                  <a:gd name="T25" fmla="*/ 1115 h 1274"/>
                  <a:gd name="T26" fmla="*/ 925 w 945"/>
                  <a:gd name="T27" fmla="*/ 1038 h 1274"/>
                  <a:gd name="T28" fmla="*/ 935 w 945"/>
                  <a:gd name="T29" fmla="*/ 997 h 1274"/>
                  <a:gd name="T30" fmla="*/ 945 w 945"/>
                  <a:gd name="T31" fmla="*/ 842 h 1274"/>
                  <a:gd name="T32" fmla="*/ 945 w 945"/>
                  <a:gd name="T33" fmla="*/ 796 h 1274"/>
                  <a:gd name="T34" fmla="*/ 935 w 945"/>
                  <a:gd name="T35" fmla="*/ 745 h 1274"/>
                  <a:gd name="T36" fmla="*/ 904 w 945"/>
                  <a:gd name="T37" fmla="*/ 586 h 1274"/>
                  <a:gd name="T38" fmla="*/ 827 w 945"/>
                  <a:gd name="T39" fmla="*/ 385 h 1274"/>
                  <a:gd name="T40" fmla="*/ 771 w 945"/>
                  <a:gd name="T41" fmla="*/ 277 h 1274"/>
                  <a:gd name="T42" fmla="*/ 699 w 945"/>
                  <a:gd name="T43" fmla="*/ 185 h 1274"/>
                  <a:gd name="T44" fmla="*/ 611 w 945"/>
                  <a:gd name="T45" fmla="*/ 108 h 1274"/>
                  <a:gd name="T46" fmla="*/ 581 w 945"/>
                  <a:gd name="T47" fmla="*/ 87 h 1274"/>
                  <a:gd name="T48" fmla="*/ 493 w 945"/>
                  <a:gd name="T49" fmla="*/ 41 h 1274"/>
                  <a:gd name="T50" fmla="*/ 365 w 945"/>
                  <a:gd name="T51" fmla="*/ 5 h 1274"/>
                  <a:gd name="T52" fmla="*/ 288 w 945"/>
                  <a:gd name="T53" fmla="*/ 0 h 1274"/>
                  <a:gd name="T54" fmla="*/ 206 w 945"/>
                  <a:gd name="T55" fmla="*/ 15 h 1274"/>
                  <a:gd name="T56" fmla="*/ 185 w 945"/>
                  <a:gd name="T57" fmla="*/ 20 h 1274"/>
                  <a:gd name="T58" fmla="*/ 113 w 945"/>
                  <a:gd name="T59" fmla="*/ 67 h 1274"/>
                  <a:gd name="T60" fmla="*/ 57 w 945"/>
                  <a:gd name="T61" fmla="*/ 113 h 1274"/>
                  <a:gd name="T62" fmla="*/ 16 w 945"/>
                  <a:gd name="T63" fmla="*/ 180 h 1274"/>
                  <a:gd name="T64" fmla="*/ 0 w 945"/>
                  <a:gd name="T65" fmla="*/ 262 h 1274"/>
                  <a:gd name="T66" fmla="*/ 36 w 945"/>
                  <a:gd name="T67" fmla="*/ 360 h 1274"/>
                  <a:gd name="T68" fmla="*/ 129 w 945"/>
                  <a:gd name="T69" fmla="*/ 473 h 1274"/>
                  <a:gd name="T70" fmla="*/ 206 w 945"/>
                  <a:gd name="T71" fmla="*/ 534 h 1274"/>
                  <a:gd name="T72" fmla="*/ 360 w 945"/>
                  <a:gd name="T73" fmla="*/ 647 h 1274"/>
                  <a:gd name="T74" fmla="*/ 555 w 945"/>
                  <a:gd name="T75" fmla="*/ 817 h 1274"/>
                  <a:gd name="T76" fmla="*/ 652 w 945"/>
                  <a:gd name="T77" fmla="*/ 920 h 1274"/>
                  <a:gd name="T78" fmla="*/ 730 w 945"/>
                  <a:gd name="T79" fmla="*/ 1033 h 1274"/>
                  <a:gd name="T80" fmla="*/ 786 w 945"/>
                  <a:gd name="T81" fmla="*/ 115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5" h="1274">
                    <a:moveTo>
                      <a:pt x="0" y="1053"/>
                    </a:moveTo>
                    <a:lnTo>
                      <a:pt x="0" y="1053"/>
                    </a:lnTo>
                    <a:lnTo>
                      <a:pt x="5" y="1079"/>
                    </a:lnTo>
                    <a:lnTo>
                      <a:pt x="16" y="1110"/>
                    </a:lnTo>
                    <a:lnTo>
                      <a:pt x="41" y="1140"/>
                    </a:lnTo>
                    <a:lnTo>
                      <a:pt x="41" y="1140"/>
                    </a:lnTo>
                    <a:lnTo>
                      <a:pt x="72" y="1171"/>
                    </a:lnTo>
                    <a:lnTo>
                      <a:pt x="113" y="1202"/>
                    </a:lnTo>
                    <a:lnTo>
                      <a:pt x="170" y="1233"/>
                    </a:lnTo>
                    <a:lnTo>
                      <a:pt x="242" y="1253"/>
                    </a:lnTo>
                    <a:lnTo>
                      <a:pt x="329" y="1269"/>
                    </a:lnTo>
                    <a:lnTo>
                      <a:pt x="432" y="1274"/>
                    </a:lnTo>
                    <a:lnTo>
                      <a:pt x="488" y="1274"/>
                    </a:lnTo>
                    <a:lnTo>
                      <a:pt x="550" y="1269"/>
                    </a:lnTo>
                    <a:lnTo>
                      <a:pt x="617" y="1264"/>
                    </a:lnTo>
                    <a:lnTo>
                      <a:pt x="688" y="1253"/>
                    </a:lnTo>
                    <a:lnTo>
                      <a:pt x="688" y="1253"/>
                    </a:lnTo>
                    <a:lnTo>
                      <a:pt x="724" y="1238"/>
                    </a:lnTo>
                    <a:lnTo>
                      <a:pt x="750" y="1223"/>
                    </a:lnTo>
                    <a:lnTo>
                      <a:pt x="781" y="1207"/>
                    </a:lnTo>
                    <a:lnTo>
                      <a:pt x="822" y="1192"/>
                    </a:lnTo>
                    <a:lnTo>
                      <a:pt x="822" y="1192"/>
                    </a:lnTo>
                    <a:lnTo>
                      <a:pt x="832" y="1182"/>
                    </a:lnTo>
                    <a:lnTo>
                      <a:pt x="858" y="1161"/>
                    </a:lnTo>
                    <a:lnTo>
                      <a:pt x="878" y="1140"/>
                    </a:lnTo>
                    <a:lnTo>
                      <a:pt x="894" y="1115"/>
                    </a:lnTo>
                    <a:lnTo>
                      <a:pt x="909" y="1079"/>
                    </a:lnTo>
                    <a:lnTo>
                      <a:pt x="925" y="1038"/>
                    </a:lnTo>
                    <a:lnTo>
                      <a:pt x="925" y="1038"/>
                    </a:lnTo>
                    <a:lnTo>
                      <a:pt x="935" y="997"/>
                    </a:lnTo>
                    <a:lnTo>
                      <a:pt x="940" y="950"/>
                    </a:lnTo>
                    <a:lnTo>
                      <a:pt x="945" y="842"/>
                    </a:lnTo>
                    <a:lnTo>
                      <a:pt x="945" y="842"/>
                    </a:lnTo>
                    <a:lnTo>
                      <a:pt x="945" y="796"/>
                    </a:lnTo>
                    <a:lnTo>
                      <a:pt x="935" y="745"/>
                    </a:lnTo>
                    <a:lnTo>
                      <a:pt x="935" y="745"/>
                    </a:lnTo>
                    <a:lnTo>
                      <a:pt x="925" y="668"/>
                    </a:lnTo>
                    <a:lnTo>
                      <a:pt x="904" y="586"/>
                    </a:lnTo>
                    <a:lnTo>
                      <a:pt x="868" y="488"/>
                    </a:lnTo>
                    <a:lnTo>
                      <a:pt x="827" y="385"/>
                    </a:lnTo>
                    <a:lnTo>
                      <a:pt x="801" y="329"/>
                    </a:lnTo>
                    <a:lnTo>
                      <a:pt x="771" y="277"/>
                    </a:lnTo>
                    <a:lnTo>
                      <a:pt x="735" y="231"/>
                    </a:lnTo>
                    <a:lnTo>
                      <a:pt x="699" y="185"/>
                    </a:lnTo>
                    <a:lnTo>
                      <a:pt x="658" y="144"/>
                    </a:lnTo>
                    <a:lnTo>
                      <a:pt x="611" y="108"/>
                    </a:lnTo>
                    <a:lnTo>
                      <a:pt x="611" y="108"/>
                    </a:lnTo>
                    <a:lnTo>
                      <a:pt x="581" y="87"/>
                    </a:lnTo>
                    <a:lnTo>
                      <a:pt x="545" y="67"/>
                    </a:lnTo>
                    <a:lnTo>
                      <a:pt x="493" y="41"/>
                    </a:lnTo>
                    <a:lnTo>
                      <a:pt x="437" y="20"/>
                    </a:lnTo>
                    <a:lnTo>
                      <a:pt x="365" y="5"/>
                    </a:lnTo>
                    <a:lnTo>
                      <a:pt x="329" y="5"/>
                    </a:lnTo>
                    <a:lnTo>
                      <a:pt x="288" y="0"/>
                    </a:lnTo>
                    <a:lnTo>
                      <a:pt x="247" y="5"/>
                    </a:lnTo>
                    <a:lnTo>
                      <a:pt x="206" y="15"/>
                    </a:lnTo>
                    <a:lnTo>
                      <a:pt x="206" y="15"/>
                    </a:lnTo>
                    <a:lnTo>
                      <a:pt x="185" y="20"/>
                    </a:lnTo>
                    <a:lnTo>
                      <a:pt x="144" y="46"/>
                    </a:lnTo>
                    <a:lnTo>
                      <a:pt x="113" y="67"/>
                    </a:lnTo>
                    <a:lnTo>
                      <a:pt x="82" y="87"/>
                    </a:lnTo>
                    <a:lnTo>
                      <a:pt x="57" y="113"/>
                    </a:lnTo>
                    <a:lnTo>
                      <a:pt x="31" y="144"/>
                    </a:lnTo>
                    <a:lnTo>
                      <a:pt x="16" y="180"/>
                    </a:lnTo>
                    <a:lnTo>
                      <a:pt x="5" y="221"/>
                    </a:lnTo>
                    <a:lnTo>
                      <a:pt x="0" y="262"/>
                    </a:lnTo>
                    <a:lnTo>
                      <a:pt x="10" y="308"/>
                    </a:lnTo>
                    <a:lnTo>
                      <a:pt x="36" y="360"/>
                    </a:lnTo>
                    <a:lnTo>
                      <a:pt x="72" y="416"/>
                    </a:lnTo>
                    <a:lnTo>
                      <a:pt x="129" y="473"/>
                    </a:lnTo>
                    <a:lnTo>
                      <a:pt x="206" y="534"/>
                    </a:lnTo>
                    <a:lnTo>
                      <a:pt x="206" y="534"/>
                    </a:lnTo>
                    <a:lnTo>
                      <a:pt x="283" y="586"/>
                    </a:lnTo>
                    <a:lnTo>
                      <a:pt x="360" y="647"/>
                    </a:lnTo>
                    <a:lnTo>
                      <a:pt x="457" y="724"/>
                    </a:lnTo>
                    <a:lnTo>
                      <a:pt x="555" y="817"/>
                    </a:lnTo>
                    <a:lnTo>
                      <a:pt x="606" y="868"/>
                    </a:lnTo>
                    <a:lnTo>
                      <a:pt x="652" y="920"/>
                    </a:lnTo>
                    <a:lnTo>
                      <a:pt x="694" y="976"/>
                    </a:lnTo>
                    <a:lnTo>
                      <a:pt x="730" y="1033"/>
                    </a:lnTo>
                    <a:lnTo>
                      <a:pt x="760" y="1094"/>
                    </a:lnTo>
                    <a:lnTo>
                      <a:pt x="786" y="11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Line 16"/>
              <p:cNvSpPr>
                <a:spLocks noChangeShapeType="1"/>
              </p:cNvSpPr>
              <p:nvPr/>
            </p:nvSpPr>
            <p:spPr bwMode="auto">
              <a:xfrm>
                <a:off x="3466" y="2983"/>
                <a:ext cx="0" cy="8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7"/>
              <p:cNvSpPr>
                <a:spLocks/>
              </p:cNvSpPr>
              <p:nvPr/>
            </p:nvSpPr>
            <p:spPr bwMode="auto">
              <a:xfrm>
                <a:off x="4555" y="3599"/>
                <a:ext cx="21" cy="103"/>
              </a:xfrm>
              <a:custGeom>
                <a:avLst/>
                <a:gdLst>
                  <a:gd name="T0" fmla="*/ 21 w 21"/>
                  <a:gd name="T1" fmla="*/ 0 h 103"/>
                  <a:gd name="T2" fmla="*/ 16 w 21"/>
                  <a:gd name="T3" fmla="*/ 52 h 103"/>
                  <a:gd name="T4" fmla="*/ 0 w 21"/>
                  <a:gd name="T5" fmla="*/ 98 h 103"/>
                  <a:gd name="T6" fmla="*/ 0 w 21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03">
                    <a:moveTo>
                      <a:pt x="21" y="0"/>
                    </a:moveTo>
                    <a:lnTo>
                      <a:pt x="16" y="52"/>
                    </a:lnTo>
                    <a:lnTo>
                      <a:pt x="0" y="98"/>
                    </a:lnTo>
                    <a:lnTo>
                      <a:pt x="0" y="10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8"/>
              <p:cNvSpPr>
                <a:spLocks/>
              </p:cNvSpPr>
              <p:nvPr/>
            </p:nvSpPr>
            <p:spPr bwMode="auto">
              <a:xfrm>
                <a:off x="4499" y="3754"/>
                <a:ext cx="25" cy="36"/>
              </a:xfrm>
              <a:custGeom>
                <a:avLst/>
                <a:gdLst>
                  <a:gd name="T0" fmla="*/ 25 w 25"/>
                  <a:gd name="T1" fmla="*/ 0 h 36"/>
                  <a:gd name="T2" fmla="*/ 0 w 25"/>
                  <a:gd name="T3" fmla="*/ 36 h 36"/>
                  <a:gd name="T4" fmla="*/ 0 w 25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6">
                    <a:moveTo>
                      <a:pt x="25" y="0"/>
                    </a:moveTo>
                    <a:lnTo>
                      <a:pt x="0" y="36"/>
                    </a:lnTo>
                    <a:lnTo>
                      <a:pt x="0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>
                <a:off x="4375" y="3831"/>
                <a:ext cx="83" cy="61"/>
              </a:xfrm>
              <a:custGeom>
                <a:avLst/>
                <a:gdLst>
                  <a:gd name="T0" fmla="*/ 83 w 83"/>
                  <a:gd name="T1" fmla="*/ 0 h 61"/>
                  <a:gd name="T2" fmla="*/ 36 w 83"/>
                  <a:gd name="T3" fmla="*/ 36 h 61"/>
                  <a:gd name="T4" fmla="*/ 0 w 83"/>
                  <a:gd name="T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61">
                    <a:moveTo>
                      <a:pt x="83" y="0"/>
                    </a:moveTo>
                    <a:lnTo>
                      <a:pt x="36" y="36"/>
                    </a:lnTo>
                    <a:lnTo>
                      <a:pt x="0" y="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4283" y="3923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15 w 36"/>
                  <a:gd name="T3" fmla="*/ 16 h 21"/>
                  <a:gd name="T4" fmla="*/ 0 w 36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lnTo>
                      <a:pt x="15" y="16"/>
                    </a:lnTo>
                    <a:lnTo>
                      <a:pt x="0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4134" y="3969"/>
                <a:ext cx="92" cy="36"/>
              </a:xfrm>
              <a:custGeom>
                <a:avLst/>
                <a:gdLst>
                  <a:gd name="T0" fmla="*/ 92 w 92"/>
                  <a:gd name="T1" fmla="*/ 0 h 36"/>
                  <a:gd name="T2" fmla="*/ 21 w 92"/>
                  <a:gd name="T3" fmla="*/ 26 h 36"/>
                  <a:gd name="T4" fmla="*/ 0 w 92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6">
                    <a:moveTo>
                      <a:pt x="92" y="0"/>
                    </a:moveTo>
                    <a:lnTo>
                      <a:pt x="21" y="26"/>
                    </a:lnTo>
                    <a:lnTo>
                      <a:pt x="0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 flipH="1">
                <a:off x="4031" y="4021"/>
                <a:ext cx="4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3872" y="4046"/>
                <a:ext cx="103" cy="16"/>
              </a:xfrm>
              <a:custGeom>
                <a:avLst/>
                <a:gdLst>
                  <a:gd name="T0" fmla="*/ 103 w 103"/>
                  <a:gd name="T1" fmla="*/ 0 h 16"/>
                  <a:gd name="T2" fmla="*/ 36 w 103"/>
                  <a:gd name="T3" fmla="*/ 11 h 16"/>
                  <a:gd name="T4" fmla="*/ 0 w 103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6">
                    <a:moveTo>
                      <a:pt x="103" y="0"/>
                    </a:moveTo>
                    <a:lnTo>
                      <a:pt x="36" y="11"/>
                    </a:lnTo>
                    <a:lnTo>
                      <a:pt x="0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Line 24"/>
              <p:cNvSpPr>
                <a:spLocks noChangeShapeType="1"/>
              </p:cNvSpPr>
              <p:nvPr/>
            </p:nvSpPr>
            <p:spPr bwMode="auto">
              <a:xfrm flipH="1">
                <a:off x="3769" y="4072"/>
                <a:ext cx="4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5"/>
              <p:cNvSpPr>
                <a:spLocks/>
              </p:cNvSpPr>
              <p:nvPr/>
            </p:nvSpPr>
            <p:spPr bwMode="auto">
              <a:xfrm>
                <a:off x="3605" y="4077"/>
                <a:ext cx="103" cy="0"/>
              </a:xfrm>
              <a:custGeom>
                <a:avLst/>
                <a:gdLst>
                  <a:gd name="T0" fmla="*/ 103 w 103"/>
                  <a:gd name="T1" fmla="*/ 21 w 103"/>
                  <a:gd name="T2" fmla="*/ 0 w 10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3">
                    <a:moveTo>
                      <a:pt x="103" y="0"/>
                    </a:move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6"/>
              <p:cNvSpPr>
                <a:spLocks/>
              </p:cNvSpPr>
              <p:nvPr/>
            </p:nvSpPr>
            <p:spPr bwMode="auto">
              <a:xfrm>
                <a:off x="3502" y="4072"/>
                <a:ext cx="41" cy="5"/>
              </a:xfrm>
              <a:custGeom>
                <a:avLst/>
                <a:gdLst>
                  <a:gd name="T0" fmla="*/ 41 w 41"/>
                  <a:gd name="T1" fmla="*/ 5 h 5"/>
                  <a:gd name="T2" fmla="*/ 26 w 41"/>
                  <a:gd name="T3" fmla="*/ 5 h 5"/>
                  <a:gd name="T4" fmla="*/ 0 w 4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5">
                    <a:moveTo>
                      <a:pt x="41" y="5"/>
                    </a:moveTo>
                    <a:lnTo>
                      <a:pt x="26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7"/>
              <p:cNvSpPr>
                <a:spLocks/>
              </p:cNvSpPr>
              <p:nvPr/>
            </p:nvSpPr>
            <p:spPr bwMode="auto">
              <a:xfrm>
                <a:off x="3338" y="4057"/>
                <a:ext cx="103" cy="15"/>
              </a:xfrm>
              <a:custGeom>
                <a:avLst/>
                <a:gdLst>
                  <a:gd name="T0" fmla="*/ 103 w 103"/>
                  <a:gd name="T1" fmla="*/ 15 h 15"/>
                  <a:gd name="T2" fmla="*/ 97 w 103"/>
                  <a:gd name="T3" fmla="*/ 10 h 15"/>
                  <a:gd name="T4" fmla="*/ 5 w 103"/>
                  <a:gd name="T5" fmla="*/ 0 h 15"/>
                  <a:gd name="T6" fmla="*/ 0 w 103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5">
                    <a:moveTo>
                      <a:pt x="103" y="15"/>
                    </a:moveTo>
                    <a:lnTo>
                      <a:pt x="97" y="1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8"/>
              <p:cNvSpPr>
                <a:spLocks/>
              </p:cNvSpPr>
              <p:nvPr/>
            </p:nvSpPr>
            <p:spPr bwMode="auto">
              <a:xfrm>
                <a:off x="3240" y="4036"/>
                <a:ext cx="36" cy="10"/>
              </a:xfrm>
              <a:custGeom>
                <a:avLst/>
                <a:gdLst>
                  <a:gd name="T0" fmla="*/ 36 w 36"/>
                  <a:gd name="T1" fmla="*/ 10 h 10"/>
                  <a:gd name="T2" fmla="*/ 16 w 36"/>
                  <a:gd name="T3" fmla="*/ 5 h 10"/>
                  <a:gd name="T4" fmla="*/ 0 w 36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0">
                    <a:moveTo>
                      <a:pt x="36" y="10"/>
                    </a:move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9"/>
              <p:cNvSpPr>
                <a:spLocks/>
              </p:cNvSpPr>
              <p:nvPr/>
            </p:nvSpPr>
            <p:spPr bwMode="auto">
              <a:xfrm>
                <a:off x="3081" y="3990"/>
                <a:ext cx="98" cy="31"/>
              </a:xfrm>
              <a:custGeom>
                <a:avLst/>
                <a:gdLst>
                  <a:gd name="T0" fmla="*/ 98 w 98"/>
                  <a:gd name="T1" fmla="*/ 31 h 31"/>
                  <a:gd name="T2" fmla="*/ 92 w 98"/>
                  <a:gd name="T3" fmla="*/ 31 h 31"/>
                  <a:gd name="T4" fmla="*/ 15 w 98"/>
                  <a:gd name="T5" fmla="*/ 5 h 31"/>
                  <a:gd name="T6" fmla="*/ 0 w 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31">
                    <a:moveTo>
                      <a:pt x="98" y="31"/>
                    </a:moveTo>
                    <a:lnTo>
                      <a:pt x="92" y="31"/>
                    </a:lnTo>
                    <a:lnTo>
                      <a:pt x="15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30"/>
              <p:cNvSpPr>
                <a:spLocks/>
              </p:cNvSpPr>
              <p:nvPr/>
            </p:nvSpPr>
            <p:spPr bwMode="auto">
              <a:xfrm>
                <a:off x="2983" y="3954"/>
                <a:ext cx="42" cy="15"/>
              </a:xfrm>
              <a:custGeom>
                <a:avLst/>
                <a:gdLst>
                  <a:gd name="T0" fmla="*/ 42 w 42"/>
                  <a:gd name="T1" fmla="*/ 15 h 15"/>
                  <a:gd name="T2" fmla="*/ 42 w 42"/>
                  <a:gd name="T3" fmla="*/ 15 h 15"/>
                  <a:gd name="T4" fmla="*/ 0 w 42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5">
                    <a:moveTo>
                      <a:pt x="42" y="15"/>
                    </a:moveTo>
                    <a:lnTo>
                      <a:pt x="42" y="1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31"/>
              <p:cNvSpPr>
                <a:spLocks/>
              </p:cNvSpPr>
              <p:nvPr/>
            </p:nvSpPr>
            <p:spPr bwMode="auto">
              <a:xfrm>
                <a:off x="2845" y="3872"/>
                <a:ext cx="87" cy="51"/>
              </a:xfrm>
              <a:custGeom>
                <a:avLst/>
                <a:gdLst>
                  <a:gd name="T0" fmla="*/ 87 w 87"/>
                  <a:gd name="T1" fmla="*/ 51 h 51"/>
                  <a:gd name="T2" fmla="*/ 51 w 87"/>
                  <a:gd name="T3" fmla="*/ 31 h 51"/>
                  <a:gd name="T4" fmla="*/ 0 w 87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51">
                    <a:moveTo>
                      <a:pt x="87" y="51"/>
                    </a:moveTo>
                    <a:lnTo>
                      <a:pt x="51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32"/>
              <p:cNvSpPr>
                <a:spLocks/>
              </p:cNvSpPr>
              <p:nvPr/>
            </p:nvSpPr>
            <p:spPr bwMode="auto">
              <a:xfrm>
                <a:off x="2768" y="3805"/>
                <a:ext cx="25" cy="26"/>
              </a:xfrm>
              <a:custGeom>
                <a:avLst/>
                <a:gdLst>
                  <a:gd name="T0" fmla="*/ 25 w 25"/>
                  <a:gd name="T1" fmla="*/ 26 h 26"/>
                  <a:gd name="T2" fmla="*/ 25 w 25"/>
                  <a:gd name="T3" fmla="*/ 26 h 26"/>
                  <a:gd name="T4" fmla="*/ 0 w 2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6">
                    <a:moveTo>
                      <a:pt x="25" y="26"/>
                    </a:moveTo>
                    <a:lnTo>
                      <a:pt x="25" y="2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33"/>
              <p:cNvSpPr>
                <a:spLocks/>
              </p:cNvSpPr>
              <p:nvPr/>
            </p:nvSpPr>
            <p:spPr bwMode="auto">
              <a:xfrm>
                <a:off x="2686" y="3661"/>
                <a:ext cx="41" cy="93"/>
              </a:xfrm>
              <a:custGeom>
                <a:avLst/>
                <a:gdLst>
                  <a:gd name="T0" fmla="*/ 41 w 41"/>
                  <a:gd name="T1" fmla="*/ 93 h 93"/>
                  <a:gd name="T2" fmla="*/ 35 w 41"/>
                  <a:gd name="T3" fmla="*/ 82 h 93"/>
                  <a:gd name="T4" fmla="*/ 10 w 41"/>
                  <a:gd name="T5" fmla="*/ 36 h 93"/>
                  <a:gd name="T6" fmla="*/ 0 w 41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93">
                    <a:moveTo>
                      <a:pt x="41" y="93"/>
                    </a:moveTo>
                    <a:lnTo>
                      <a:pt x="35" y="82"/>
                    </a:lnTo>
                    <a:lnTo>
                      <a:pt x="10" y="3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34"/>
              <p:cNvSpPr>
                <a:spLocks/>
              </p:cNvSpPr>
              <p:nvPr/>
            </p:nvSpPr>
            <p:spPr bwMode="auto">
              <a:xfrm>
                <a:off x="2675" y="3558"/>
                <a:ext cx="5" cy="41"/>
              </a:xfrm>
              <a:custGeom>
                <a:avLst/>
                <a:gdLst>
                  <a:gd name="T0" fmla="*/ 0 w 5"/>
                  <a:gd name="T1" fmla="*/ 41 h 41"/>
                  <a:gd name="T2" fmla="*/ 0 w 5"/>
                  <a:gd name="T3" fmla="*/ 41 h 41"/>
                  <a:gd name="T4" fmla="*/ 5 w 5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1">
                    <a:moveTo>
                      <a:pt x="0" y="41"/>
                    </a:moveTo>
                    <a:lnTo>
                      <a:pt x="0" y="41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35"/>
              <p:cNvSpPr>
                <a:spLocks/>
              </p:cNvSpPr>
              <p:nvPr/>
            </p:nvSpPr>
            <p:spPr bwMode="auto">
              <a:xfrm>
                <a:off x="2696" y="3415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25 w 56"/>
                  <a:gd name="T3" fmla="*/ 46 h 87"/>
                  <a:gd name="T4" fmla="*/ 56 w 56"/>
                  <a:gd name="T5" fmla="*/ 0 h 87"/>
                  <a:gd name="T6" fmla="*/ 56 w 56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25" y="46"/>
                    </a:lnTo>
                    <a:lnTo>
                      <a:pt x="56" y="0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Line 36"/>
              <p:cNvSpPr>
                <a:spLocks noChangeShapeType="1"/>
              </p:cNvSpPr>
              <p:nvPr/>
            </p:nvSpPr>
            <p:spPr bwMode="auto">
              <a:xfrm flipV="1">
                <a:off x="2793" y="3343"/>
                <a:ext cx="36" cy="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7"/>
              <p:cNvSpPr>
                <a:spLocks/>
              </p:cNvSpPr>
              <p:nvPr/>
            </p:nvSpPr>
            <p:spPr bwMode="auto">
              <a:xfrm>
                <a:off x="2876" y="3260"/>
                <a:ext cx="92" cy="47"/>
              </a:xfrm>
              <a:custGeom>
                <a:avLst/>
                <a:gdLst>
                  <a:gd name="T0" fmla="*/ 0 w 92"/>
                  <a:gd name="T1" fmla="*/ 47 h 47"/>
                  <a:gd name="T2" fmla="*/ 20 w 92"/>
                  <a:gd name="T3" fmla="*/ 36 h 47"/>
                  <a:gd name="T4" fmla="*/ 77 w 92"/>
                  <a:gd name="T5" fmla="*/ 6 h 47"/>
                  <a:gd name="T6" fmla="*/ 92 w 92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7">
                    <a:moveTo>
                      <a:pt x="0" y="47"/>
                    </a:moveTo>
                    <a:lnTo>
                      <a:pt x="20" y="36"/>
                    </a:lnTo>
                    <a:lnTo>
                      <a:pt x="77" y="6"/>
                    </a:lnTo>
                    <a:lnTo>
                      <a:pt x="9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Line 38"/>
              <p:cNvSpPr>
                <a:spLocks noChangeShapeType="1"/>
              </p:cNvSpPr>
              <p:nvPr/>
            </p:nvSpPr>
            <p:spPr bwMode="auto">
              <a:xfrm flipV="1">
                <a:off x="3025" y="3219"/>
                <a:ext cx="35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39"/>
              <p:cNvSpPr>
                <a:spLocks/>
              </p:cNvSpPr>
              <p:nvPr/>
            </p:nvSpPr>
            <p:spPr bwMode="auto">
              <a:xfrm>
                <a:off x="3117" y="3168"/>
                <a:ext cx="103" cy="31"/>
              </a:xfrm>
              <a:custGeom>
                <a:avLst/>
                <a:gdLst>
                  <a:gd name="T0" fmla="*/ 0 w 103"/>
                  <a:gd name="T1" fmla="*/ 31 h 31"/>
                  <a:gd name="T2" fmla="*/ 56 w 103"/>
                  <a:gd name="T3" fmla="*/ 15 h 31"/>
                  <a:gd name="T4" fmla="*/ 103 w 103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31">
                    <a:moveTo>
                      <a:pt x="0" y="31"/>
                    </a:moveTo>
                    <a:lnTo>
                      <a:pt x="56" y="15"/>
                    </a:lnTo>
                    <a:lnTo>
                      <a:pt x="10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40"/>
              <p:cNvSpPr>
                <a:spLocks noChangeShapeType="1"/>
              </p:cNvSpPr>
              <p:nvPr/>
            </p:nvSpPr>
            <p:spPr bwMode="auto">
              <a:xfrm flipV="1">
                <a:off x="3276" y="3147"/>
                <a:ext cx="41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41"/>
              <p:cNvSpPr>
                <a:spLocks/>
              </p:cNvSpPr>
              <p:nvPr/>
            </p:nvSpPr>
            <p:spPr bwMode="auto">
              <a:xfrm>
                <a:off x="3379" y="3127"/>
                <a:ext cx="103" cy="15"/>
              </a:xfrm>
              <a:custGeom>
                <a:avLst/>
                <a:gdLst>
                  <a:gd name="T0" fmla="*/ 0 w 103"/>
                  <a:gd name="T1" fmla="*/ 15 h 15"/>
                  <a:gd name="T2" fmla="*/ 56 w 103"/>
                  <a:gd name="T3" fmla="*/ 5 h 15"/>
                  <a:gd name="T4" fmla="*/ 103 w 103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5">
                    <a:moveTo>
                      <a:pt x="0" y="15"/>
                    </a:moveTo>
                    <a:lnTo>
                      <a:pt x="56" y="5"/>
                    </a:lnTo>
                    <a:lnTo>
                      <a:pt x="10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Line 42"/>
              <p:cNvSpPr>
                <a:spLocks noChangeShapeType="1"/>
              </p:cNvSpPr>
              <p:nvPr/>
            </p:nvSpPr>
            <p:spPr bwMode="auto">
              <a:xfrm>
                <a:off x="3543" y="3127"/>
                <a:ext cx="4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43"/>
              <p:cNvSpPr>
                <a:spLocks/>
              </p:cNvSpPr>
              <p:nvPr/>
            </p:nvSpPr>
            <p:spPr bwMode="auto">
              <a:xfrm>
                <a:off x="3646" y="3122"/>
                <a:ext cx="103" cy="5"/>
              </a:xfrm>
              <a:custGeom>
                <a:avLst/>
                <a:gdLst>
                  <a:gd name="T0" fmla="*/ 0 w 103"/>
                  <a:gd name="T1" fmla="*/ 0 h 5"/>
                  <a:gd name="T2" fmla="*/ 77 w 103"/>
                  <a:gd name="T3" fmla="*/ 5 h 5"/>
                  <a:gd name="T4" fmla="*/ 103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0" y="0"/>
                    </a:moveTo>
                    <a:lnTo>
                      <a:pt x="77" y="5"/>
                    </a:lnTo>
                    <a:lnTo>
                      <a:pt x="103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44"/>
              <p:cNvSpPr>
                <a:spLocks/>
              </p:cNvSpPr>
              <p:nvPr/>
            </p:nvSpPr>
            <p:spPr bwMode="auto">
              <a:xfrm>
                <a:off x="3810" y="3132"/>
                <a:ext cx="42" cy="5"/>
              </a:xfrm>
              <a:custGeom>
                <a:avLst/>
                <a:gdLst>
                  <a:gd name="T0" fmla="*/ 0 w 42"/>
                  <a:gd name="T1" fmla="*/ 0 h 5"/>
                  <a:gd name="T2" fmla="*/ 6 w 42"/>
                  <a:gd name="T3" fmla="*/ 0 h 5"/>
                  <a:gd name="T4" fmla="*/ 42 w 4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5">
                    <a:moveTo>
                      <a:pt x="0" y="0"/>
                    </a:moveTo>
                    <a:lnTo>
                      <a:pt x="6" y="0"/>
                    </a:lnTo>
                    <a:lnTo>
                      <a:pt x="4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3913" y="3147"/>
                <a:ext cx="98" cy="16"/>
              </a:xfrm>
              <a:custGeom>
                <a:avLst/>
                <a:gdLst>
                  <a:gd name="T0" fmla="*/ 0 w 98"/>
                  <a:gd name="T1" fmla="*/ 0 h 16"/>
                  <a:gd name="T2" fmla="*/ 82 w 98"/>
                  <a:gd name="T3" fmla="*/ 16 h 16"/>
                  <a:gd name="T4" fmla="*/ 98 w 98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16">
                    <a:moveTo>
                      <a:pt x="0" y="0"/>
                    </a:moveTo>
                    <a:lnTo>
                      <a:pt x="82" y="16"/>
                    </a:lnTo>
                    <a:lnTo>
                      <a:pt x="98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072" y="3124"/>
                <a:ext cx="41" cy="16"/>
              </a:xfrm>
              <a:custGeom>
                <a:avLst/>
                <a:gdLst>
                  <a:gd name="T0" fmla="*/ 0 w 41"/>
                  <a:gd name="T1" fmla="*/ 0 h 16"/>
                  <a:gd name="T2" fmla="*/ 6 w 41"/>
                  <a:gd name="T3" fmla="*/ 5 h 16"/>
                  <a:gd name="T4" fmla="*/ 41 w 41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6">
                    <a:moveTo>
                      <a:pt x="0" y="0"/>
                    </a:moveTo>
                    <a:lnTo>
                      <a:pt x="6" y="5"/>
                    </a:lnTo>
                    <a:lnTo>
                      <a:pt x="41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170" y="3209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56 w 98"/>
                  <a:gd name="T3" fmla="*/ 26 h 41"/>
                  <a:gd name="T4" fmla="*/ 98 w 98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56" y="26"/>
                    </a:lnTo>
                    <a:lnTo>
                      <a:pt x="98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48"/>
              <p:cNvSpPr>
                <a:spLocks noChangeShapeType="1"/>
              </p:cNvSpPr>
              <p:nvPr/>
            </p:nvSpPr>
            <p:spPr bwMode="auto">
              <a:xfrm>
                <a:off x="4319" y="3276"/>
                <a:ext cx="36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49"/>
              <p:cNvSpPr>
                <a:spLocks/>
              </p:cNvSpPr>
              <p:nvPr/>
            </p:nvSpPr>
            <p:spPr bwMode="auto">
              <a:xfrm>
                <a:off x="4406" y="3332"/>
                <a:ext cx="77" cy="67"/>
              </a:xfrm>
              <a:custGeom>
                <a:avLst/>
                <a:gdLst>
                  <a:gd name="T0" fmla="*/ 0 w 77"/>
                  <a:gd name="T1" fmla="*/ 0 h 67"/>
                  <a:gd name="T2" fmla="*/ 5 w 77"/>
                  <a:gd name="T3" fmla="*/ 0 h 67"/>
                  <a:gd name="T4" fmla="*/ 52 w 77"/>
                  <a:gd name="T5" fmla="*/ 41 h 67"/>
                  <a:gd name="T6" fmla="*/ 77 w 77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7">
                    <a:moveTo>
                      <a:pt x="0" y="0"/>
                    </a:moveTo>
                    <a:lnTo>
                      <a:pt x="5" y="0"/>
                    </a:lnTo>
                    <a:lnTo>
                      <a:pt x="52" y="41"/>
                    </a:lnTo>
                    <a:lnTo>
                      <a:pt x="77" y="6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0"/>
              <p:cNvSpPr>
                <a:spLocks/>
              </p:cNvSpPr>
              <p:nvPr/>
            </p:nvSpPr>
            <p:spPr bwMode="auto">
              <a:xfrm>
                <a:off x="4524" y="3445"/>
                <a:ext cx="21" cy="36"/>
              </a:xfrm>
              <a:custGeom>
                <a:avLst/>
                <a:gdLst>
                  <a:gd name="T0" fmla="*/ 0 w 21"/>
                  <a:gd name="T1" fmla="*/ 0 h 36"/>
                  <a:gd name="T2" fmla="*/ 6 w 21"/>
                  <a:gd name="T3" fmla="*/ 16 h 36"/>
                  <a:gd name="T4" fmla="*/ 21 w 21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6">
                    <a:moveTo>
                      <a:pt x="0" y="0"/>
                    </a:moveTo>
                    <a:lnTo>
                      <a:pt x="6" y="16"/>
                    </a:lnTo>
                    <a:lnTo>
                      <a:pt x="21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1"/>
              <p:cNvSpPr>
                <a:spLocks/>
              </p:cNvSpPr>
              <p:nvPr/>
            </p:nvSpPr>
            <p:spPr bwMode="auto">
              <a:xfrm>
                <a:off x="4566" y="3538"/>
                <a:ext cx="10" cy="61"/>
              </a:xfrm>
              <a:custGeom>
                <a:avLst/>
                <a:gdLst>
                  <a:gd name="T0" fmla="*/ 0 w 10"/>
                  <a:gd name="T1" fmla="*/ 0 h 61"/>
                  <a:gd name="T2" fmla="*/ 5 w 10"/>
                  <a:gd name="T3" fmla="*/ 15 h 61"/>
                  <a:gd name="T4" fmla="*/ 10 w 10"/>
                  <a:gd name="T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1">
                    <a:moveTo>
                      <a:pt x="0" y="0"/>
                    </a:moveTo>
                    <a:lnTo>
                      <a:pt x="5" y="15"/>
                    </a:lnTo>
                    <a:lnTo>
                      <a:pt x="10" y="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2"/>
              <p:cNvSpPr>
                <a:spLocks/>
              </p:cNvSpPr>
              <p:nvPr/>
            </p:nvSpPr>
            <p:spPr bwMode="auto">
              <a:xfrm>
                <a:off x="2680" y="3450"/>
                <a:ext cx="6" cy="103"/>
              </a:xfrm>
              <a:custGeom>
                <a:avLst/>
                <a:gdLst>
                  <a:gd name="T0" fmla="*/ 0 w 6"/>
                  <a:gd name="T1" fmla="*/ 103 h 103"/>
                  <a:gd name="T2" fmla="*/ 6 w 6"/>
                  <a:gd name="T3" fmla="*/ 6 h 103"/>
                  <a:gd name="T4" fmla="*/ 6 w 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03">
                    <a:moveTo>
                      <a:pt x="0" y="103"/>
                    </a:move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53"/>
              <p:cNvSpPr>
                <a:spLocks/>
              </p:cNvSpPr>
              <p:nvPr/>
            </p:nvSpPr>
            <p:spPr bwMode="auto">
              <a:xfrm>
                <a:off x="2696" y="3348"/>
                <a:ext cx="10" cy="41"/>
              </a:xfrm>
              <a:custGeom>
                <a:avLst/>
                <a:gdLst>
                  <a:gd name="T0" fmla="*/ 0 w 10"/>
                  <a:gd name="T1" fmla="*/ 41 h 41"/>
                  <a:gd name="T2" fmla="*/ 5 w 10"/>
                  <a:gd name="T3" fmla="*/ 15 h 41"/>
                  <a:gd name="T4" fmla="*/ 10 w 10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1">
                    <a:moveTo>
                      <a:pt x="0" y="41"/>
                    </a:moveTo>
                    <a:lnTo>
                      <a:pt x="5" y="15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4"/>
              <p:cNvSpPr>
                <a:spLocks/>
              </p:cNvSpPr>
              <p:nvPr/>
            </p:nvSpPr>
            <p:spPr bwMode="auto">
              <a:xfrm>
                <a:off x="2721" y="3194"/>
                <a:ext cx="31" cy="97"/>
              </a:xfrm>
              <a:custGeom>
                <a:avLst/>
                <a:gdLst>
                  <a:gd name="T0" fmla="*/ 0 w 31"/>
                  <a:gd name="T1" fmla="*/ 97 h 97"/>
                  <a:gd name="T2" fmla="*/ 6 w 31"/>
                  <a:gd name="T3" fmla="*/ 77 h 97"/>
                  <a:gd name="T4" fmla="*/ 31 w 31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97">
                    <a:moveTo>
                      <a:pt x="0" y="97"/>
                    </a:moveTo>
                    <a:lnTo>
                      <a:pt x="6" y="77"/>
                    </a:lnTo>
                    <a:lnTo>
                      <a:pt x="3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55"/>
              <p:cNvSpPr>
                <a:spLocks/>
              </p:cNvSpPr>
              <p:nvPr/>
            </p:nvSpPr>
            <p:spPr bwMode="auto">
              <a:xfrm>
                <a:off x="2778" y="3101"/>
                <a:ext cx="21" cy="36"/>
              </a:xfrm>
              <a:custGeom>
                <a:avLst/>
                <a:gdLst>
                  <a:gd name="T0" fmla="*/ 0 w 21"/>
                  <a:gd name="T1" fmla="*/ 36 h 36"/>
                  <a:gd name="T2" fmla="*/ 21 w 21"/>
                  <a:gd name="T3" fmla="*/ 0 h 36"/>
                  <a:gd name="T4" fmla="*/ 21 w 2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6">
                    <a:moveTo>
                      <a:pt x="0" y="36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6"/>
              <p:cNvSpPr>
                <a:spLocks/>
              </p:cNvSpPr>
              <p:nvPr/>
            </p:nvSpPr>
            <p:spPr bwMode="auto">
              <a:xfrm>
                <a:off x="2829" y="2962"/>
                <a:ext cx="62" cy="83"/>
              </a:xfrm>
              <a:custGeom>
                <a:avLst/>
                <a:gdLst>
                  <a:gd name="T0" fmla="*/ 0 w 62"/>
                  <a:gd name="T1" fmla="*/ 83 h 83"/>
                  <a:gd name="T2" fmla="*/ 16 w 62"/>
                  <a:gd name="T3" fmla="*/ 62 h 83"/>
                  <a:gd name="T4" fmla="*/ 62 w 62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83">
                    <a:moveTo>
                      <a:pt x="0" y="83"/>
                    </a:moveTo>
                    <a:lnTo>
                      <a:pt x="16" y="62"/>
                    </a:lnTo>
                    <a:lnTo>
                      <a:pt x="6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2932" y="2885"/>
                <a:ext cx="26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8"/>
              <p:cNvSpPr>
                <a:spLocks/>
              </p:cNvSpPr>
              <p:nvPr/>
            </p:nvSpPr>
            <p:spPr bwMode="auto">
              <a:xfrm>
                <a:off x="3004" y="2783"/>
                <a:ext cx="82" cy="61"/>
              </a:xfrm>
              <a:custGeom>
                <a:avLst/>
                <a:gdLst>
                  <a:gd name="T0" fmla="*/ 0 w 82"/>
                  <a:gd name="T1" fmla="*/ 61 h 61"/>
                  <a:gd name="T2" fmla="*/ 21 w 82"/>
                  <a:gd name="T3" fmla="*/ 41 h 61"/>
                  <a:gd name="T4" fmla="*/ 82 w 82"/>
                  <a:gd name="T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61">
                    <a:moveTo>
                      <a:pt x="0" y="61"/>
                    </a:moveTo>
                    <a:lnTo>
                      <a:pt x="21" y="41"/>
                    </a:lnTo>
                    <a:lnTo>
                      <a:pt x="8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V="1">
                <a:off x="3138" y="2726"/>
                <a:ext cx="30" cy="2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60"/>
              <p:cNvSpPr>
                <a:spLocks/>
              </p:cNvSpPr>
              <p:nvPr/>
            </p:nvSpPr>
            <p:spPr bwMode="auto">
              <a:xfrm>
                <a:off x="3225" y="2659"/>
                <a:ext cx="97" cy="41"/>
              </a:xfrm>
              <a:custGeom>
                <a:avLst/>
                <a:gdLst>
                  <a:gd name="T0" fmla="*/ 0 w 97"/>
                  <a:gd name="T1" fmla="*/ 41 h 41"/>
                  <a:gd name="T2" fmla="*/ 36 w 97"/>
                  <a:gd name="T3" fmla="*/ 26 h 41"/>
                  <a:gd name="T4" fmla="*/ 97 w 97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41">
                    <a:moveTo>
                      <a:pt x="0" y="41"/>
                    </a:moveTo>
                    <a:lnTo>
                      <a:pt x="36" y="26"/>
                    </a:lnTo>
                    <a:lnTo>
                      <a:pt x="9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61"/>
              <p:cNvSpPr>
                <a:spLocks noChangeShapeType="1"/>
              </p:cNvSpPr>
              <p:nvPr/>
            </p:nvSpPr>
            <p:spPr bwMode="auto">
              <a:xfrm flipV="1">
                <a:off x="3379" y="2634"/>
                <a:ext cx="4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62"/>
              <p:cNvSpPr>
                <a:spLocks/>
              </p:cNvSpPr>
              <p:nvPr/>
            </p:nvSpPr>
            <p:spPr bwMode="auto">
              <a:xfrm>
                <a:off x="3482" y="2613"/>
                <a:ext cx="102" cy="10"/>
              </a:xfrm>
              <a:custGeom>
                <a:avLst/>
                <a:gdLst>
                  <a:gd name="T0" fmla="*/ 0 w 102"/>
                  <a:gd name="T1" fmla="*/ 10 h 10"/>
                  <a:gd name="T2" fmla="*/ 46 w 102"/>
                  <a:gd name="T3" fmla="*/ 0 h 10"/>
                  <a:gd name="T4" fmla="*/ 102 w 102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10">
                    <a:moveTo>
                      <a:pt x="0" y="10"/>
                    </a:moveTo>
                    <a:lnTo>
                      <a:pt x="46" y="0"/>
                    </a:lnTo>
                    <a:lnTo>
                      <a:pt x="10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63"/>
              <p:cNvSpPr>
                <a:spLocks noChangeShapeType="1"/>
              </p:cNvSpPr>
              <p:nvPr/>
            </p:nvSpPr>
            <p:spPr bwMode="auto">
              <a:xfrm>
                <a:off x="3646" y="2608"/>
                <a:ext cx="41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64"/>
              <p:cNvSpPr>
                <a:spLocks/>
              </p:cNvSpPr>
              <p:nvPr/>
            </p:nvSpPr>
            <p:spPr bwMode="auto">
              <a:xfrm>
                <a:off x="3744" y="2618"/>
                <a:ext cx="102" cy="21"/>
              </a:xfrm>
              <a:custGeom>
                <a:avLst/>
                <a:gdLst>
                  <a:gd name="T0" fmla="*/ 0 w 102"/>
                  <a:gd name="T1" fmla="*/ 0 h 21"/>
                  <a:gd name="T2" fmla="*/ 72 w 102"/>
                  <a:gd name="T3" fmla="*/ 10 h 21"/>
                  <a:gd name="T4" fmla="*/ 102 w 102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1">
                    <a:moveTo>
                      <a:pt x="0" y="0"/>
                    </a:moveTo>
                    <a:lnTo>
                      <a:pt x="72" y="10"/>
                    </a:lnTo>
                    <a:lnTo>
                      <a:pt x="102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Line 65"/>
              <p:cNvSpPr>
                <a:spLocks noChangeShapeType="1"/>
              </p:cNvSpPr>
              <p:nvPr/>
            </p:nvSpPr>
            <p:spPr bwMode="auto">
              <a:xfrm>
                <a:off x="3908" y="2654"/>
                <a:ext cx="3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6"/>
              <p:cNvSpPr>
                <a:spLocks/>
              </p:cNvSpPr>
              <p:nvPr/>
            </p:nvSpPr>
            <p:spPr bwMode="auto">
              <a:xfrm>
                <a:off x="4000" y="2690"/>
                <a:ext cx="93" cy="46"/>
              </a:xfrm>
              <a:custGeom>
                <a:avLst/>
                <a:gdLst>
                  <a:gd name="T0" fmla="*/ 0 w 93"/>
                  <a:gd name="T1" fmla="*/ 0 h 46"/>
                  <a:gd name="T2" fmla="*/ 78 w 93"/>
                  <a:gd name="T3" fmla="*/ 31 h 46"/>
                  <a:gd name="T4" fmla="*/ 93 w 93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6">
                    <a:moveTo>
                      <a:pt x="0" y="0"/>
                    </a:moveTo>
                    <a:lnTo>
                      <a:pt x="78" y="31"/>
                    </a:lnTo>
                    <a:lnTo>
                      <a:pt x="93" y="4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67"/>
              <p:cNvSpPr>
                <a:spLocks/>
              </p:cNvSpPr>
              <p:nvPr/>
            </p:nvSpPr>
            <p:spPr bwMode="auto">
              <a:xfrm>
                <a:off x="4149" y="2767"/>
                <a:ext cx="31" cy="26"/>
              </a:xfrm>
              <a:custGeom>
                <a:avLst/>
                <a:gdLst>
                  <a:gd name="T0" fmla="*/ 0 w 31"/>
                  <a:gd name="T1" fmla="*/ 0 h 26"/>
                  <a:gd name="T2" fmla="*/ 6 w 31"/>
                  <a:gd name="T3" fmla="*/ 5 h 26"/>
                  <a:gd name="T4" fmla="*/ 31 w 31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6">
                    <a:moveTo>
                      <a:pt x="0" y="0"/>
                    </a:moveTo>
                    <a:lnTo>
                      <a:pt x="6" y="5"/>
                    </a:lnTo>
                    <a:lnTo>
                      <a:pt x="31" y="2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8"/>
              <p:cNvSpPr>
                <a:spLocks/>
              </p:cNvSpPr>
              <p:nvPr/>
            </p:nvSpPr>
            <p:spPr bwMode="auto">
              <a:xfrm>
                <a:off x="4232" y="2829"/>
                <a:ext cx="72" cy="67"/>
              </a:xfrm>
              <a:custGeom>
                <a:avLst/>
                <a:gdLst>
                  <a:gd name="T0" fmla="*/ 0 w 72"/>
                  <a:gd name="T1" fmla="*/ 0 h 67"/>
                  <a:gd name="T2" fmla="*/ 61 w 72"/>
                  <a:gd name="T3" fmla="*/ 56 h 67"/>
                  <a:gd name="T4" fmla="*/ 72 w 72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67">
                    <a:moveTo>
                      <a:pt x="0" y="0"/>
                    </a:moveTo>
                    <a:lnTo>
                      <a:pt x="61" y="56"/>
                    </a:lnTo>
                    <a:lnTo>
                      <a:pt x="72" y="6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9"/>
              <p:cNvSpPr>
                <a:spLocks/>
              </p:cNvSpPr>
              <p:nvPr/>
            </p:nvSpPr>
            <p:spPr bwMode="auto">
              <a:xfrm>
                <a:off x="4345" y="2942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10 w 25"/>
                  <a:gd name="T3" fmla="*/ 10 h 36"/>
                  <a:gd name="T4" fmla="*/ 25 w 25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10" y="10"/>
                    </a:lnTo>
                    <a:lnTo>
                      <a:pt x="25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0"/>
              <p:cNvSpPr>
                <a:spLocks/>
              </p:cNvSpPr>
              <p:nvPr/>
            </p:nvSpPr>
            <p:spPr bwMode="auto">
              <a:xfrm>
                <a:off x="4406" y="3024"/>
                <a:ext cx="57" cy="87"/>
              </a:xfrm>
              <a:custGeom>
                <a:avLst/>
                <a:gdLst>
                  <a:gd name="T0" fmla="*/ 0 w 57"/>
                  <a:gd name="T1" fmla="*/ 0 h 87"/>
                  <a:gd name="T2" fmla="*/ 52 w 57"/>
                  <a:gd name="T3" fmla="*/ 77 h 87"/>
                  <a:gd name="T4" fmla="*/ 57 w 57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87">
                    <a:moveTo>
                      <a:pt x="0" y="0"/>
                    </a:moveTo>
                    <a:lnTo>
                      <a:pt x="52" y="77"/>
                    </a:lnTo>
                    <a:lnTo>
                      <a:pt x="57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71"/>
              <p:cNvSpPr>
                <a:spLocks/>
              </p:cNvSpPr>
              <p:nvPr/>
            </p:nvSpPr>
            <p:spPr bwMode="auto">
              <a:xfrm>
                <a:off x="4488" y="3168"/>
                <a:ext cx="16" cy="41"/>
              </a:xfrm>
              <a:custGeom>
                <a:avLst/>
                <a:gdLst>
                  <a:gd name="T0" fmla="*/ 0 w 16"/>
                  <a:gd name="T1" fmla="*/ 0 h 41"/>
                  <a:gd name="T2" fmla="*/ 6 w 16"/>
                  <a:gd name="T3" fmla="*/ 15 h 41"/>
                  <a:gd name="T4" fmla="*/ 16 w 16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41">
                    <a:moveTo>
                      <a:pt x="0" y="0"/>
                    </a:moveTo>
                    <a:lnTo>
                      <a:pt x="6" y="15"/>
                    </a:lnTo>
                    <a:lnTo>
                      <a:pt x="16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72"/>
              <p:cNvSpPr>
                <a:spLocks/>
              </p:cNvSpPr>
              <p:nvPr/>
            </p:nvSpPr>
            <p:spPr bwMode="auto">
              <a:xfrm>
                <a:off x="4524" y="3266"/>
                <a:ext cx="26" cy="97"/>
              </a:xfrm>
              <a:custGeom>
                <a:avLst/>
                <a:gdLst>
                  <a:gd name="T0" fmla="*/ 0 w 26"/>
                  <a:gd name="T1" fmla="*/ 0 h 97"/>
                  <a:gd name="T2" fmla="*/ 0 w 26"/>
                  <a:gd name="T3" fmla="*/ 5 h 97"/>
                  <a:gd name="T4" fmla="*/ 26 w 26"/>
                  <a:gd name="T5" fmla="*/ 97 h 97"/>
                  <a:gd name="T6" fmla="*/ 26 w 26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97">
                    <a:moveTo>
                      <a:pt x="0" y="0"/>
                    </a:moveTo>
                    <a:lnTo>
                      <a:pt x="0" y="5"/>
                    </a:lnTo>
                    <a:lnTo>
                      <a:pt x="26" y="97"/>
                    </a:lnTo>
                    <a:lnTo>
                      <a:pt x="26" y="9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73"/>
              <p:cNvSpPr>
                <a:spLocks/>
              </p:cNvSpPr>
              <p:nvPr/>
            </p:nvSpPr>
            <p:spPr bwMode="auto">
              <a:xfrm>
                <a:off x="4560" y="3425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31 h 41"/>
                  <a:gd name="T4" fmla="*/ 6 w 6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31"/>
                    </a:lnTo>
                    <a:lnTo>
                      <a:pt x="6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74"/>
              <p:cNvSpPr>
                <a:spLocks noChangeShapeType="1"/>
              </p:cNvSpPr>
              <p:nvPr/>
            </p:nvSpPr>
            <p:spPr bwMode="auto">
              <a:xfrm>
                <a:off x="4566" y="3528"/>
                <a:ext cx="5" cy="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75"/>
              <p:cNvSpPr>
                <a:spLocks/>
              </p:cNvSpPr>
              <p:nvPr/>
            </p:nvSpPr>
            <p:spPr bwMode="auto">
              <a:xfrm>
                <a:off x="2983" y="3096"/>
                <a:ext cx="6" cy="103"/>
              </a:xfrm>
              <a:custGeom>
                <a:avLst/>
                <a:gdLst>
                  <a:gd name="T0" fmla="*/ 6 w 6"/>
                  <a:gd name="T1" fmla="*/ 103 h 103"/>
                  <a:gd name="T2" fmla="*/ 0 w 6"/>
                  <a:gd name="T3" fmla="*/ 77 h 103"/>
                  <a:gd name="T4" fmla="*/ 0 w 6"/>
                  <a:gd name="T5" fmla="*/ 10 h 103"/>
                  <a:gd name="T6" fmla="*/ 0 w 6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3">
                    <a:moveTo>
                      <a:pt x="6" y="103"/>
                    </a:moveTo>
                    <a:lnTo>
                      <a:pt x="0" y="77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76"/>
              <p:cNvSpPr>
                <a:spLocks/>
              </p:cNvSpPr>
              <p:nvPr/>
            </p:nvSpPr>
            <p:spPr bwMode="auto">
              <a:xfrm>
                <a:off x="2989" y="2998"/>
                <a:ext cx="5" cy="36"/>
              </a:xfrm>
              <a:custGeom>
                <a:avLst/>
                <a:gdLst>
                  <a:gd name="T0" fmla="*/ 0 w 5"/>
                  <a:gd name="T1" fmla="*/ 36 h 36"/>
                  <a:gd name="T2" fmla="*/ 5 w 5"/>
                  <a:gd name="T3" fmla="*/ 16 h 36"/>
                  <a:gd name="T4" fmla="*/ 5 w 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6">
                    <a:moveTo>
                      <a:pt x="0" y="36"/>
                    </a:moveTo>
                    <a:lnTo>
                      <a:pt x="5" y="16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77"/>
              <p:cNvSpPr>
                <a:spLocks/>
              </p:cNvSpPr>
              <p:nvPr/>
            </p:nvSpPr>
            <p:spPr bwMode="auto">
              <a:xfrm>
                <a:off x="3009" y="2844"/>
                <a:ext cx="41" cy="93"/>
              </a:xfrm>
              <a:custGeom>
                <a:avLst/>
                <a:gdLst>
                  <a:gd name="T0" fmla="*/ 0 w 41"/>
                  <a:gd name="T1" fmla="*/ 93 h 93"/>
                  <a:gd name="T2" fmla="*/ 5 w 41"/>
                  <a:gd name="T3" fmla="*/ 72 h 93"/>
                  <a:gd name="T4" fmla="*/ 31 w 41"/>
                  <a:gd name="T5" fmla="*/ 21 h 93"/>
                  <a:gd name="T6" fmla="*/ 41 w 41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93">
                    <a:moveTo>
                      <a:pt x="0" y="93"/>
                    </a:moveTo>
                    <a:lnTo>
                      <a:pt x="5" y="72"/>
                    </a:lnTo>
                    <a:lnTo>
                      <a:pt x="31" y="21"/>
                    </a:lnTo>
                    <a:lnTo>
                      <a:pt x="4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78"/>
              <p:cNvSpPr>
                <a:spLocks/>
              </p:cNvSpPr>
              <p:nvPr/>
            </p:nvSpPr>
            <p:spPr bwMode="auto">
              <a:xfrm>
                <a:off x="3086" y="2762"/>
                <a:ext cx="31" cy="31"/>
              </a:xfrm>
              <a:custGeom>
                <a:avLst/>
                <a:gdLst>
                  <a:gd name="T0" fmla="*/ 0 w 31"/>
                  <a:gd name="T1" fmla="*/ 31 h 31"/>
                  <a:gd name="T2" fmla="*/ 16 w 31"/>
                  <a:gd name="T3" fmla="*/ 15 h 31"/>
                  <a:gd name="T4" fmla="*/ 31 w 3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31">
                    <a:moveTo>
                      <a:pt x="0" y="31"/>
                    </a:moveTo>
                    <a:lnTo>
                      <a:pt x="16" y="15"/>
                    </a:lnTo>
                    <a:lnTo>
                      <a:pt x="3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79"/>
              <p:cNvSpPr>
                <a:spLocks/>
              </p:cNvSpPr>
              <p:nvPr/>
            </p:nvSpPr>
            <p:spPr bwMode="auto">
              <a:xfrm>
                <a:off x="3168" y="2700"/>
                <a:ext cx="98" cy="31"/>
              </a:xfrm>
              <a:custGeom>
                <a:avLst/>
                <a:gdLst>
                  <a:gd name="T0" fmla="*/ 0 w 98"/>
                  <a:gd name="T1" fmla="*/ 31 h 31"/>
                  <a:gd name="T2" fmla="*/ 11 w 98"/>
                  <a:gd name="T3" fmla="*/ 26 h 31"/>
                  <a:gd name="T4" fmla="*/ 36 w 98"/>
                  <a:gd name="T5" fmla="*/ 16 h 31"/>
                  <a:gd name="T6" fmla="*/ 72 w 98"/>
                  <a:gd name="T7" fmla="*/ 6 h 31"/>
                  <a:gd name="T8" fmla="*/ 98 w 98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1">
                    <a:moveTo>
                      <a:pt x="0" y="31"/>
                    </a:moveTo>
                    <a:lnTo>
                      <a:pt x="11" y="26"/>
                    </a:lnTo>
                    <a:lnTo>
                      <a:pt x="36" y="16"/>
                    </a:lnTo>
                    <a:lnTo>
                      <a:pt x="72" y="6"/>
                    </a:lnTo>
                    <a:lnTo>
                      <a:pt x="98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80"/>
              <p:cNvSpPr>
                <a:spLocks/>
              </p:cNvSpPr>
              <p:nvPr/>
            </p:nvSpPr>
            <p:spPr bwMode="auto">
              <a:xfrm>
                <a:off x="3328" y="2700"/>
                <a:ext cx="41" cy="0"/>
              </a:xfrm>
              <a:custGeom>
                <a:avLst/>
                <a:gdLst>
                  <a:gd name="T0" fmla="*/ 0 w 41"/>
                  <a:gd name="T1" fmla="*/ 25 w 41"/>
                  <a:gd name="T2" fmla="*/ 41 w 4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">
                    <a:moveTo>
                      <a:pt x="0" y="0"/>
                    </a:moveTo>
                    <a:lnTo>
                      <a:pt x="25" y="0"/>
                    </a:lnTo>
                    <a:lnTo>
                      <a:pt x="4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1"/>
              <p:cNvSpPr>
                <a:spLocks/>
              </p:cNvSpPr>
              <p:nvPr/>
            </p:nvSpPr>
            <p:spPr bwMode="auto">
              <a:xfrm>
                <a:off x="3430" y="2711"/>
                <a:ext cx="98" cy="30"/>
              </a:xfrm>
              <a:custGeom>
                <a:avLst/>
                <a:gdLst>
                  <a:gd name="T0" fmla="*/ 0 w 98"/>
                  <a:gd name="T1" fmla="*/ 0 h 30"/>
                  <a:gd name="T2" fmla="*/ 16 w 98"/>
                  <a:gd name="T3" fmla="*/ 0 h 30"/>
                  <a:gd name="T4" fmla="*/ 47 w 98"/>
                  <a:gd name="T5" fmla="*/ 10 h 30"/>
                  <a:gd name="T6" fmla="*/ 98 w 98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30">
                    <a:moveTo>
                      <a:pt x="0" y="0"/>
                    </a:moveTo>
                    <a:lnTo>
                      <a:pt x="16" y="0"/>
                    </a:lnTo>
                    <a:lnTo>
                      <a:pt x="47" y="10"/>
                    </a:lnTo>
                    <a:lnTo>
                      <a:pt x="98" y="3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82"/>
              <p:cNvSpPr>
                <a:spLocks/>
              </p:cNvSpPr>
              <p:nvPr/>
            </p:nvSpPr>
            <p:spPr bwMode="auto">
              <a:xfrm>
                <a:off x="3584" y="2762"/>
                <a:ext cx="36" cy="21"/>
              </a:xfrm>
              <a:custGeom>
                <a:avLst/>
                <a:gdLst>
                  <a:gd name="T0" fmla="*/ 0 w 36"/>
                  <a:gd name="T1" fmla="*/ 0 h 21"/>
                  <a:gd name="T2" fmla="*/ 21 w 36"/>
                  <a:gd name="T3" fmla="*/ 10 h 21"/>
                  <a:gd name="T4" fmla="*/ 36 w 36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0" y="0"/>
                    </a:moveTo>
                    <a:lnTo>
                      <a:pt x="21" y="10"/>
                    </a:lnTo>
                    <a:lnTo>
                      <a:pt x="36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3"/>
              <p:cNvSpPr>
                <a:spLocks/>
              </p:cNvSpPr>
              <p:nvPr/>
            </p:nvSpPr>
            <p:spPr bwMode="auto">
              <a:xfrm>
                <a:off x="3672" y="2813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56 w 87"/>
                  <a:gd name="T3" fmla="*/ 36 h 62"/>
                  <a:gd name="T4" fmla="*/ 87 w 87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56" y="36"/>
                    </a:lnTo>
                    <a:lnTo>
                      <a:pt x="87" y="6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84"/>
              <p:cNvSpPr>
                <a:spLocks noChangeShapeType="1"/>
              </p:cNvSpPr>
              <p:nvPr/>
            </p:nvSpPr>
            <p:spPr bwMode="auto">
              <a:xfrm>
                <a:off x="3805" y="2911"/>
                <a:ext cx="31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85"/>
              <p:cNvSpPr>
                <a:spLocks/>
              </p:cNvSpPr>
              <p:nvPr/>
            </p:nvSpPr>
            <p:spPr bwMode="auto">
              <a:xfrm>
                <a:off x="3877" y="2988"/>
                <a:ext cx="67" cy="77"/>
              </a:xfrm>
              <a:custGeom>
                <a:avLst/>
                <a:gdLst>
                  <a:gd name="T0" fmla="*/ 0 w 67"/>
                  <a:gd name="T1" fmla="*/ 0 h 77"/>
                  <a:gd name="T2" fmla="*/ 57 w 67"/>
                  <a:gd name="T3" fmla="*/ 67 h 77"/>
                  <a:gd name="T4" fmla="*/ 67 w 67"/>
                  <a:gd name="T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77">
                    <a:moveTo>
                      <a:pt x="0" y="0"/>
                    </a:moveTo>
                    <a:lnTo>
                      <a:pt x="57" y="67"/>
                    </a:lnTo>
                    <a:lnTo>
                      <a:pt x="67" y="7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86"/>
              <p:cNvSpPr>
                <a:spLocks noChangeShapeType="1"/>
              </p:cNvSpPr>
              <p:nvPr/>
            </p:nvSpPr>
            <p:spPr bwMode="auto">
              <a:xfrm>
                <a:off x="3980" y="3111"/>
                <a:ext cx="26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87"/>
              <p:cNvSpPr>
                <a:spLocks/>
              </p:cNvSpPr>
              <p:nvPr/>
            </p:nvSpPr>
            <p:spPr bwMode="auto">
              <a:xfrm>
                <a:off x="4036" y="3199"/>
                <a:ext cx="52" cy="92"/>
              </a:xfrm>
              <a:custGeom>
                <a:avLst/>
                <a:gdLst>
                  <a:gd name="T0" fmla="*/ 0 w 52"/>
                  <a:gd name="T1" fmla="*/ 0 h 92"/>
                  <a:gd name="T2" fmla="*/ 36 w 52"/>
                  <a:gd name="T3" fmla="*/ 61 h 92"/>
                  <a:gd name="T4" fmla="*/ 52 w 52"/>
                  <a:gd name="T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92">
                    <a:moveTo>
                      <a:pt x="0" y="0"/>
                    </a:moveTo>
                    <a:lnTo>
                      <a:pt x="36" y="61"/>
                    </a:lnTo>
                    <a:lnTo>
                      <a:pt x="52" y="9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88"/>
              <p:cNvSpPr>
                <a:spLocks noChangeShapeType="1"/>
              </p:cNvSpPr>
              <p:nvPr/>
            </p:nvSpPr>
            <p:spPr bwMode="auto">
              <a:xfrm>
                <a:off x="4113" y="3343"/>
                <a:ext cx="16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89"/>
              <p:cNvSpPr>
                <a:spLocks/>
              </p:cNvSpPr>
              <p:nvPr/>
            </p:nvSpPr>
            <p:spPr bwMode="auto">
              <a:xfrm>
                <a:off x="4155" y="3440"/>
                <a:ext cx="36" cy="93"/>
              </a:xfrm>
              <a:custGeom>
                <a:avLst/>
                <a:gdLst>
                  <a:gd name="T0" fmla="*/ 0 w 36"/>
                  <a:gd name="T1" fmla="*/ 0 h 93"/>
                  <a:gd name="T2" fmla="*/ 10 w 36"/>
                  <a:gd name="T3" fmla="*/ 21 h 93"/>
                  <a:gd name="T4" fmla="*/ 36 w 36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93">
                    <a:moveTo>
                      <a:pt x="0" y="0"/>
                    </a:moveTo>
                    <a:lnTo>
                      <a:pt x="10" y="21"/>
                    </a:lnTo>
                    <a:lnTo>
                      <a:pt x="36" y="9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90"/>
              <p:cNvSpPr>
                <a:spLocks/>
              </p:cNvSpPr>
              <p:nvPr/>
            </p:nvSpPr>
            <p:spPr bwMode="auto">
              <a:xfrm>
                <a:off x="4206" y="3594"/>
                <a:ext cx="15" cy="41"/>
              </a:xfrm>
              <a:custGeom>
                <a:avLst/>
                <a:gdLst>
                  <a:gd name="T0" fmla="*/ 0 w 15"/>
                  <a:gd name="T1" fmla="*/ 0 h 41"/>
                  <a:gd name="T2" fmla="*/ 10 w 15"/>
                  <a:gd name="T3" fmla="*/ 26 h 41"/>
                  <a:gd name="T4" fmla="*/ 15 w 15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41">
                    <a:moveTo>
                      <a:pt x="0" y="0"/>
                    </a:moveTo>
                    <a:lnTo>
                      <a:pt x="10" y="26"/>
                    </a:lnTo>
                    <a:lnTo>
                      <a:pt x="15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91"/>
              <p:cNvSpPr>
                <a:spLocks/>
              </p:cNvSpPr>
              <p:nvPr/>
            </p:nvSpPr>
            <p:spPr bwMode="auto">
              <a:xfrm>
                <a:off x="4237" y="3692"/>
                <a:ext cx="20" cy="103"/>
              </a:xfrm>
              <a:custGeom>
                <a:avLst/>
                <a:gdLst>
                  <a:gd name="T0" fmla="*/ 0 w 20"/>
                  <a:gd name="T1" fmla="*/ 0 h 103"/>
                  <a:gd name="T2" fmla="*/ 5 w 20"/>
                  <a:gd name="T3" fmla="*/ 15 h 103"/>
                  <a:gd name="T4" fmla="*/ 20 w 20"/>
                  <a:gd name="T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03">
                    <a:moveTo>
                      <a:pt x="0" y="0"/>
                    </a:moveTo>
                    <a:lnTo>
                      <a:pt x="5" y="15"/>
                    </a:lnTo>
                    <a:lnTo>
                      <a:pt x="20" y="10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92"/>
              <p:cNvSpPr>
                <a:spLocks noChangeShapeType="1"/>
              </p:cNvSpPr>
              <p:nvPr/>
            </p:nvSpPr>
            <p:spPr bwMode="auto">
              <a:xfrm>
                <a:off x="4273" y="3851"/>
                <a:ext cx="5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93"/>
              <p:cNvSpPr>
                <a:spLocks/>
              </p:cNvSpPr>
              <p:nvPr/>
            </p:nvSpPr>
            <p:spPr bwMode="auto">
              <a:xfrm>
                <a:off x="3004" y="3810"/>
                <a:ext cx="15" cy="103"/>
              </a:xfrm>
              <a:custGeom>
                <a:avLst/>
                <a:gdLst>
                  <a:gd name="T0" fmla="*/ 0 w 15"/>
                  <a:gd name="T1" fmla="*/ 103 h 103"/>
                  <a:gd name="T2" fmla="*/ 5 w 15"/>
                  <a:gd name="T3" fmla="*/ 67 h 103"/>
                  <a:gd name="T4" fmla="*/ 15 w 15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03">
                    <a:moveTo>
                      <a:pt x="0" y="103"/>
                    </a:moveTo>
                    <a:lnTo>
                      <a:pt x="5" y="67"/>
                    </a:lnTo>
                    <a:lnTo>
                      <a:pt x="1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94"/>
              <p:cNvSpPr>
                <a:spLocks noChangeShapeType="1"/>
              </p:cNvSpPr>
              <p:nvPr/>
            </p:nvSpPr>
            <p:spPr bwMode="auto">
              <a:xfrm flipV="1">
                <a:off x="3030" y="3707"/>
                <a:ext cx="5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95"/>
              <p:cNvSpPr>
                <a:spLocks/>
              </p:cNvSpPr>
              <p:nvPr/>
            </p:nvSpPr>
            <p:spPr bwMode="auto">
              <a:xfrm>
                <a:off x="3050" y="3548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5 w 26"/>
                  <a:gd name="T3" fmla="*/ 82 h 103"/>
                  <a:gd name="T4" fmla="*/ 26 w 2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03">
                    <a:moveTo>
                      <a:pt x="0" y="103"/>
                    </a:moveTo>
                    <a:lnTo>
                      <a:pt x="5" y="82"/>
                    </a:lnTo>
                    <a:lnTo>
                      <a:pt x="2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96"/>
              <p:cNvSpPr>
                <a:spLocks/>
              </p:cNvSpPr>
              <p:nvPr/>
            </p:nvSpPr>
            <p:spPr bwMode="auto">
              <a:xfrm>
                <a:off x="3096" y="3450"/>
                <a:ext cx="11" cy="42"/>
              </a:xfrm>
              <a:custGeom>
                <a:avLst/>
                <a:gdLst>
                  <a:gd name="T0" fmla="*/ 0 w 11"/>
                  <a:gd name="T1" fmla="*/ 42 h 42"/>
                  <a:gd name="T2" fmla="*/ 11 w 11"/>
                  <a:gd name="T3" fmla="*/ 6 h 42"/>
                  <a:gd name="T4" fmla="*/ 11 w 11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2">
                    <a:moveTo>
                      <a:pt x="0" y="42"/>
                    </a:moveTo>
                    <a:lnTo>
                      <a:pt x="11" y="6"/>
                    </a:lnTo>
                    <a:lnTo>
                      <a:pt x="1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97"/>
              <p:cNvSpPr>
                <a:spLocks/>
              </p:cNvSpPr>
              <p:nvPr/>
            </p:nvSpPr>
            <p:spPr bwMode="auto">
              <a:xfrm>
                <a:off x="3132" y="3302"/>
                <a:ext cx="36" cy="92"/>
              </a:xfrm>
              <a:custGeom>
                <a:avLst/>
                <a:gdLst>
                  <a:gd name="T0" fmla="*/ 0 w 36"/>
                  <a:gd name="T1" fmla="*/ 92 h 92"/>
                  <a:gd name="T2" fmla="*/ 11 w 36"/>
                  <a:gd name="T3" fmla="*/ 61 h 92"/>
                  <a:gd name="T4" fmla="*/ 36 w 36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92">
                    <a:moveTo>
                      <a:pt x="0" y="92"/>
                    </a:moveTo>
                    <a:lnTo>
                      <a:pt x="11" y="61"/>
                    </a:lnTo>
                    <a:lnTo>
                      <a:pt x="3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98"/>
              <p:cNvSpPr>
                <a:spLocks noChangeShapeType="1"/>
              </p:cNvSpPr>
              <p:nvPr/>
            </p:nvSpPr>
            <p:spPr bwMode="auto">
              <a:xfrm flipV="1">
                <a:off x="3199" y="3209"/>
                <a:ext cx="16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9"/>
              <p:cNvSpPr>
                <a:spLocks/>
              </p:cNvSpPr>
              <p:nvPr/>
            </p:nvSpPr>
            <p:spPr bwMode="auto">
              <a:xfrm>
                <a:off x="3251" y="3070"/>
                <a:ext cx="56" cy="83"/>
              </a:xfrm>
              <a:custGeom>
                <a:avLst/>
                <a:gdLst>
                  <a:gd name="T0" fmla="*/ 0 w 56"/>
                  <a:gd name="T1" fmla="*/ 83 h 83"/>
                  <a:gd name="T2" fmla="*/ 46 w 56"/>
                  <a:gd name="T3" fmla="*/ 11 h 83"/>
                  <a:gd name="T4" fmla="*/ 56 w 56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83">
                    <a:moveTo>
                      <a:pt x="0" y="83"/>
                    </a:moveTo>
                    <a:lnTo>
                      <a:pt x="46" y="11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00"/>
              <p:cNvSpPr>
                <a:spLocks/>
              </p:cNvSpPr>
              <p:nvPr/>
            </p:nvSpPr>
            <p:spPr bwMode="auto">
              <a:xfrm>
                <a:off x="3343" y="2988"/>
                <a:ext cx="26" cy="31"/>
              </a:xfrm>
              <a:custGeom>
                <a:avLst/>
                <a:gdLst>
                  <a:gd name="T0" fmla="*/ 0 w 26"/>
                  <a:gd name="T1" fmla="*/ 31 h 31"/>
                  <a:gd name="T2" fmla="*/ 21 w 26"/>
                  <a:gd name="T3" fmla="*/ 10 h 31"/>
                  <a:gd name="T4" fmla="*/ 26 w 26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31">
                    <a:moveTo>
                      <a:pt x="0" y="31"/>
                    </a:moveTo>
                    <a:lnTo>
                      <a:pt x="21" y="10"/>
                    </a:lnTo>
                    <a:lnTo>
                      <a:pt x="2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1"/>
              <p:cNvSpPr>
                <a:spLocks/>
              </p:cNvSpPr>
              <p:nvPr/>
            </p:nvSpPr>
            <p:spPr bwMode="auto">
              <a:xfrm>
                <a:off x="3410" y="2875"/>
                <a:ext cx="77" cy="72"/>
              </a:xfrm>
              <a:custGeom>
                <a:avLst/>
                <a:gdLst>
                  <a:gd name="T0" fmla="*/ 0 w 77"/>
                  <a:gd name="T1" fmla="*/ 72 h 72"/>
                  <a:gd name="T2" fmla="*/ 31 w 77"/>
                  <a:gd name="T3" fmla="*/ 41 h 72"/>
                  <a:gd name="T4" fmla="*/ 77 w 77"/>
                  <a:gd name="T5" fmla="*/ 5 h 72"/>
                  <a:gd name="T6" fmla="*/ 77 w 77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72">
                    <a:moveTo>
                      <a:pt x="0" y="72"/>
                    </a:moveTo>
                    <a:lnTo>
                      <a:pt x="31" y="41"/>
                    </a:lnTo>
                    <a:lnTo>
                      <a:pt x="77" y="5"/>
                    </a:lnTo>
                    <a:lnTo>
                      <a:pt x="7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Line 102"/>
              <p:cNvSpPr>
                <a:spLocks noChangeShapeType="1"/>
              </p:cNvSpPr>
              <p:nvPr/>
            </p:nvSpPr>
            <p:spPr bwMode="auto">
              <a:xfrm flipV="1">
                <a:off x="3538" y="2819"/>
                <a:ext cx="36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Line 103"/>
              <p:cNvSpPr>
                <a:spLocks noChangeShapeType="1"/>
              </p:cNvSpPr>
              <p:nvPr/>
            </p:nvSpPr>
            <p:spPr bwMode="auto">
              <a:xfrm flipV="1">
                <a:off x="3626" y="2783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104"/>
              <p:cNvSpPr>
                <a:spLocks noChangeShapeType="1"/>
              </p:cNvSpPr>
              <p:nvPr/>
            </p:nvSpPr>
            <p:spPr bwMode="auto">
              <a:xfrm>
                <a:off x="2629" y="3065"/>
                <a:ext cx="92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105"/>
              <p:cNvSpPr>
                <a:spLocks noChangeShapeType="1"/>
              </p:cNvSpPr>
              <p:nvPr/>
            </p:nvSpPr>
            <p:spPr bwMode="auto">
              <a:xfrm>
                <a:off x="2773" y="314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106"/>
              <p:cNvSpPr>
                <a:spLocks noChangeShapeType="1"/>
              </p:cNvSpPr>
              <p:nvPr/>
            </p:nvSpPr>
            <p:spPr bwMode="auto">
              <a:xfrm>
                <a:off x="2773" y="3142"/>
                <a:ext cx="92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107"/>
              <p:cNvSpPr>
                <a:spLocks noChangeShapeType="1"/>
              </p:cNvSpPr>
              <p:nvPr/>
            </p:nvSpPr>
            <p:spPr bwMode="auto">
              <a:xfrm>
                <a:off x="2917" y="322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108"/>
              <p:cNvSpPr>
                <a:spLocks noChangeShapeType="1"/>
              </p:cNvSpPr>
              <p:nvPr/>
            </p:nvSpPr>
            <p:spPr bwMode="auto">
              <a:xfrm>
                <a:off x="2917" y="3224"/>
                <a:ext cx="92" cy="4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109"/>
              <p:cNvSpPr>
                <a:spLocks noChangeShapeType="1"/>
              </p:cNvSpPr>
              <p:nvPr/>
            </p:nvSpPr>
            <p:spPr bwMode="auto">
              <a:xfrm>
                <a:off x="3060" y="330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110"/>
              <p:cNvSpPr>
                <a:spLocks noChangeShapeType="1"/>
              </p:cNvSpPr>
              <p:nvPr/>
            </p:nvSpPr>
            <p:spPr bwMode="auto">
              <a:xfrm>
                <a:off x="3060" y="3302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111"/>
              <p:cNvSpPr>
                <a:spLocks noChangeShapeType="1"/>
              </p:cNvSpPr>
              <p:nvPr/>
            </p:nvSpPr>
            <p:spPr bwMode="auto">
              <a:xfrm>
                <a:off x="3204" y="338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112"/>
              <p:cNvSpPr>
                <a:spLocks noChangeShapeType="1"/>
              </p:cNvSpPr>
              <p:nvPr/>
            </p:nvSpPr>
            <p:spPr bwMode="auto">
              <a:xfrm>
                <a:off x="3204" y="3384"/>
                <a:ext cx="93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13"/>
              <p:cNvSpPr>
                <a:spLocks noChangeShapeType="1"/>
              </p:cNvSpPr>
              <p:nvPr/>
            </p:nvSpPr>
            <p:spPr bwMode="auto">
              <a:xfrm>
                <a:off x="3348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14"/>
              <p:cNvSpPr>
                <a:spLocks noChangeShapeType="1"/>
              </p:cNvSpPr>
              <p:nvPr/>
            </p:nvSpPr>
            <p:spPr bwMode="auto">
              <a:xfrm>
                <a:off x="3348" y="3461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115"/>
              <p:cNvSpPr>
                <a:spLocks noChangeShapeType="1"/>
              </p:cNvSpPr>
              <p:nvPr/>
            </p:nvSpPr>
            <p:spPr bwMode="auto">
              <a:xfrm>
                <a:off x="3492" y="354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16"/>
              <p:cNvSpPr>
                <a:spLocks noChangeShapeType="1"/>
              </p:cNvSpPr>
              <p:nvPr/>
            </p:nvSpPr>
            <p:spPr bwMode="auto">
              <a:xfrm>
                <a:off x="3492" y="3543"/>
                <a:ext cx="92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17"/>
              <p:cNvSpPr>
                <a:spLocks noChangeShapeType="1"/>
              </p:cNvSpPr>
              <p:nvPr/>
            </p:nvSpPr>
            <p:spPr bwMode="auto">
              <a:xfrm>
                <a:off x="3636" y="362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18"/>
              <p:cNvSpPr>
                <a:spLocks noChangeShapeType="1"/>
              </p:cNvSpPr>
              <p:nvPr/>
            </p:nvSpPr>
            <p:spPr bwMode="auto">
              <a:xfrm>
                <a:off x="3636" y="3620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19"/>
              <p:cNvSpPr>
                <a:spLocks noChangeShapeType="1"/>
              </p:cNvSpPr>
              <p:nvPr/>
            </p:nvSpPr>
            <p:spPr bwMode="auto">
              <a:xfrm>
                <a:off x="3780" y="369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20"/>
              <p:cNvSpPr>
                <a:spLocks noChangeShapeType="1"/>
              </p:cNvSpPr>
              <p:nvPr/>
            </p:nvSpPr>
            <p:spPr bwMode="auto">
              <a:xfrm>
                <a:off x="3780" y="3697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21"/>
              <p:cNvSpPr>
                <a:spLocks noChangeShapeType="1"/>
              </p:cNvSpPr>
              <p:nvPr/>
            </p:nvSpPr>
            <p:spPr bwMode="auto">
              <a:xfrm>
                <a:off x="3923" y="377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22"/>
              <p:cNvSpPr>
                <a:spLocks noChangeShapeType="1"/>
              </p:cNvSpPr>
              <p:nvPr/>
            </p:nvSpPr>
            <p:spPr bwMode="auto">
              <a:xfrm>
                <a:off x="3923" y="3779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23"/>
              <p:cNvSpPr>
                <a:spLocks noChangeShapeType="1"/>
              </p:cNvSpPr>
              <p:nvPr/>
            </p:nvSpPr>
            <p:spPr bwMode="auto">
              <a:xfrm>
                <a:off x="4067" y="385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124"/>
              <p:cNvSpPr>
                <a:spLocks noChangeShapeType="1"/>
              </p:cNvSpPr>
              <p:nvPr/>
            </p:nvSpPr>
            <p:spPr bwMode="auto">
              <a:xfrm>
                <a:off x="4067" y="3856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125"/>
              <p:cNvSpPr>
                <a:spLocks noChangeShapeType="1"/>
              </p:cNvSpPr>
              <p:nvPr/>
            </p:nvSpPr>
            <p:spPr bwMode="auto">
              <a:xfrm>
                <a:off x="4211" y="393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126"/>
              <p:cNvSpPr>
                <a:spLocks noChangeShapeType="1"/>
              </p:cNvSpPr>
              <p:nvPr/>
            </p:nvSpPr>
            <p:spPr bwMode="auto">
              <a:xfrm>
                <a:off x="4211" y="3939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127"/>
              <p:cNvSpPr>
                <a:spLocks noChangeShapeType="1"/>
              </p:cNvSpPr>
              <p:nvPr/>
            </p:nvSpPr>
            <p:spPr bwMode="auto">
              <a:xfrm>
                <a:off x="4355" y="401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128"/>
              <p:cNvSpPr>
                <a:spLocks noChangeShapeType="1"/>
              </p:cNvSpPr>
              <p:nvPr/>
            </p:nvSpPr>
            <p:spPr bwMode="auto">
              <a:xfrm>
                <a:off x="4355" y="4016"/>
                <a:ext cx="77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9"/>
              <p:cNvSpPr>
                <a:spLocks/>
              </p:cNvSpPr>
              <p:nvPr/>
            </p:nvSpPr>
            <p:spPr bwMode="auto">
              <a:xfrm>
                <a:off x="4411" y="4036"/>
                <a:ext cx="77" cy="57"/>
              </a:xfrm>
              <a:custGeom>
                <a:avLst/>
                <a:gdLst>
                  <a:gd name="T0" fmla="*/ 0 w 77"/>
                  <a:gd name="T1" fmla="*/ 36 h 57"/>
                  <a:gd name="T2" fmla="*/ 77 w 77"/>
                  <a:gd name="T3" fmla="*/ 57 h 57"/>
                  <a:gd name="T4" fmla="*/ 21 w 77"/>
                  <a:gd name="T5" fmla="*/ 0 h 57"/>
                  <a:gd name="T6" fmla="*/ 0 w 77"/>
                  <a:gd name="T7" fmla="*/ 3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57">
                    <a:moveTo>
                      <a:pt x="0" y="36"/>
                    </a:moveTo>
                    <a:lnTo>
                      <a:pt x="77" y="57"/>
                    </a:lnTo>
                    <a:lnTo>
                      <a:pt x="21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130"/>
              <p:cNvSpPr>
                <a:spLocks noChangeShapeType="1"/>
              </p:cNvSpPr>
              <p:nvPr/>
            </p:nvSpPr>
            <p:spPr bwMode="auto">
              <a:xfrm flipV="1">
                <a:off x="2891" y="3980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131"/>
              <p:cNvSpPr>
                <a:spLocks noChangeShapeType="1"/>
              </p:cNvSpPr>
              <p:nvPr/>
            </p:nvSpPr>
            <p:spPr bwMode="auto">
              <a:xfrm>
                <a:off x="3035" y="395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132"/>
              <p:cNvSpPr>
                <a:spLocks noChangeShapeType="1"/>
              </p:cNvSpPr>
              <p:nvPr/>
            </p:nvSpPr>
            <p:spPr bwMode="auto">
              <a:xfrm flipV="1">
                <a:off x="3035" y="3903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133"/>
              <p:cNvSpPr>
                <a:spLocks noChangeShapeType="1"/>
              </p:cNvSpPr>
              <p:nvPr/>
            </p:nvSpPr>
            <p:spPr bwMode="auto">
              <a:xfrm>
                <a:off x="3179" y="387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134"/>
              <p:cNvSpPr>
                <a:spLocks noChangeShapeType="1"/>
              </p:cNvSpPr>
              <p:nvPr/>
            </p:nvSpPr>
            <p:spPr bwMode="auto">
              <a:xfrm flipV="1">
                <a:off x="3179" y="3820"/>
                <a:ext cx="87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135"/>
              <p:cNvSpPr>
                <a:spLocks noChangeShapeType="1"/>
              </p:cNvSpPr>
              <p:nvPr/>
            </p:nvSpPr>
            <p:spPr bwMode="auto">
              <a:xfrm>
                <a:off x="3322" y="379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136"/>
              <p:cNvSpPr>
                <a:spLocks noChangeShapeType="1"/>
              </p:cNvSpPr>
              <p:nvPr/>
            </p:nvSpPr>
            <p:spPr bwMode="auto">
              <a:xfrm flipV="1">
                <a:off x="3322" y="3738"/>
                <a:ext cx="88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137"/>
              <p:cNvSpPr>
                <a:spLocks noChangeShapeType="1"/>
              </p:cNvSpPr>
              <p:nvPr/>
            </p:nvSpPr>
            <p:spPr bwMode="auto">
              <a:xfrm>
                <a:off x="3466" y="370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138"/>
              <p:cNvSpPr>
                <a:spLocks noChangeShapeType="1"/>
              </p:cNvSpPr>
              <p:nvPr/>
            </p:nvSpPr>
            <p:spPr bwMode="auto">
              <a:xfrm flipV="1">
                <a:off x="3466" y="3656"/>
                <a:ext cx="88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39"/>
              <p:cNvSpPr>
                <a:spLocks noChangeShapeType="1"/>
              </p:cNvSpPr>
              <p:nvPr/>
            </p:nvSpPr>
            <p:spPr bwMode="auto">
              <a:xfrm>
                <a:off x="3605" y="362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140"/>
              <p:cNvSpPr>
                <a:spLocks noChangeShapeType="1"/>
              </p:cNvSpPr>
              <p:nvPr/>
            </p:nvSpPr>
            <p:spPr bwMode="auto">
              <a:xfrm flipV="1">
                <a:off x="3605" y="3574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141"/>
              <p:cNvSpPr>
                <a:spLocks noChangeShapeType="1"/>
              </p:cNvSpPr>
              <p:nvPr/>
            </p:nvSpPr>
            <p:spPr bwMode="auto">
              <a:xfrm>
                <a:off x="3749" y="354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142"/>
              <p:cNvSpPr>
                <a:spLocks noChangeShapeType="1"/>
              </p:cNvSpPr>
              <p:nvPr/>
            </p:nvSpPr>
            <p:spPr bwMode="auto">
              <a:xfrm flipV="1">
                <a:off x="3749" y="3492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143"/>
              <p:cNvSpPr>
                <a:spLocks noChangeShapeType="1"/>
              </p:cNvSpPr>
              <p:nvPr/>
            </p:nvSpPr>
            <p:spPr bwMode="auto">
              <a:xfrm>
                <a:off x="3893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144"/>
              <p:cNvSpPr>
                <a:spLocks noChangeShapeType="1"/>
              </p:cNvSpPr>
              <p:nvPr/>
            </p:nvSpPr>
            <p:spPr bwMode="auto">
              <a:xfrm flipV="1">
                <a:off x="3893" y="3409"/>
                <a:ext cx="87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145"/>
              <p:cNvSpPr>
                <a:spLocks noChangeShapeType="1"/>
              </p:cNvSpPr>
              <p:nvPr/>
            </p:nvSpPr>
            <p:spPr bwMode="auto">
              <a:xfrm>
                <a:off x="4036" y="338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146"/>
              <p:cNvSpPr>
                <a:spLocks noChangeShapeType="1"/>
              </p:cNvSpPr>
              <p:nvPr/>
            </p:nvSpPr>
            <p:spPr bwMode="auto">
              <a:xfrm flipV="1">
                <a:off x="4036" y="3332"/>
                <a:ext cx="88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147"/>
              <p:cNvSpPr>
                <a:spLocks noChangeShapeType="1"/>
              </p:cNvSpPr>
              <p:nvPr/>
            </p:nvSpPr>
            <p:spPr bwMode="auto">
              <a:xfrm>
                <a:off x="4175" y="330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148"/>
              <p:cNvSpPr>
                <a:spLocks noChangeShapeType="1"/>
              </p:cNvSpPr>
              <p:nvPr/>
            </p:nvSpPr>
            <p:spPr bwMode="auto">
              <a:xfrm flipV="1">
                <a:off x="4175" y="3250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49"/>
              <p:cNvSpPr>
                <a:spLocks noChangeShapeType="1"/>
              </p:cNvSpPr>
              <p:nvPr/>
            </p:nvSpPr>
            <p:spPr bwMode="auto">
              <a:xfrm>
                <a:off x="4319" y="321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50"/>
              <p:cNvSpPr>
                <a:spLocks noChangeShapeType="1"/>
              </p:cNvSpPr>
              <p:nvPr/>
            </p:nvSpPr>
            <p:spPr bwMode="auto">
              <a:xfrm flipV="1">
                <a:off x="4319" y="3168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51"/>
              <p:cNvSpPr>
                <a:spLocks noChangeShapeType="1"/>
              </p:cNvSpPr>
              <p:nvPr/>
            </p:nvSpPr>
            <p:spPr bwMode="auto">
              <a:xfrm>
                <a:off x="4463" y="313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52"/>
              <p:cNvSpPr>
                <a:spLocks noChangeShapeType="1"/>
              </p:cNvSpPr>
              <p:nvPr/>
            </p:nvSpPr>
            <p:spPr bwMode="auto">
              <a:xfrm flipV="1">
                <a:off x="4463" y="3086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153"/>
              <p:cNvSpPr>
                <a:spLocks noChangeShapeType="1"/>
              </p:cNvSpPr>
              <p:nvPr/>
            </p:nvSpPr>
            <p:spPr bwMode="auto">
              <a:xfrm>
                <a:off x="4607" y="305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154"/>
              <p:cNvSpPr>
                <a:spLocks noChangeShapeType="1"/>
              </p:cNvSpPr>
              <p:nvPr/>
            </p:nvSpPr>
            <p:spPr bwMode="auto">
              <a:xfrm flipV="1">
                <a:off x="4607" y="3034"/>
                <a:ext cx="30" cy="2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55"/>
              <p:cNvSpPr>
                <a:spLocks/>
              </p:cNvSpPr>
              <p:nvPr/>
            </p:nvSpPr>
            <p:spPr bwMode="auto">
              <a:xfrm>
                <a:off x="4617" y="3004"/>
                <a:ext cx="77" cy="56"/>
              </a:xfrm>
              <a:custGeom>
                <a:avLst/>
                <a:gdLst>
                  <a:gd name="T0" fmla="*/ 20 w 77"/>
                  <a:gd name="T1" fmla="*/ 56 h 56"/>
                  <a:gd name="T2" fmla="*/ 77 w 77"/>
                  <a:gd name="T3" fmla="*/ 0 h 56"/>
                  <a:gd name="T4" fmla="*/ 0 w 77"/>
                  <a:gd name="T5" fmla="*/ 20 h 56"/>
                  <a:gd name="T6" fmla="*/ 20 w 77"/>
                  <a:gd name="T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56">
                    <a:moveTo>
                      <a:pt x="20" y="56"/>
                    </a:moveTo>
                    <a:lnTo>
                      <a:pt x="77" y="0"/>
                    </a:lnTo>
                    <a:lnTo>
                      <a:pt x="0" y="20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156"/>
              <p:cNvSpPr>
                <a:spLocks noChangeShapeType="1"/>
              </p:cNvSpPr>
              <p:nvPr/>
            </p:nvSpPr>
            <p:spPr bwMode="auto">
              <a:xfrm flipV="1">
                <a:off x="3626" y="3522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157"/>
              <p:cNvSpPr>
                <a:spLocks noChangeShapeType="1"/>
              </p:cNvSpPr>
              <p:nvPr/>
            </p:nvSpPr>
            <p:spPr bwMode="auto">
              <a:xfrm>
                <a:off x="3626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158"/>
              <p:cNvSpPr>
                <a:spLocks noChangeShapeType="1"/>
              </p:cNvSpPr>
              <p:nvPr/>
            </p:nvSpPr>
            <p:spPr bwMode="auto">
              <a:xfrm flipV="1">
                <a:off x="3626" y="3358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159"/>
              <p:cNvSpPr>
                <a:spLocks noChangeShapeType="1"/>
              </p:cNvSpPr>
              <p:nvPr/>
            </p:nvSpPr>
            <p:spPr bwMode="auto">
              <a:xfrm>
                <a:off x="3626" y="329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160"/>
              <p:cNvSpPr>
                <a:spLocks noChangeShapeType="1"/>
              </p:cNvSpPr>
              <p:nvPr/>
            </p:nvSpPr>
            <p:spPr bwMode="auto">
              <a:xfrm flipV="1">
                <a:off x="3626" y="3194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161"/>
              <p:cNvSpPr>
                <a:spLocks noChangeShapeType="1"/>
              </p:cNvSpPr>
              <p:nvPr/>
            </p:nvSpPr>
            <p:spPr bwMode="auto">
              <a:xfrm>
                <a:off x="3626" y="313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162"/>
              <p:cNvSpPr>
                <a:spLocks noChangeShapeType="1"/>
              </p:cNvSpPr>
              <p:nvPr/>
            </p:nvSpPr>
            <p:spPr bwMode="auto">
              <a:xfrm flipV="1">
                <a:off x="3626" y="3029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163"/>
              <p:cNvSpPr>
                <a:spLocks noChangeShapeType="1"/>
              </p:cNvSpPr>
              <p:nvPr/>
            </p:nvSpPr>
            <p:spPr bwMode="auto">
              <a:xfrm>
                <a:off x="3626" y="2968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164"/>
              <p:cNvSpPr>
                <a:spLocks noChangeShapeType="1"/>
              </p:cNvSpPr>
              <p:nvPr/>
            </p:nvSpPr>
            <p:spPr bwMode="auto">
              <a:xfrm flipV="1">
                <a:off x="3626" y="2865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165"/>
              <p:cNvSpPr>
                <a:spLocks noChangeShapeType="1"/>
              </p:cNvSpPr>
              <p:nvPr/>
            </p:nvSpPr>
            <p:spPr bwMode="auto">
              <a:xfrm>
                <a:off x="3626" y="280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166"/>
              <p:cNvSpPr>
                <a:spLocks noChangeShapeType="1"/>
              </p:cNvSpPr>
              <p:nvPr/>
            </p:nvSpPr>
            <p:spPr bwMode="auto">
              <a:xfrm flipV="1">
                <a:off x="3626" y="2700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167"/>
              <p:cNvSpPr>
                <a:spLocks noChangeShapeType="1"/>
              </p:cNvSpPr>
              <p:nvPr/>
            </p:nvSpPr>
            <p:spPr bwMode="auto">
              <a:xfrm>
                <a:off x="3626" y="263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168"/>
              <p:cNvSpPr>
                <a:spLocks noChangeShapeType="1"/>
              </p:cNvSpPr>
              <p:nvPr/>
            </p:nvSpPr>
            <p:spPr bwMode="auto">
              <a:xfrm flipV="1">
                <a:off x="3626" y="2536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169"/>
              <p:cNvSpPr>
                <a:spLocks noChangeShapeType="1"/>
              </p:cNvSpPr>
              <p:nvPr/>
            </p:nvSpPr>
            <p:spPr bwMode="auto">
              <a:xfrm>
                <a:off x="3626" y="247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170"/>
              <p:cNvSpPr>
                <a:spLocks noChangeShapeType="1"/>
              </p:cNvSpPr>
              <p:nvPr/>
            </p:nvSpPr>
            <p:spPr bwMode="auto">
              <a:xfrm flipV="1">
                <a:off x="3626" y="2372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171"/>
              <p:cNvSpPr>
                <a:spLocks noChangeShapeType="1"/>
              </p:cNvSpPr>
              <p:nvPr/>
            </p:nvSpPr>
            <p:spPr bwMode="auto">
              <a:xfrm>
                <a:off x="3626" y="231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172"/>
              <p:cNvSpPr>
                <a:spLocks noChangeShapeType="1"/>
              </p:cNvSpPr>
              <p:nvPr/>
            </p:nvSpPr>
            <p:spPr bwMode="auto">
              <a:xfrm flipV="1">
                <a:off x="3626" y="2207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173"/>
              <p:cNvSpPr>
                <a:spLocks noChangeShapeType="1"/>
              </p:cNvSpPr>
              <p:nvPr/>
            </p:nvSpPr>
            <p:spPr bwMode="auto">
              <a:xfrm>
                <a:off x="3626" y="214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174"/>
              <p:cNvSpPr>
                <a:spLocks noChangeShapeType="1"/>
              </p:cNvSpPr>
              <p:nvPr/>
            </p:nvSpPr>
            <p:spPr bwMode="auto">
              <a:xfrm flipV="1">
                <a:off x="3626" y="2043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175"/>
              <p:cNvSpPr>
                <a:spLocks noChangeShapeType="1"/>
              </p:cNvSpPr>
              <p:nvPr/>
            </p:nvSpPr>
            <p:spPr bwMode="auto">
              <a:xfrm>
                <a:off x="3626" y="198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176"/>
              <p:cNvSpPr>
                <a:spLocks noChangeShapeType="1"/>
              </p:cNvSpPr>
              <p:nvPr/>
            </p:nvSpPr>
            <p:spPr bwMode="auto">
              <a:xfrm flipV="1">
                <a:off x="3626" y="1945"/>
                <a:ext cx="0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77"/>
              <p:cNvSpPr>
                <a:spLocks/>
              </p:cNvSpPr>
              <p:nvPr/>
            </p:nvSpPr>
            <p:spPr bwMode="auto">
              <a:xfrm>
                <a:off x="3605" y="1878"/>
                <a:ext cx="41" cy="77"/>
              </a:xfrm>
              <a:custGeom>
                <a:avLst/>
                <a:gdLst>
                  <a:gd name="T0" fmla="*/ 41 w 41"/>
                  <a:gd name="T1" fmla="*/ 77 h 77"/>
                  <a:gd name="T2" fmla="*/ 21 w 41"/>
                  <a:gd name="T3" fmla="*/ 0 h 77"/>
                  <a:gd name="T4" fmla="*/ 0 w 41"/>
                  <a:gd name="T5" fmla="*/ 77 h 77"/>
                  <a:gd name="T6" fmla="*/ 41 w 41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77">
                    <a:moveTo>
                      <a:pt x="41" y="77"/>
                    </a:moveTo>
                    <a:lnTo>
                      <a:pt x="21" y="0"/>
                    </a:lnTo>
                    <a:lnTo>
                      <a:pt x="0" y="77"/>
                    </a:lnTo>
                    <a:lnTo>
                      <a:pt x="41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78"/>
              <p:cNvSpPr>
                <a:spLocks/>
              </p:cNvSpPr>
              <p:nvPr/>
            </p:nvSpPr>
            <p:spPr bwMode="auto">
              <a:xfrm>
                <a:off x="4345" y="2372"/>
                <a:ext cx="36" cy="92"/>
              </a:xfrm>
              <a:custGeom>
                <a:avLst/>
                <a:gdLst>
                  <a:gd name="T0" fmla="*/ 36 w 36"/>
                  <a:gd name="T1" fmla="*/ 0 h 92"/>
                  <a:gd name="T2" fmla="*/ 36 w 36"/>
                  <a:gd name="T3" fmla="*/ 25 h 92"/>
                  <a:gd name="T4" fmla="*/ 25 w 36"/>
                  <a:gd name="T5" fmla="*/ 46 h 92"/>
                  <a:gd name="T6" fmla="*/ 15 w 36"/>
                  <a:gd name="T7" fmla="*/ 72 h 92"/>
                  <a:gd name="T8" fmla="*/ 0 w 36"/>
                  <a:gd name="T9" fmla="*/ 92 h 92"/>
                  <a:gd name="T10" fmla="*/ 0 w 36"/>
                  <a:gd name="T1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2">
                    <a:moveTo>
                      <a:pt x="36" y="0"/>
                    </a:moveTo>
                    <a:lnTo>
                      <a:pt x="36" y="25"/>
                    </a:lnTo>
                    <a:lnTo>
                      <a:pt x="25" y="46"/>
                    </a:lnTo>
                    <a:lnTo>
                      <a:pt x="15" y="72"/>
                    </a:lnTo>
                    <a:lnTo>
                      <a:pt x="0" y="92"/>
                    </a:lnTo>
                    <a:lnTo>
                      <a:pt x="0" y="9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79"/>
              <p:cNvSpPr>
                <a:spLocks/>
              </p:cNvSpPr>
              <p:nvPr/>
            </p:nvSpPr>
            <p:spPr bwMode="auto">
              <a:xfrm>
                <a:off x="4206" y="2505"/>
                <a:ext cx="92" cy="52"/>
              </a:xfrm>
              <a:custGeom>
                <a:avLst/>
                <a:gdLst>
                  <a:gd name="T0" fmla="*/ 92 w 92"/>
                  <a:gd name="T1" fmla="*/ 0 h 52"/>
                  <a:gd name="T2" fmla="*/ 41 w 92"/>
                  <a:gd name="T3" fmla="*/ 36 h 52"/>
                  <a:gd name="T4" fmla="*/ 0 w 92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52">
                    <a:moveTo>
                      <a:pt x="92" y="0"/>
                    </a:moveTo>
                    <a:lnTo>
                      <a:pt x="41" y="36"/>
                    </a:lnTo>
                    <a:lnTo>
                      <a:pt x="0" y="5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80"/>
              <p:cNvSpPr>
                <a:spLocks/>
              </p:cNvSpPr>
              <p:nvPr/>
            </p:nvSpPr>
            <p:spPr bwMode="auto">
              <a:xfrm>
                <a:off x="4052" y="2577"/>
                <a:ext cx="97" cy="21"/>
              </a:xfrm>
              <a:custGeom>
                <a:avLst/>
                <a:gdLst>
                  <a:gd name="T0" fmla="*/ 97 w 97"/>
                  <a:gd name="T1" fmla="*/ 0 h 21"/>
                  <a:gd name="T2" fmla="*/ 46 w 97"/>
                  <a:gd name="T3" fmla="*/ 16 h 21"/>
                  <a:gd name="T4" fmla="*/ 0 w 97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21">
                    <a:moveTo>
                      <a:pt x="97" y="0"/>
                    </a:moveTo>
                    <a:lnTo>
                      <a:pt x="46" y="16"/>
                    </a:lnTo>
                    <a:lnTo>
                      <a:pt x="0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81"/>
              <p:cNvSpPr>
                <a:spLocks/>
              </p:cNvSpPr>
              <p:nvPr/>
            </p:nvSpPr>
            <p:spPr bwMode="auto">
              <a:xfrm>
                <a:off x="3887" y="2603"/>
                <a:ext cx="103" cy="5"/>
              </a:xfrm>
              <a:custGeom>
                <a:avLst/>
                <a:gdLst>
                  <a:gd name="T0" fmla="*/ 103 w 103"/>
                  <a:gd name="T1" fmla="*/ 0 h 5"/>
                  <a:gd name="T2" fmla="*/ 31 w 103"/>
                  <a:gd name="T3" fmla="*/ 5 h 5"/>
                  <a:gd name="T4" fmla="*/ 0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103" y="0"/>
                    </a:moveTo>
                    <a:lnTo>
                      <a:pt x="31" y="5"/>
                    </a:lnTo>
                    <a:lnTo>
                      <a:pt x="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82"/>
              <p:cNvSpPr>
                <a:spLocks/>
              </p:cNvSpPr>
              <p:nvPr/>
            </p:nvSpPr>
            <p:spPr bwMode="auto">
              <a:xfrm>
                <a:off x="3723" y="2587"/>
                <a:ext cx="103" cy="16"/>
              </a:xfrm>
              <a:custGeom>
                <a:avLst/>
                <a:gdLst>
                  <a:gd name="T0" fmla="*/ 103 w 103"/>
                  <a:gd name="T1" fmla="*/ 16 h 16"/>
                  <a:gd name="T2" fmla="*/ 98 w 103"/>
                  <a:gd name="T3" fmla="*/ 16 h 16"/>
                  <a:gd name="T4" fmla="*/ 10 w 103"/>
                  <a:gd name="T5" fmla="*/ 6 h 16"/>
                  <a:gd name="T6" fmla="*/ 0 w 10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6">
                    <a:moveTo>
                      <a:pt x="103" y="16"/>
                    </a:moveTo>
                    <a:lnTo>
                      <a:pt x="98" y="16"/>
                    </a:ln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83"/>
              <p:cNvSpPr>
                <a:spLocks/>
              </p:cNvSpPr>
              <p:nvPr/>
            </p:nvSpPr>
            <p:spPr bwMode="auto">
              <a:xfrm>
                <a:off x="3569" y="2531"/>
                <a:ext cx="98" cy="41"/>
              </a:xfrm>
              <a:custGeom>
                <a:avLst/>
                <a:gdLst>
                  <a:gd name="T0" fmla="*/ 98 w 98"/>
                  <a:gd name="T1" fmla="*/ 41 h 41"/>
                  <a:gd name="T2" fmla="*/ 87 w 98"/>
                  <a:gd name="T3" fmla="*/ 36 h 41"/>
                  <a:gd name="T4" fmla="*/ 21 w 98"/>
                  <a:gd name="T5" fmla="*/ 10 h 41"/>
                  <a:gd name="T6" fmla="*/ 0 w 9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41">
                    <a:moveTo>
                      <a:pt x="98" y="41"/>
                    </a:moveTo>
                    <a:lnTo>
                      <a:pt x="87" y="36"/>
                    </a:lnTo>
                    <a:lnTo>
                      <a:pt x="21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84"/>
              <p:cNvSpPr>
                <a:spLocks/>
              </p:cNvSpPr>
              <p:nvPr/>
            </p:nvSpPr>
            <p:spPr bwMode="auto">
              <a:xfrm>
                <a:off x="3456" y="2413"/>
                <a:ext cx="62" cy="82"/>
              </a:xfrm>
              <a:custGeom>
                <a:avLst/>
                <a:gdLst>
                  <a:gd name="T0" fmla="*/ 62 w 62"/>
                  <a:gd name="T1" fmla="*/ 82 h 82"/>
                  <a:gd name="T2" fmla="*/ 51 w 62"/>
                  <a:gd name="T3" fmla="*/ 72 h 82"/>
                  <a:gd name="T4" fmla="*/ 31 w 62"/>
                  <a:gd name="T5" fmla="*/ 51 h 82"/>
                  <a:gd name="T6" fmla="*/ 15 w 62"/>
                  <a:gd name="T7" fmla="*/ 31 h 82"/>
                  <a:gd name="T8" fmla="*/ 5 w 62"/>
                  <a:gd name="T9" fmla="*/ 5 h 82"/>
                  <a:gd name="T10" fmla="*/ 0 w 6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82">
                    <a:moveTo>
                      <a:pt x="62" y="82"/>
                    </a:moveTo>
                    <a:lnTo>
                      <a:pt x="51" y="72"/>
                    </a:lnTo>
                    <a:lnTo>
                      <a:pt x="31" y="51"/>
                    </a:lnTo>
                    <a:lnTo>
                      <a:pt x="15" y="31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85"/>
              <p:cNvSpPr>
                <a:spLocks/>
              </p:cNvSpPr>
              <p:nvPr/>
            </p:nvSpPr>
            <p:spPr bwMode="auto">
              <a:xfrm>
                <a:off x="3451" y="2264"/>
                <a:ext cx="51" cy="92"/>
              </a:xfrm>
              <a:custGeom>
                <a:avLst/>
                <a:gdLst>
                  <a:gd name="T0" fmla="*/ 0 w 51"/>
                  <a:gd name="T1" fmla="*/ 92 h 92"/>
                  <a:gd name="T2" fmla="*/ 0 w 51"/>
                  <a:gd name="T3" fmla="*/ 87 h 92"/>
                  <a:gd name="T4" fmla="*/ 10 w 51"/>
                  <a:gd name="T5" fmla="*/ 61 h 92"/>
                  <a:gd name="T6" fmla="*/ 20 w 51"/>
                  <a:gd name="T7" fmla="*/ 41 h 92"/>
                  <a:gd name="T8" fmla="*/ 36 w 51"/>
                  <a:gd name="T9" fmla="*/ 15 h 92"/>
                  <a:gd name="T10" fmla="*/ 51 w 51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92">
                    <a:moveTo>
                      <a:pt x="0" y="92"/>
                    </a:moveTo>
                    <a:lnTo>
                      <a:pt x="0" y="87"/>
                    </a:lnTo>
                    <a:lnTo>
                      <a:pt x="10" y="61"/>
                    </a:lnTo>
                    <a:lnTo>
                      <a:pt x="20" y="41"/>
                    </a:lnTo>
                    <a:lnTo>
                      <a:pt x="36" y="15"/>
                    </a:lnTo>
                    <a:lnTo>
                      <a:pt x="5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86"/>
              <p:cNvSpPr>
                <a:spLocks/>
              </p:cNvSpPr>
              <p:nvPr/>
            </p:nvSpPr>
            <p:spPr bwMode="auto">
              <a:xfrm>
                <a:off x="3548" y="2181"/>
                <a:ext cx="93" cy="47"/>
              </a:xfrm>
              <a:custGeom>
                <a:avLst/>
                <a:gdLst>
                  <a:gd name="T0" fmla="*/ 0 w 93"/>
                  <a:gd name="T1" fmla="*/ 47 h 47"/>
                  <a:gd name="T2" fmla="*/ 42 w 93"/>
                  <a:gd name="T3" fmla="*/ 26 h 47"/>
                  <a:gd name="T4" fmla="*/ 93 w 93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7">
                    <a:moveTo>
                      <a:pt x="0" y="47"/>
                    </a:moveTo>
                    <a:lnTo>
                      <a:pt x="42" y="26"/>
                    </a:lnTo>
                    <a:lnTo>
                      <a:pt x="9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87"/>
              <p:cNvSpPr>
                <a:spLocks/>
              </p:cNvSpPr>
              <p:nvPr/>
            </p:nvSpPr>
            <p:spPr bwMode="auto">
              <a:xfrm>
                <a:off x="3703" y="2146"/>
                <a:ext cx="97" cy="20"/>
              </a:xfrm>
              <a:custGeom>
                <a:avLst/>
                <a:gdLst>
                  <a:gd name="T0" fmla="*/ 0 w 97"/>
                  <a:gd name="T1" fmla="*/ 20 h 20"/>
                  <a:gd name="T2" fmla="*/ 30 w 97"/>
                  <a:gd name="T3" fmla="*/ 10 h 20"/>
                  <a:gd name="T4" fmla="*/ 97 w 9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20">
                    <a:moveTo>
                      <a:pt x="0" y="20"/>
                    </a:moveTo>
                    <a:lnTo>
                      <a:pt x="30" y="10"/>
                    </a:lnTo>
                    <a:lnTo>
                      <a:pt x="9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88"/>
              <p:cNvSpPr>
                <a:spLocks/>
              </p:cNvSpPr>
              <p:nvPr/>
            </p:nvSpPr>
            <p:spPr bwMode="auto">
              <a:xfrm>
                <a:off x="3862" y="2135"/>
                <a:ext cx="103" cy="5"/>
              </a:xfrm>
              <a:custGeom>
                <a:avLst/>
                <a:gdLst>
                  <a:gd name="T0" fmla="*/ 0 w 103"/>
                  <a:gd name="T1" fmla="*/ 5 h 5"/>
                  <a:gd name="T2" fmla="*/ 56 w 103"/>
                  <a:gd name="T3" fmla="*/ 0 h 5"/>
                  <a:gd name="T4" fmla="*/ 103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0" y="5"/>
                    </a:moveTo>
                    <a:lnTo>
                      <a:pt x="56" y="0"/>
                    </a:lnTo>
                    <a:lnTo>
                      <a:pt x="103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89"/>
              <p:cNvSpPr>
                <a:spLocks/>
              </p:cNvSpPr>
              <p:nvPr/>
            </p:nvSpPr>
            <p:spPr bwMode="auto">
              <a:xfrm>
                <a:off x="4026" y="2146"/>
                <a:ext cx="103" cy="15"/>
              </a:xfrm>
              <a:custGeom>
                <a:avLst/>
                <a:gdLst>
                  <a:gd name="T0" fmla="*/ 0 w 103"/>
                  <a:gd name="T1" fmla="*/ 0 h 15"/>
                  <a:gd name="T2" fmla="*/ 72 w 103"/>
                  <a:gd name="T3" fmla="*/ 10 h 15"/>
                  <a:gd name="T4" fmla="*/ 103 w 103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5">
                    <a:moveTo>
                      <a:pt x="0" y="0"/>
                    </a:moveTo>
                    <a:lnTo>
                      <a:pt x="72" y="10"/>
                    </a:lnTo>
                    <a:lnTo>
                      <a:pt x="103" y="1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90"/>
              <p:cNvSpPr>
                <a:spLocks/>
              </p:cNvSpPr>
              <p:nvPr/>
            </p:nvSpPr>
            <p:spPr bwMode="auto">
              <a:xfrm>
                <a:off x="4185" y="2181"/>
                <a:ext cx="93" cy="47"/>
              </a:xfrm>
              <a:custGeom>
                <a:avLst/>
                <a:gdLst>
                  <a:gd name="T0" fmla="*/ 0 w 93"/>
                  <a:gd name="T1" fmla="*/ 0 h 47"/>
                  <a:gd name="T2" fmla="*/ 62 w 93"/>
                  <a:gd name="T3" fmla="*/ 26 h 47"/>
                  <a:gd name="T4" fmla="*/ 93 w 9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7">
                    <a:moveTo>
                      <a:pt x="0" y="0"/>
                    </a:moveTo>
                    <a:lnTo>
                      <a:pt x="62" y="26"/>
                    </a:lnTo>
                    <a:lnTo>
                      <a:pt x="93" y="4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91"/>
              <p:cNvSpPr>
                <a:spLocks/>
              </p:cNvSpPr>
              <p:nvPr/>
            </p:nvSpPr>
            <p:spPr bwMode="auto">
              <a:xfrm>
                <a:off x="4329" y="2264"/>
                <a:ext cx="52" cy="87"/>
              </a:xfrm>
              <a:custGeom>
                <a:avLst/>
                <a:gdLst>
                  <a:gd name="T0" fmla="*/ 0 w 52"/>
                  <a:gd name="T1" fmla="*/ 0 h 87"/>
                  <a:gd name="T2" fmla="*/ 16 w 52"/>
                  <a:gd name="T3" fmla="*/ 15 h 87"/>
                  <a:gd name="T4" fmla="*/ 31 w 52"/>
                  <a:gd name="T5" fmla="*/ 41 h 87"/>
                  <a:gd name="T6" fmla="*/ 41 w 52"/>
                  <a:gd name="T7" fmla="*/ 61 h 87"/>
                  <a:gd name="T8" fmla="*/ 52 w 52"/>
                  <a:gd name="T9" fmla="*/ 87 h 87"/>
                  <a:gd name="T10" fmla="*/ 52 w 52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87">
                    <a:moveTo>
                      <a:pt x="0" y="0"/>
                    </a:moveTo>
                    <a:lnTo>
                      <a:pt x="16" y="15"/>
                    </a:lnTo>
                    <a:lnTo>
                      <a:pt x="31" y="41"/>
                    </a:lnTo>
                    <a:lnTo>
                      <a:pt x="41" y="61"/>
                    </a:lnTo>
                    <a:lnTo>
                      <a:pt x="52" y="87"/>
                    </a:lnTo>
                    <a:lnTo>
                      <a:pt x="52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92"/>
              <p:cNvSpPr>
                <a:spLocks/>
              </p:cNvSpPr>
              <p:nvPr/>
            </p:nvSpPr>
            <p:spPr bwMode="auto">
              <a:xfrm>
                <a:off x="3461" y="3707"/>
                <a:ext cx="36" cy="93"/>
              </a:xfrm>
              <a:custGeom>
                <a:avLst/>
                <a:gdLst>
                  <a:gd name="T0" fmla="*/ 0 w 36"/>
                  <a:gd name="T1" fmla="*/ 93 h 93"/>
                  <a:gd name="T2" fmla="*/ 0 w 36"/>
                  <a:gd name="T3" fmla="*/ 72 h 93"/>
                  <a:gd name="T4" fmla="*/ 10 w 36"/>
                  <a:gd name="T5" fmla="*/ 47 h 93"/>
                  <a:gd name="T6" fmla="*/ 21 w 36"/>
                  <a:gd name="T7" fmla="*/ 26 h 93"/>
                  <a:gd name="T8" fmla="*/ 36 w 36"/>
                  <a:gd name="T9" fmla="*/ 0 h 93"/>
                  <a:gd name="T10" fmla="*/ 36 w 36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3">
                    <a:moveTo>
                      <a:pt x="0" y="93"/>
                    </a:moveTo>
                    <a:lnTo>
                      <a:pt x="0" y="72"/>
                    </a:lnTo>
                    <a:lnTo>
                      <a:pt x="10" y="47"/>
                    </a:lnTo>
                    <a:lnTo>
                      <a:pt x="21" y="26"/>
                    </a:lnTo>
                    <a:lnTo>
                      <a:pt x="36" y="0"/>
                    </a:lnTo>
                    <a:lnTo>
                      <a:pt x="3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93"/>
              <p:cNvSpPr>
                <a:spLocks/>
              </p:cNvSpPr>
              <p:nvPr/>
            </p:nvSpPr>
            <p:spPr bwMode="auto">
              <a:xfrm>
                <a:off x="3543" y="3620"/>
                <a:ext cx="93" cy="46"/>
              </a:xfrm>
              <a:custGeom>
                <a:avLst/>
                <a:gdLst>
                  <a:gd name="T0" fmla="*/ 0 w 93"/>
                  <a:gd name="T1" fmla="*/ 46 h 46"/>
                  <a:gd name="T2" fmla="*/ 52 w 93"/>
                  <a:gd name="T3" fmla="*/ 15 h 46"/>
                  <a:gd name="T4" fmla="*/ 93 w 93"/>
                  <a:gd name="T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6">
                    <a:moveTo>
                      <a:pt x="0" y="46"/>
                    </a:moveTo>
                    <a:lnTo>
                      <a:pt x="52" y="15"/>
                    </a:lnTo>
                    <a:lnTo>
                      <a:pt x="9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94"/>
              <p:cNvSpPr>
                <a:spLocks/>
              </p:cNvSpPr>
              <p:nvPr/>
            </p:nvSpPr>
            <p:spPr bwMode="auto">
              <a:xfrm>
                <a:off x="3692" y="3574"/>
                <a:ext cx="98" cy="25"/>
              </a:xfrm>
              <a:custGeom>
                <a:avLst/>
                <a:gdLst>
                  <a:gd name="T0" fmla="*/ 0 w 98"/>
                  <a:gd name="T1" fmla="*/ 25 h 25"/>
                  <a:gd name="T2" fmla="*/ 52 w 98"/>
                  <a:gd name="T3" fmla="*/ 10 h 25"/>
                  <a:gd name="T4" fmla="*/ 98 w 98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25">
                    <a:moveTo>
                      <a:pt x="0" y="25"/>
                    </a:moveTo>
                    <a:lnTo>
                      <a:pt x="52" y="10"/>
                    </a:lnTo>
                    <a:lnTo>
                      <a:pt x="98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95"/>
              <p:cNvSpPr>
                <a:spLocks/>
              </p:cNvSpPr>
              <p:nvPr/>
            </p:nvSpPr>
            <p:spPr bwMode="auto">
              <a:xfrm>
                <a:off x="3852" y="3564"/>
                <a:ext cx="102" cy="5"/>
              </a:xfrm>
              <a:custGeom>
                <a:avLst/>
                <a:gdLst>
                  <a:gd name="T0" fmla="*/ 0 w 102"/>
                  <a:gd name="T1" fmla="*/ 5 h 5"/>
                  <a:gd name="T2" fmla="*/ 71 w 102"/>
                  <a:gd name="T3" fmla="*/ 0 h 5"/>
                  <a:gd name="T4" fmla="*/ 102 w 10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5">
                    <a:moveTo>
                      <a:pt x="0" y="5"/>
                    </a:moveTo>
                    <a:lnTo>
                      <a:pt x="71" y="0"/>
                    </a:lnTo>
                    <a:lnTo>
                      <a:pt x="10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96"/>
              <p:cNvSpPr>
                <a:spLocks/>
              </p:cNvSpPr>
              <p:nvPr/>
            </p:nvSpPr>
            <p:spPr bwMode="auto">
              <a:xfrm>
                <a:off x="4016" y="3569"/>
                <a:ext cx="103" cy="20"/>
              </a:xfrm>
              <a:custGeom>
                <a:avLst/>
                <a:gdLst>
                  <a:gd name="T0" fmla="*/ 0 w 103"/>
                  <a:gd name="T1" fmla="*/ 0 h 20"/>
                  <a:gd name="T2" fmla="*/ 87 w 103"/>
                  <a:gd name="T3" fmla="*/ 15 h 20"/>
                  <a:gd name="T4" fmla="*/ 103 w 103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20">
                    <a:moveTo>
                      <a:pt x="0" y="0"/>
                    </a:moveTo>
                    <a:lnTo>
                      <a:pt x="87" y="15"/>
                    </a:lnTo>
                    <a:lnTo>
                      <a:pt x="103" y="2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97"/>
              <p:cNvSpPr>
                <a:spLocks/>
              </p:cNvSpPr>
              <p:nvPr/>
            </p:nvSpPr>
            <p:spPr bwMode="auto">
              <a:xfrm>
                <a:off x="4175" y="3605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5 w 98"/>
                  <a:gd name="T3" fmla="*/ 0 h 41"/>
                  <a:gd name="T4" fmla="*/ 72 w 98"/>
                  <a:gd name="T5" fmla="*/ 30 h 41"/>
                  <a:gd name="T6" fmla="*/ 98 w 9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5" y="0"/>
                    </a:lnTo>
                    <a:lnTo>
                      <a:pt x="72" y="30"/>
                    </a:lnTo>
                    <a:lnTo>
                      <a:pt x="98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98"/>
              <p:cNvSpPr>
                <a:spLocks/>
              </p:cNvSpPr>
              <p:nvPr/>
            </p:nvSpPr>
            <p:spPr bwMode="auto">
              <a:xfrm>
                <a:off x="4319" y="3682"/>
                <a:ext cx="56" cy="87"/>
              </a:xfrm>
              <a:custGeom>
                <a:avLst/>
                <a:gdLst>
                  <a:gd name="T0" fmla="*/ 0 w 56"/>
                  <a:gd name="T1" fmla="*/ 0 h 87"/>
                  <a:gd name="T2" fmla="*/ 10 w 56"/>
                  <a:gd name="T3" fmla="*/ 5 h 87"/>
                  <a:gd name="T4" fmla="*/ 26 w 56"/>
                  <a:gd name="T5" fmla="*/ 25 h 87"/>
                  <a:gd name="T6" fmla="*/ 41 w 56"/>
                  <a:gd name="T7" fmla="*/ 51 h 87"/>
                  <a:gd name="T8" fmla="*/ 56 w 56"/>
                  <a:gd name="T9" fmla="*/ 72 h 87"/>
                  <a:gd name="T10" fmla="*/ 56 w 56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7">
                    <a:moveTo>
                      <a:pt x="0" y="0"/>
                    </a:moveTo>
                    <a:lnTo>
                      <a:pt x="10" y="5"/>
                    </a:lnTo>
                    <a:lnTo>
                      <a:pt x="26" y="25"/>
                    </a:lnTo>
                    <a:lnTo>
                      <a:pt x="41" y="51"/>
                    </a:lnTo>
                    <a:lnTo>
                      <a:pt x="56" y="72"/>
                    </a:lnTo>
                    <a:lnTo>
                      <a:pt x="56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99"/>
              <p:cNvSpPr>
                <a:spLocks/>
              </p:cNvSpPr>
              <p:nvPr/>
            </p:nvSpPr>
            <p:spPr bwMode="auto">
              <a:xfrm>
                <a:off x="3461" y="3800"/>
                <a:ext cx="920" cy="236"/>
              </a:xfrm>
              <a:custGeom>
                <a:avLst/>
                <a:gdLst>
                  <a:gd name="T0" fmla="*/ 920 w 920"/>
                  <a:gd name="T1" fmla="*/ 0 h 236"/>
                  <a:gd name="T2" fmla="*/ 920 w 920"/>
                  <a:gd name="T3" fmla="*/ 0 h 236"/>
                  <a:gd name="T4" fmla="*/ 920 w 920"/>
                  <a:gd name="T5" fmla="*/ 26 h 236"/>
                  <a:gd name="T6" fmla="*/ 914 w 920"/>
                  <a:gd name="T7" fmla="*/ 46 h 236"/>
                  <a:gd name="T8" fmla="*/ 899 w 920"/>
                  <a:gd name="T9" fmla="*/ 72 h 236"/>
                  <a:gd name="T10" fmla="*/ 884 w 920"/>
                  <a:gd name="T11" fmla="*/ 92 h 236"/>
                  <a:gd name="T12" fmla="*/ 868 w 920"/>
                  <a:gd name="T13" fmla="*/ 113 h 236"/>
                  <a:gd name="T14" fmla="*/ 843 w 920"/>
                  <a:gd name="T15" fmla="*/ 133 h 236"/>
                  <a:gd name="T16" fmla="*/ 786 w 920"/>
                  <a:gd name="T17" fmla="*/ 169 h 236"/>
                  <a:gd name="T18" fmla="*/ 719 w 920"/>
                  <a:gd name="T19" fmla="*/ 195 h 236"/>
                  <a:gd name="T20" fmla="*/ 642 w 920"/>
                  <a:gd name="T21" fmla="*/ 221 h 236"/>
                  <a:gd name="T22" fmla="*/ 555 w 920"/>
                  <a:gd name="T23" fmla="*/ 231 h 236"/>
                  <a:gd name="T24" fmla="*/ 462 w 920"/>
                  <a:gd name="T25" fmla="*/ 236 h 236"/>
                  <a:gd name="T26" fmla="*/ 462 w 920"/>
                  <a:gd name="T27" fmla="*/ 236 h 236"/>
                  <a:gd name="T28" fmla="*/ 370 w 920"/>
                  <a:gd name="T29" fmla="*/ 231 h 236"/>
                  <a:gd name="T30" fmla="*/ 283 w 920"/>
                  <a:gd name="T31" fmla="*/ 221 h 236"/>
                  <a:gd name="T32" fmla="*/ 206 w 920"/>
                  <a:gd name="T33" fmla="*/ 195 h 236"/>
                  <a:gd name="T34" fmla="*/ 134 w 920"/>
                  <a:gd name="T35" fmla="*/ 169 h 236"/>
                  <a:gd name="T36" fmla="*/ 82 w 920"/>
                  <a:gd name="T37" fmla="*/ 133 h 236"/>
                  <a:gd name="T38" fmla="*/ 57 w 920"/>
                  <a:gd name="T39" fmla="*/ 113 h 236"/>
                  <a:gd name="T40" fmla="*/ 36 w 920"/>
                  <a:gd name="T41" fmla="*/ 92 h 236"/>
                  <a:gd name="T42" fmla="*/ 21 w 920"/>
                  <a:gd name="T43" fmla="*/ 72 h 236"/>
                  <a:gd name="T44" fmla="*/ 10 w 920"/>
                  <a:gd name="T45" fmla="*/ 51 h 236"/>
                  <a:gd name="T46" fmla="*/ 5 w 920"/>
                  <a:gd name="T47" fmla="*/ 26 h 236"/>
                  <a:gd name="T48" fmla="*/ 0 w 920"/>
                  <a:gd name="T4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0" h="236">
                    <a:moveTo>
                      <a:pt x="920" y="0"/>
                    </a:moveTo>
                    <a:lnTo>
                      <a:pt x="920" y="0"/>
                    </a:lnTo>
                    <a:lnTo>
                      <a:pt x="920" y="26"/>
                    </a:lnTo>
                    <a:lnTo>
                      <a:pt x="914" y="46"/>
                    </a:lnTo>
                    <a:lnTo>
                      <a:pt x="899" y="72"/>
                    </a:lnTo>
                    <a:lnTo>
                      <a:pt x="884" y="92"/>
                    </a:lnTo>
                    <a:lnTo>
                      <a:pt x="868" y="113"/>
                    </a:lnTo>
                    <a:lnTo>
                      <a:pt x="843" y="133"/>
                    </a:lnTo>
                    <a:lnTo>
                      <a:pt x="786" y="169"/>
                    </a:lnTo>
                    <a:lnTo>
                      <a:pt x="719" y="195"/>
                    </a:lnTo>
                    <a:lnTo>
                      <a:pt x="642" y="221"/>
                    </a:lnTo>
                    <a:lnTo>
                      <a:pt x="555" y="231"/>
                    </a:lnTo>
                    <a:lnTo>
                      <a:pt x="462" y="236"/>
                    </a:lnTo>
                    <a:lnTo>
                      <a:pt x="462" y="236"/>
                    </a:lnTo>
                    <a:lnTo>
                      <a:pt x="370" y="231"/>
                    </a:lnTo>
                    <a:lnTo>
                      <a:pt x="283" y="221"/>
                    </a:lnTo>
                    <a:lnTo>
                      <a:pt x="206" y="195"/>
                    </a:lnTo>
                    <a:lnTo>
                      <a:pt x="134" y="169"/>
                    </a:lnTo>
                    <a:lnTo>
                      <a:pt x="82" y="133"/>
                    </a:lnTo>
                    <a:lnTo>
                      <a:pt x="57" y="113"/>
                    </a:lnTo>
                    <a:lnTo>
                      <a:pt x="36" y="92"/>
                    </a:lnTo>
                    <a:lnTo>
                      <a:pt x="21" y="72"/>
                    </a:lnTo>
                    <a:lnTo>
                      <a:pt x="10" y="51"/>
                    </a:lnTo>
                    <a:lnTo>
                      <a:pt x="5" y="26"/>
                    </a:lnTo>
                    <a:lnTo>
                      <a:pt x="0" y="0"/>
                    </a:lnTo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200"/>
              <p:cNvSpPr>
                <a:spLocks noChangeShapeType="1"/>
              </p:cNvSpPr>
              <p:nvPr/>
            </p:nvSpPr>
            <p:spPr bwMode="auto">
              <a:xfrm>
                <a:off x="3451" y="2372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201"/>
              <p:cNvSpPr>
                <a:spLocks noChangeShapeType="1"/>
              </p:cNvSpPr>
              <p:nvPr/>
            </p:nvSpPr>
            <p:spPr bwMode="auto">
              <a:xfrm>
                <a:off x="3451" y="2536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202"/>
              <p:cNvSpPr>
                <a:spLocks noChangeShapeType="1"/>
              </p:cNvSpPr>
              <p:nvPr/>
            </p:nvSpPr>
            <p:spPr bwMode="auto">
              <a:xfrm>
                <a:off x="3451" y="2700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203"/>
              <p:cNvSpPr>
                <a:spLocks noChangeShapeType="1"/>
              </p:cNvSpPr>
              <p:nvPr/>
            </p:nvSpPr>
            <p:spPr bwMode="auto">
              <a:xfrm>
                <a:off x="3451" y="2865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204"/>
              <p:cNvSpPr>
                <a:spLocks noChangeShapeType="1"/>
              </p:cNvSpPr>
              <p:nvPr/>
            </p:nvSpPr>
            <p:spPr bwMode="auto">
              <a:xfrm>
                <a:off x="3451" y="3029"/>
                <a:ext cx="0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Line 206"/>
            <p:cNvSpPr>
              <a:spLocks noChangeShapeType="1"/>
            </p:cNvSpPr>
            <p:nvPr/>
          </p:nvSpPr>
          <p:spPr bwMode="auto">
            <a:xfrm>
              <a:off x="4381" y="2392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07"/>
            <p:cNvSpPr>
              <a:spLocks noChangeShapeType="1"/>
            </p:cNvSpPr>
            <p:nvPr/>
          </p:nvSpPr>
          <p:spPr bwMode="auto">
            <a:xfrm>
              <a:off x="4381" y="2557"/>
              <a:ext cx="0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208"/>
            <p:cNvSpPr>
              <a:spLocks noChangeShapeType="1"/>
            </p:cNvSpPr>
            <p:nvPr/>
          </p:nvSpPr>
          <p:spPr bwMode="auto">
            <a:xfrm>
              <a:off x="4381" y="2721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209"/>
            <p:cNvSpPr>
              <a:spLocks noChangeShapeType="1"/>
            </p:cNvSpPr>
            <p:nvPr/>
          </p:nvSpPr>
          <p:spPr bwMode="auto">
            <a:xfrm>
              <a:off x="4381" y="2885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10"/>
            <p:cNvSpPr>
              <a:spLocks noChangeShapeType="1"/>
            </p:cNvSpPr>
            <p:nvPr/>
          </p:nvSpPr>
          <p:spPr bwMode="auto">
            <a:xfrm>
              <a:off x="4381" y="3050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11"/>
            <p:cNvSpPr>
              <a:spLocks noChangeShapeType="1"/>
            </p:cNvSpPr>
            <p:nvPr/>
          </p:nvSpPr>
          <p:spPr bwMode="auto">
            <a:xfrm>
              <a:off x="4381" y="3214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12"/>
            <p:cNvSpPr>
              <a:spLocks noChangeShapeType="1"/>
            </p:cNvSpPr>
            <p:nvPr/>
          </p:nvSpPr>
          <p:spPr bwMode="auto">
            <a:xfrm>
              <a:off x="4381" y="3379"/>
              <a:ext cx="0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213"/>
            <p:cNvSpPr>
              <a:spLocks noChangeShapeType="1"/>
            </p:cNvSpPr>
            <p:nvPr/>
          </p:nvSpPr>
          <p:spPr bwMode="auto">
            <a:xfrm>
              <a:off x="4381" y="3543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214"/>
            <p:cNvSpPr>
              <a:spLocks noChangeShapeType="1"/>
            </p:cNvSpPr>
            <p:nvPr/>
          </p:nvSpPr>
          <p:spPr bwMode="auto">
            <a:xfrm>
              <a:off x="4381" y="3707"/>
              <a:ext cx="0" cy="7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5"/>
            <p:cNvSpPr>
              <a:spLocks/>
            </p:cNvSpPr>
            <p:nvPr/>
          </p:nvSpPr>
          <p:spPr bwMode="auto">
            <a:xfrm>
              <a:off x="3477" y="3564"/>
              <a:ext cx="0" cy="56"/>
            </a:xfrm>
            <a:custGeom>
              <a:avLst/>
              <a:gdLst>
                <a:gd name="T0" fmla="*/ 56 h 56"/>
                <a:gd name="T1" fmla="*/ 0 h 56"/>
                <a:gd name="T2" fmla="*/ 56 h 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6">
                  <a:moveTo>
                    <a:pt x="0" y="56"/>
                  </a:move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216"/>
            <p:cNvSpPr>
              <a:spLocks noChangeShapeType="1"/>
            </p:cNvSpPr>
            <p:nvPr/>
          </p:nvSpPr>
          <p:spPr bwMode="auto">
            <a:xfrm flipV="1">
              <a:off x="3477" y="3564"/>
              <a:ext cx="0" cy="5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217"/>
            <p:cNvSpPr>
              <a:spLocks noChangeArrowheads="1"/>
            </p:cNvSpPr>
            <p:nvPr/>
          </p:nvSpPr>
          <p:spPr bwMode="auto">
            <a:xfrm>
              <a:off x="3492" y="1811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z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18"/>
            <p:cNvSpPr>
              <a:spLocks noChangeArrowheads="1"/>
            </p:cNvSpPr>
            <p:nvPr/>
          </p:nvSpPr>
          <p:spPr bwMode="auto">
            <a:xfrm>
              <a:off x="3559" y="3650"/>
              <a:ext cx="21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19"/>
            <p:cNvSpPr>
              <a:spLocks noChangeArrowheads="1"/>
            </p:cNvSpPr>
            <p:nvPr/>
          </p:nvSpPr>
          <p:spPr bwMode="auto">
            <a:xfrm>
              <a:off x="4437" y="3820"/>
              <a:ext cx="15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20"/>
            <p:cNvSpPr>
              <a:spLocks noChangeArrowheads="1"/>
            </p:cNvSpPr>
            <p:nvPr/>
          </p:nvSpPr>
          <p:spPr bwMode="auto">
            <a:xfrm>
              <a:off x="4653" y="2972"/>
              <a:ext cx="15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y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1"/>
            <p:cNvSpPr>
              <a:spLocks noChangeArrowheads="1"/>
            </p:cNvSpPr>
            <p:nvPr/>
          </p:nvSpPr>
          <p:spPr bwMode="auto">
            <a:xfrm>
              <a:off x="3852" y="3548"/>
              <a:ext cx="21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Freeform 222"/>
            <p:cNvSpPr>
              <a:spLocks/>
            </p:cNvSpPr>
            <p:nvPr/>
          </p:nvSpPr>
          <p:spPr bwMode="auto">
            <a:xfrm>
              <a:off x="3461" y="2757"/>
              <a:ext cx="950" cy="1197"/>
            </a:xfrm>
            <a:custGeom>
              <a:avLst/>
              <a:gdLst>
                <a:gd name="T0" fmla="*/ 812 w 950"/>
                <a:gd name="T1" fmla="*/ 1197 h 1197"/>
                <a:gd name="T2" fmla="*/ 812 w 950"/>
                <a:gd name="T3" fmla="*/ 1197 h 1197"/>
                <a:gd name="T4" fmla="*/ 837 w 950"/>
                <a:gd name="T5" fmla="*/ 1187 h 1197"/>
                <a:gd name="T6" fmla="*/ 858 w 950"/>
                <a:gd name="T7" fmla="*/ 1166 h 1197"/>
                <a:gd name="T8" fmla="*/ 884 w 950"/>
                <a:gd name="T9" fmla="*/ 1130 h 1197"/>
                <a:gd name="T10" fmla="*/ 909 w 950"/>
                <a:gd name="T11" fmla="*/ 1084 h 1197"/>
                <a:gd name="T12" fmla="*/ 925 w 950"/>
                <a:gd name="T13" fmla="*/ 1048 h 1197"/>
                <a:gd name="T14" fmla="*/ 930 w 950"/>
                <a:gd name="T15" fmla="*/ 1012 h 1197"/>
                <a:gd name="T16" fmla="*/ 940 w 950"/>
                <a:gd name="T17" fmla="*/ 971 h 1197"/>
                <a:gd name="T18" fmla="*/ 945 w 950"/>
                <a:gd name="T19" fmla="*/ 920 h 1197"/>
                <a:gd name="T20" fmla="*/ 950 w 950"/>
                <a:gd name="T21" fmla="*/ 868 h 1197"/>
                <a:gd name="T22" fmla="*/ 950 w 950"/>
                <a:gd name="T23" fmla="*/ 807 h 1197"/>
                <a:gd name="T24" fmla="*/ 950 w 950"/>
                <a:gd name="T25" fmla="*/ 807 h 1197"/>
                <a:gd name="T26" fmla="*/ 930 w 950"/>
                <a:gd name="T27" fmla="*/ 719 h 1197"/>
                <a:gd name="T28" fmla="*/ 909 w 950"/>
                <a:gd name="T29" fmla="*/ 627 h 1197"/>
                <a:gd name="T30" fmla="*/ 873 w 950"/>
                <a:gd name="T31" fmla="*/ 519 h 1197"/>
                <a:gd name="T32" fmla="*/ 832 w 950"/>
                <a:gd name="T33" fmla="*/ 401 h 1197"/>
                <a:gd name="T34" fmla="*/ 801 w 950"/>
                <a:gd name="T35" fmla="*/ 344 h 1197"/>
                <a:gd name="T36" fmla="*/ 771 w 950"/>
                <a:gd name="T37" fmla="*/ 288 h 1197"/>
                <a:gd name="T38" fmla="*/ 740 w 950"/>
                <a:gd name="T39" fmla="*/ 236 h 1197"/>
                <a:gd name="T40" fmla="*/ 699 w 950"/>
                <a:gd name="T41" fmla="*/ 185 h 1197"/>
                <a:gd name="T42" fmla="*/ 658 w 950"/>
                <a:gd name="T43" fmla="*/ 144 h 1197"/>
                <a:gd name="T44" fmla="*/ 611 w 950"/>
                <a:gd name="T45" fmla="*/ 108 h 1197"/>
                <a:gd name="T46" fmla="*/ 611 w 950"/>
                <a:gd name="T47" fmla="*/ 108 h 1197"/>
                <a:gd name="T48" fmla="*/ 581 w 950"/>
                <a:gd name="T49" fmla="*/ 87 h 1197"/>
                <a:gd name="T50" fmla="*/ 545 w 950"/>
                <a:gd name="T51" fmla="*/ 67 h 1197"/>
                <a:gd name="T52" fmla="*/ 493 w 950"/>
                <a:gd name="T53" fmla="*/ 41 h 1197"/>
                <a:gd name="T54" fmla="*/ 437 w 950"/>
                <a:gd name="T55" fmla="*/ 20 h 1197"/>
                <a:gd name="T56" fmla="*/ 365 w 950"/>
                <a:gd name="T57" fmla="*/ 5 h 1197"/>
                <a:gd name="T58" fmla="*/ 329 w 950"/>
                <a:gd name="T59" fmla="*/ 5 h 1197"/>
                <a:gd name="T60" fmla="*/ 288 w 950"/>
                <a:gd name="T61" fmla="*/ 0 h 1197"/>
                <a:gd name="T62" fmla="*/ 247 w 950"/>
                <a:gd name="T63" fmla="*/ 5 h 1197"/>
                <a:gd name="T64" fmla="*/ 206 w 950"/>
                <a:gd name="T65" fmla="*/ 15 h 1197"/>
                <a:gd name="T66" fmla="*/ 206 w 950"/>
                <a:gd name="T67" fmla="*/ 15 h 1197"/>
                <a:gd name="T68" fmla="*/ 185 w 950"/>
                <a:gd name="T69" fmla="*/ 20 h 1197"/>
                <a:gd name="T70" fmla="*/ 144 w 950"/>
                <a:gd name="T71" fmla="*/ 46 h 1197"/>
                <a:gd name="T72" fmla="*/ 113 w 950"/>
                <a:gd name="T73" fmla="*/ 67 h 1197"/>
                <a:gd name="T74" fmla="*/ 82 w 950"/>
                <a:gd name="T75" fmla="*/ 87 h 1197"/>
                <a:gd name="T76" fmla="*/ 57 w 950"/>
                <a:gd name="T77" fmla="*/ 113 h 1197"/>
                <a:gd name="T78" fmla="*/ 31 w 950"/>
                <a:gd name="T79" fmla="*/ 144 h 1197"/>
                <a:gd name="T80" fmla="*/ 16 w 950"/>
                <a:gd name="T81" fmla="*/ 180 h 1197"/>
                <a:gd name="T82" fmla="*/ 5 w 950"/>
                <a:gd name="T83" fmla="*/ 221 h 1197"/>
                <a:gd name="T84" fmla="*/ 0 w 950"/>
                <a:gd name="T85" fmla="*/ 262 h 1197"/>
                <a:gd name="T86" fmla="*/ 10 w 950"/>
                <a:gd name="T87" fmla="*/ 308 h 1197"/>
                <a:gd name="T88" fmla="*/ 36 w 950"/>
                <a:gd name="T89" fmla="*/ 360 h 1197"/>
                <a:gd name="T90" fmla="*/ 72 w 950"/>
                <a:gd name="T91" fmla="*/ 416 h 1197"/>
                <a:gd name="T92" fmla="*/ 129 w 950"/>
                <a:gd name="T93" fmla="*/ 473 h 1197"/>
                <a:gd name="T94" fmla="*/ 206 w 950"/>
                <a:gd name="T95" fmla="*/ 534 h 1197"/>
                <a:gd name="T96" fmla="*/ 206 w 950"/>
                <a:gd name="T97" fmla="*/ 534 h 1197"/>
                <a:gd name="T98" fmla="*/ 288 w 950"/>
                <a:gd name="T99" fmla="*/ 591 h 1197"/>
                <a:gd name="T100" fmla="*/ 375 w 950"/>
                <a:gd name="T101" fmla="*/ 658 h 1197"/>
                <a:gd name="T102" fmla="*/ 473 w 950"/>
                <a:gd name="T103" fmla="*/ 740 h 1197"/>
                <a:gd name="T104" fmla="*/ 581 w 950"/>
                <a:gd name="T105" fmla="*/ 842 h 1197"/>
                <a:gd name="T106" fmla="*/ 632 w 950"/>
                <a:gd name="T107" fmla="*/ 894 h 1197"/>
                <a:gd name="T108" fmla="*/ 683 w 950"/>
                <a:gd name="T109" fmla="*/ 950 h 1197"/>
                <a:gd name="T110" fmla="*/ 724 w 950"/>
                <a:gd name="T111" fmla="*/ 1007 h 1197"/>
                <a:gd name="T112" fmla="*/ 765 w 950"/>
                <a:gd name="T113" fmla="*/ 1069 h 1197"/>
                <a:gd name="T114" fmla="*/ 796 w 950"/>
                <a:gd name="T115" fmla="*/ 1130 h 1197"/>
                <a:gd name="T116" fmla="*/ 822 w 950"/>
                <a:gd name="T117" fmla="*/ 1192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0" h="1197">
                  <a:moveTo>
                    <a:pt x="812" y="1197"/>
                  </a:moveTo>
                  <a:lnTo>
                    <a:pt x="812" y="1197"/>
                  </a:lnTo>
                  <a:lnTo>
                    <a:pt x="837" y="1187"/>
                  </a:lnTo>
                  <a:lnTo>
                    <a:pt x="858" y="1166"/>
                  </a:lnTo>
                  <a:lnTo>
                    <a:pt x="884" y="1130"/>
                  </a:lnTo>
                  <a:lnTo>
                    <a:pt x="909" y="1084"/>
                  </a:lnTo>
                  <a:lnTo>
                    <a:pt x="925" y="1048"/>
                  </a:lnTo>
                  <a:lnTo>
                    <a:pt x="930" y="1012"/>
                  </a:lnTo>
                  <a:lnTo>
                    <a:pt x="940" y="971"/>
                  </a:lnTo>
                  <a:lnTo>
                    <a:pt x="945" y="920"/>
                  </a:lnTo>
                  <a:lnTo>
                    <a:pt x="950" y="868"/>
                  </a:lnTo>
                  <a:lnTo>
                    <a:pt x="950" y="807"/>
                  </a:lnTo>
                  <a:lnTo>
                    <a:pt x="950" y="807"/>
                  </a:lnTo>
                  <a:lnTo>
                    <a:pt x="930" y="719"/>
                  </a:lnTo>
                  <a:lnTo>
                    <a:pt x="909" y="627"/>
                  </a:lnTo>
                  <a:lnTo>
                    <a:pt x="873" y="519"/>
                  </a:lnTo>
                  <a:lnTo>
                    <a:pt x="832" y="401"/>
                  </a:lnTo>
                  <a:lnTo>
                    <a:pt x="801" y="344"/>
                  </a:lnTo>
                  <a:lnTo>
                    <a:pt x="771" y="288"/>
                  </a:lnTo>
                  <a:lnTo>
                    <a:pt x="740" y="236"/>
                  </a:lnTo>
                  <a:lnTo>
                    <a:pt x="699" y="185"/>
                  </a:lnTo>
                  <a:lnTo>
                    <a:pt x="658" y="14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581" y="87"/>
                  </a:lnTo>
                  <a:lnTo>
                    <a:pt x="545" y="67"/>
                  </a:lnTo>
                  <a:lnTo>
                    <a:pt x="493" y="41"/>
                  </a:lnTo>
                  <a:lnTo>
                    <a:pt x="437" y="20"/>
                  </a:lnTo>
                  <a:lnTo>
                    <a:pt x="365" y="5"/>
                  </a:lnTo>
                  <a:lnTo>
                    <a:pt x="329" y="5"/>
                  </a:lnTo>
                  <a:lnTo>
                    <a:pt x="288" y="0"/>
                  </a:lnTo>
                  <a:lnTo>
                    <a:pt x="247" y="5"/>
                  </a:lnTo>
                  <a:lnTo>
                    <a:pt x="206" y="15"/>
                  </a:lnTo>
                  <a:lnTo>
                    <a:pt x="206" y="15"/>
                  </a:lnTo>
                  <a:lnTo>
                    <a:pt x="185" y="20"/>
                  </a:lnTo>
                  <a:lnTo>
                    <a:pt x="144" y="46"/>
                  </a:lnTo>
                  <a:lnTo>
                    <a:pt x="113" y="67"/>
                  </a:lnTo>
                  <a:lnTo>
                    <a:pt x="82" y="87"/>
                  </a:lnTo>
                  <a:lnTo>
                    <a:pt x="57" y="113"/>
                  </a:lnTo>
                  <a:lnTo>
                    <a:pt x="31" y="144"/>
                  </a:lnTo>
                  <a:lnTo>
                    <a:pt x="16" y="180"/>
                  </a:lnTo>
                  <a:lnTo>
                    <a:pt x="5" y="221"/>
                  </a:lnTo>
                  <a:lnTo>
                    <a:pt x="0" y="262"/>
                  </a:lnTo>
                  <a:lnTo>
                    <a:pt x="10" y="308"/>
                  </a:lnTo>
                  <a:lnTo>
                    <a:pt x="36" y="360"/>
                  </a:lnTo>
                  <a:lnTo>
                    <a:pt x="72" y="416"/>
                  </a:lnTo>
                  <a:lnTo>
                    <a:pt x="129" y="473"/>
                  </a:lnTo>
                  <a:lnTo>
                    <a:pt x="206" y="534"/>
                  </a:lnTo>
                  <a:lnTo>
                    <a:pt x="206" y="534"/>
                  </a:lnTo>
                  <a:lnTo>
                    <a:pt x="288" y="591"/>
                  </a:lnTo>
                  <a:lnTo>
                    <a:pt x="375" y="658"/>
                  </a:lnTo>
                  <a:lnTo>
                    <a:pt x="473" y="740"/>
                  </a:lnTo>
                  <a:lnTo>
                    <a:pt x="581" y="842"/>
                  </a:lnTo>
                  <a:lnTo>
                    <a:pt x="632" y="894"/>
                  </a:lnTo>
                  <a:lnTo>
                    <a:pt x="683" y="950"/>
                  </a:lnTo>
                  <a:lnTo>
                    <a:pt x="724" y="1007"/>
                  </a:lnTo>
                  <a:lnTo>
                    <a:pt x="765" y="1069"/>
                  </a:lnTo>
                  <a:lnTo>
                    <a:pt x="796" y="1130"/>
                  </a:lnTo>
                  <a:lnTo>
                    <a:pt x="822" y="1192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3"/>
            <p:cNvSpPr>
              <a:spLocks/>
            </p:cNvSpPr>
            <p:nvPr/>
          </p:nvSpPr>
          <p:spPr bwMode="auto">
            <a:xfrm>
              <a:off x="3631" y="2736"/>
              <a:ext cx="92" cy="47"/>
            </a:xfrm>
            <a:custGeom>
              <a:avLst/>
              <a:gdLst>
                <a:gd name="T0" fmla="*/ 0 w 92"/>
                <a:gd name="T1" fmla="*/ 47 h 47"/>
                <a:gd name="T2" fmla="*/ 25 w 92"/>
                <a:gd name="T3" fmla="*/ 31 h 47"/>
                <a:gd name="T4" fmla="*/ 92 w 92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47">
                  <a:moveTo>
                    <a:pt x="0" y="47"/>
                  </a:moveTo>
                  <a:lnTo>
                    <a:pt x="25" y="31"/>
                  </a:lnTo>
                  <a:lnTo>
                    <a:pt x="9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224"/>
            <p:cNvSpPr>
              <a:spLocks noChangeShapeType="1"/>
            </p:cNvSpPr>
            <p:nvPr/>
          </p:nvSpPr>
          <p:spPr bwMode="auto">
            <a:xfrm flipV="1">
              <a:off x="3780" y="2706"/>
              <a:ext cx="41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5"/>
            <p:cNvSpPr>
              <a:spLocks/>
            </p:cNvSpPr>
            <p:nvPr/>
          </p:nvSpPr>
          <p:spPr bwMode="auto">
            <a:xfrm>
              <a:off x="3877" y="2690"/>
              <a:ext cx="103" cy="5"/>
            </a:xfrm>
            <a:custGeom>
              <a:avLst/>
              <a:gdLst>
                <a:gd name="T0" fmla="*/ 0 w 103"/>
                <a:gd name="T1" fmla="*/ 5 h 5"/>
                <a:gd name="T2" fmla="*/ 10 w 103"/>
                <a:gd name="T3" fmla="*/ 0 h 5"/>
                <a:gd name="T4" fmla="*/ 72 w 103"/>
                <a:gd name="T5" fmla="*/ 0 h 5"/>
                <a:gd name="T6" fmla="*/ 103 w 10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">
                  <a:moveTo>
                    <a:pt x="0" y="5"/>
                  </a:moveTo>
                  <a:lnTo>
                    <a:pt x="10" y="0"/>
                  </a:lnTo>
                  <a:lnTo>
                    <a:pt x="72" y="0"/>
                  </a:lnTo>
                  <a:lnTo>
                    <a:pt x="103" y="5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6"/>
            <p:cNvSpPr>
              <a:spLocks/>
            </p:cNvSpPr>
            <p:nvPr/>
          </p:nvSpPr>
          <p:spPr bwMode="auto">
            <a:xfrm>
              <a:off x="4042" y="2706"/>
              <a:ext cx="36" cy="20"/>
            </a:xfrm>
            <a:custGeom>
              <a:avLst/>
              <a:gdLst>
                <a:gd name="T0" fmla="*/ 0 w 36"/>
                <a:gd name="T1" fmla="*/ 0 h 20"/>
                <a:gd name="T2" fmla="*/ 25 w 36"/>
                <a:gd name="T3" fmla="*/ 10 h 20"/>
                <a:gd name="T4" fmla="*/ 36 w 3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0">
                  <a:moveTo>
                    <a:pt x="0" y="0"/>
                  </a:moveTo>
                  <a:lnTo>
                    <a:pt x="25" y="10"/>
                  </a:lnTo>
                  <a:lnTo>
                    <a:pt x="36" y="2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7"/>
            <p:cNvSpPr>
              <a:spLocks/>
            </p:cNvSpPr>
            <p:nvPr/>
          </p:nvSpPr>
          <p:spPr bwMode="auto">
            <a:xfrm>
              <a:off x="4129" y="2762"/>
              <a:ext cx="62" cy="77"/>
            </a:xfrm>
            <a:custGeom>
              <a:avLst/>
              <a:gdLst>
                <a:gd name="T0" fmla="*/ 0 w 62"/>
                <a:gd name="T1" fmla="*/ 0 h 77"/>
                <a:gd name="T2" fmla="*/ 15 w 62"/>
                <a:gd name="T3" fmla="*/ 15 h 77"/>
                <a:gd name="T4" fmla="*/ 41 w 62"/>
                <a:gd name="T5" fmla="*/ 46 h 77"/>
                <a:gd name="T6" fmla="*/ 62 w 62"/>
                <a:gd name="T7" fmla="*/ 77 h 77"/>
                <a:gd name="T8" fmla="*/ 62 w 6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7">
                  <a:moveTo>
                    <a:pt x="0" y="0"/>
                  </a:moveTo>
                  <a:lnTo>
                    <a:pt x="15" y="15"/>
                  </a:lnTo>
                  <a:lnTo>
                    <a:pt x="41" y="46"/>
                  </a:lnTo>
                  <a:lnTo>
                    <a:pt x="62" y="77"/>
                  </a:lnTo>
                  <a:lnTo>
                    <a:pt x="62" y="7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8"/>
            <p:cNvSpPr>
              <a:spLocks/>
            </p:cNvSpPr>
            <p:nvPr/>
          </p:nvSpPr>
          <p:spPr bwMode="auto">
            <a:xfrm>
              <a:off x="4216" y="2896"/>
              <a:ext cx="16" cy="41"/>
            </a:xfrm>
            <a:custGeom>
              <a:avLst/>
              <a:gdLst>
                <a:gd name="T0" fmla="*/ 0 w 16"/>
                <a:gd name="T1" fmla="*/ 0 h 41"/>
                <a:gd name="T2" fmla="*/ 10 w 16"/>
                <a:gd name="T3" fmla="*/ 30 h 41"/>
                <a:gd name="T4" fmla="*/ 16 w 1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1">
                  <a:moveTo>
                    <a:pt x="0" y="0"/>
                  </a:moveTo>
                  <a:lnTo>
                    <a:pt x="10" y="30"/>
                  </a:lnTo>
                  <a:lnTo>
                    <a:pt x="16" y="4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9"/>
            <p:cNvSpPr>
              <a:spLocks/>
            </p:cNvSpPr>
            <p:nvPr/>
          </p:nvSpPr>
          <p:spPr bwMode="auto">
            <a:xfrm>
              <a:off x="4247" y="2998"/>
              <a:ext cx="15" cy="98"/>
            </a:xfrm>
            <a:custGeom>
              <a:avLst/>
              <a:gdLst>
                <a:gd name="T0" fmla="*/ 0 w 15"/>
                <a:gd name="T1" fmla="*/ 0 h 98"/>
                <a:gd name="T2" fmla="*/ 5 w 15"/>
                <a:gd name="T3" fmla="*/ 36 h 98"/>
                <a:gd name="T4" fmla="*/ 15 w 15"/>
                <a:gd name="T5" fmla="*/ 98 h 98"/>
                <a:gd name="T6" fmla="*/ 15 w 15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98">
                  <a:moveTo>
                    <a:pt x="0" y="0"/>
                  </a:moveTo>
                  <a:lnTo>
                    <a:pt x="5" y="36"/>
                  </a:lnTo>
                  <a:lnTo>
                    <a:pt x="15" y="98"/>
                  </a:lnTo>
                  <a:lnTo>
                    <a:pt x="15" y="9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0"/>
            <p:cNvSpPr>
              <a:spLocks/>
            </p:cNvSpPr>
            <p:nvPr/>
          </p:nvSpPr>
          <p:spPr bwMode="auto">
            <a:xfrm>
              <a:off x="4268" y="3158"/>
              <a:ext cx="0" cy="41"/>
            </a:xfrm>
            <a:custGeom>
              <a:avLst/>
              <a:gdLst>
                <a:gd name="T0" fmla="*/ 0 h 41"/>
                <a:gd name="T1" fmla="*/ 10 h 41"/>
                <a:gd name="T2" fmla="*/ 41 h 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">
                  <a:moveTo>
                    <a:pt x="0" y="0"/>
                  </a:moveTo>
                  <a:lnTo>
                    <a:pt x="0" y="10"/>
                  </a:lnTo>
                  <a:lnTo>
                    <a:pt x="0" y="4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231"/>
            <p:cNvSpPr>
              <a:spLocks noChangeArrowheads="1"/>
            </p:cNvSpPr>
            <p:nvPr/>
          </p:nvSpPr>
          <p:spPr bwMode="auto">
            <a:xfrm>
              <a:off x="4442" y="2669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z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2"/>
            <p:cNvSpPr>
              <a:spLocks noChangeArrowheads="1"/>
            </p:cNvSpPr>
            <p:nvPr/>
          </p:nvSpPr>
          <p:spPr bwMode="auto">
            <a:xfrm>
              <a:off x="4514" y="2675"/>
              <a:ext cx="37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=  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33"/>
            <p:cNvSpPr>
              <a:spLocks noChangeArrowheads="1"/>
            </p:cNvSpPr>
            <p:nvPr/>
          </p:nvSpPr>
          <p:spPr bwMode="auto">
            <a:xfrm>
              <a:off x="4832" y="2669"/>
              <a:ext cx="175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34"/>
            <p:cNvSpPr>
              <a:spLocks noChangeArrowheads="1"/>
            </p:cNvSpPr>
            <p:nvPr/>
          </p:nvSpPr>
          <p:spPr bwMode="auto">
            <a:xfrm>
              <a:off x="4939" y="2690"/>
              <a:ext cx="9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35"/>
            <p:cNvSpPr>
              <a:spLocks noChangeArrowheads="1"/>
            </p:cNvSpPr>
            <p:nvPr/>
          </p:nvSpPr>
          <p:spPr bwMode="auto">
            <a:xfrm>
              <a:off x="4991" y="2654"/>
              <a:ext cx="2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-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36"/>
            <p:cNvSpPr>
              <a:spLocks noChangeArrowheads="1"/>
            </p:cNvSpPr>
            <p:nvPr/>
          </p:nvSpPr>
          <p:spPr bwMode="auto">
            <a:xfrm>
              <a:off x="5098" y="2669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37"/>
            <p:cNvSpPr>
              <a:spLocks noChangeArrowheads="1"/>
            </p:cNvSpPr>
            <p:nvPr/>
          </p:nvSpPr>
          <p:spPr bwMode="auto">
            <a:xfrm>
              <a:off x="5180" y="2690"/>
              <a:ext cx="9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Freeform 238"/>
            <p:cNvSpPr>
              <a:spLocks/>
            </p:cNvSpPr>
            <p:nvPr/>
          </p:nvSpPr>
          <p:spPr bwMode="auto">
            <a:xfrm>
              <a:off x="4643" y="2695"/>
              <a:ext cx="539" cy="160"/>
            </a:xfrm>
            <a:custGeom>
              <a:avLst/>
              <a:gdLst>
                <a:gd name="T0" fmla="*/ 0 w 539"/>
                <a:gd name="T1" fmla="*/ 113 h 160"/>
                <a:gd name="T2" fmla="*/ 10 w 539"/>
                <a:gd name="T3" fmla="*/ 108 h 160"/>
                <a:gd name="T4" fmla="*/ 41 w 539"/>
                <a:gd name="T5" fmla="*/ 160 h 160"/>
                <a:gd name="T6" fmla="*/ 71 w 539"/>
                <a:gd name="T7" fmla="*/ 0 h 160"/>
                <a:gd name="T8" fmla="*/ 539 w 539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60">
                  <a:moveTo>
                    <a:pt x="0" y="113"/>
                  </a:moveTo>
                  <a:lnTo>
                    <a:pt x="10" y="108"/>
                  </a:lnTo>
                  <a:lnTo>
                    <a:pt x="41" y="160"/>
                  </a:lnTo>
                  <a:lnTo>
                    <a:pt x="71" y="0"/>
                  </a:lnTo>
                  <a:lnTo>
                    <a:pt x="539" y="0"/>
                  </a:lnTo>
                </a:path>
              </a:pathLst>
            </a:custGeom>
            <a:noFill/>
            <a:ln w="7938">
              <a:solidFill>
                <a:srgbClr val="2318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91362" y="35292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直角坐标</a:t>
            </a:r>
            <a:endParaRPr lang="zh-CN" altLang="en-US" dirty="0"/>
          </a:p>
        </p:txBody>
      </p:sp>
      <p:sp>
        <p:nvSpPr>
          <p:cNvPr id="254" name="矩形 253"/>
          <p:cNvSpPr/>
          <p:nvPr/>
        </p:nvSpPr>
        <p:spPr>
          <a:xfrm>
            <a:off x="294747" y="463953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极坐标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7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6" grpId="0"/>
      <p:bldP spid="2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任意多边形 266"/>
          <p:cNvSpPr/>
          <p:nvPr/>
        </p:nvSpPr>
        <p:spPr>
          <a:xfrm>
            <a:off x="9154758" y="4113592"/>
            <a:ext cx="1871831" cy="927850"/>
          </a:xfrm>
          <a:custGeom>
            <a:avLst/>
            <a:gdLst>
              <a:gd name="connsiteX0" fmla="*/ 935915 w 1871831"/>
              <a:gd name="connsiteY0" fmla="*/ 0 h 946673"/>
              <a:gd name="connsiteX1" fmla="*/ 0 w 1871831"/>
              <a:gd name="connsiteY1" fmla="*/ 946673 h 946673"/>
              <a:gd name="connsiteX2" fmla="*/ 1871831 w 1871831"/>
              <a:gd name="connsiteY2" fmla="*/ 946673 h 946673"/>
              <a:gd name="connsiteX3" fmla="*/ 1871831 w 1871831"/>
              <a:gd name="connsiteY3" fmla="*/ 860612 h 946673"/>
              <a:gd name="connsiteX4" fmla="*/ 1850315 w 1871831"/>
              <a:gd name="connsiteY4" fmla="*/ 763793 h 946673"/>
              <a:gd name="connsiteX5" fmla="*/ 1818043 w 1871831"/>
              <a:gd name="connsiteY5" fmla="*/ 634701 h 946673"/>
              <a:gd name="connsiteX6" fmla="*/ 1764254 w 1871831"/>
              <a:gd name="connsiteY6" fmla="*/ 537882 h 946673"/>
              <a:gd name="connsiteX7" fmla="*/ 1710466 w 1871831"/>
              <a:gd name="connsiteY7" fmla="*/ 419548 h 946673"/>
              <a:gd name="connsiteX8" fmla="*/ 1602890 w 1871831"/>
              <a:gd name="connsiteY8" fmla="*/ 311972 h 946673"/>
              <a:gd name="connsiteX9" fmla="*/ 1506071 w 1871831"/>
              <a:gd name="connsiteY9" fmla="*/ 215153 h 946673"/>
              <a:gd name="connsiteX10" fmla="*/ 1376979 w 1871831"/>
              <a:gd name="connsiteY10" fmla="*/ 150607 h 946673"/>
              <a:gd name="connsiteX11" fmla="*/ 1280160 w 1871831"/>
              <a:gd name="connsiteY11" fmla="*/ 86061 h 946673"/>
              <a:gd name="connsiteX12" fmla="*/ 1172584 w 1871831"/>
              <a:gd name="connsiteY12" fmla="*/ 43030 h 946673"/>
              <a:gd name="connsiteX13" fmla="*/ 1011219 w 1871831"/>
              <a:gd name="connsiteY13" fmla="*/ 21515 h 946673"/>
              <a:gd name="connsiteX14" fmla="*/ 935915 w 1871831"/>
              <a:gd name="connsiteY14" fmla="*/ 0 h 94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71831" h="946673">
                <a:moveTo>
                  <a:pt x="935915" y="0"/>
                </a:moveTo>
                <a:lnTo>
                  <a:pt x="0" y="946673"/>
                </a:lnTo>
                <a:lnTo>
                  <a:pt x="1871831" y="946673"/>
                </a:lnTo>
                <a:lnTo>
                  <a:pt x="1871831" y="860612"/>
                </a:lnTo>
                <a:lnTo>
                  <a:pt x="1850315" y="763793"/>
                </a:lnTo>
                <a:lnTo>
                  <a:pt x="1818043" y="634701"/>
                </a:lnTo>
                <a:lnTo>
                  <a:pt x="1764254" y="537882"/>
                </a:lnTo>
                <a:lnTo>
                  <a:pt x="1710466" y="419548"/>
                </a:lnTo>
                <a:lnTo>
                  <a:pt x="1602890" y="311972"/>
                </a:lnTo>
                <a:lnTo>
                  <a:pt x="1506071" y="215153"/>
                </a:lnTo>
                <a:lnTo>
                  <a:pt x="1376979" y="150607"/>
                </a:lnTo>
                <a:lnTo>
                  <a:pt x="1280160" y="86061"/>
                </a:lnTo>
                <a:lnTo>
                  <a:pt x="1172584" y="43030"/>
                </a:lnTo>
                <a:lnTo>
                  <a:pt x="1011219" y="21515"/>
                </a:lnTo>
                <a:lnTo>
                  <a:pt x="93591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238" name="矩形 237"/>
          <p:cNvSpPr/>
          <p:nvPr/>
        </p:nvSpPr>
        <p:spPr>
          <a:xfrm>
            <a:off x="1029878" y="433156"/>
            <a:ext cx="946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12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矩形 238"/>
              <p:cNvSpPr/>
              <p:nvPr/>
            </p:nvSpPr>
            <p:spPr>
              <a:xfrm>
                <a:off x="1975971" y="330147"/>
                <a:ext cx="4902432" cy="729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计算二次积分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39" name="矩形 2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30147"/>
                <a:ext cx="4902432" cy="729239"/>
              </a:xfrm>
              <a:prstGeom prst="rect">
                <a:avLst/>
              </a:prstGeom>
              <a:blipFill>
                <a:blip r:embed="rId2"/>
                <a:stretch>
                  <a:fillRect l="-1866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矩形 239"/>
          <p:cNvSpPr/>
          <p:nvPr/>
        </p:nvSpPr>
        <p:spPr>
          <a:xfrm>
            <a:off x="1029878" y="11758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241" name="矩形 240"/>
          <p:cNvSpPr/>
          <p:nvPr/>
        </p:nvSpPr>
        <p:spPr>
          <a:xfrm>
            <a:off x="1975971" y="117589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分析：直接计算不太好计算！</a:t>
            </a:r>
            <a:endParaRPr lang="zh-CN" altLang="en-US" sz="2400" dirty="0"/>
          </a:p>
        </p:txBody>
      </p:sp>
      <p:sp>
        <p:nvSpPr>
          <p:cNvPr id="242" name="矩形 241"/>
          <p:cNvSpPr/>
          <p:nvPr/>
        </p:nvSpPr>
        <p:spPr>
          <a:xfrm>
            <a:off x="6112210" y="1175898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</a:rPr>
              <a:t>回到二重积分寻找其它计算方法。</a:t>
            </a:r>
          </a:p>
        </p:txBody>
      </p:sp>
      <p:sp>
        <p:nvSpPr>
          <p:cNvPr id="243" name="矩形 242"/>
          <p:cNvSpPr/>
          <p:nvPr/>
        </p:nvSpPr>
        <p:spPr>
          <a:xfrm>
            <a:off x="1975971" y="175407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画出区域图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矩形 243"/>
              <p:cNvSpPr/>
              <p:nvPr/>
            </p:nvSpPr>
            <p:spPr>
              <a:xfrm>
                <a:off x="4180918" y="1676169"/>
                <a:ext cx="5057218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4" name="矩形 2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18" y="1676169"/>
                <a:ext cx="5057218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组合 253"/>
          <p:cNvGrpSpPr/>
          <p:nvPr/>
        </p:nvGrpSpPr>
        <p:grpSpPr>
          <a:xfrm>
            <a:off x="8552329" y="3598743"/>
            <a:ext cx="3034892" cy="2023610"/>
            <a:chOff x="8068235" y="2655966"/>
            <a:chExt cx="3034892" cy="2023610"/>
          </a:xfrm>
        </p:grpSpPr>
        <p:cxnSp>
          <p:nvCxnSpPr>
            <p:cNvPr id="247" name="直接箭头连接符 246"/>
            <p:cNvCxnSpPr>
              <a:endCxn id="251" idx="2"/>
            </p:cNvCxnSpPr>
            <p:nvPr/>
          </p:nvCxnSpPr>
          <p:spPr>
            <a:xfrm flipV="1">
              <a:off x="8068235" y="4109421"/>
              <a:ext cx="28452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/>
            <p:cNvCxnSpPr/>
            <p:nvPr/>
          </p:nvCxnSpPr>
          <p:spPr>
            <a:xfrm flipV="1">
              <a:off x="8659906" y="2721686"/>
              <a:ext cx="0" cy="1957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矩形 250"/>
                <p:cNvSpPr/>
                <p:nvPr/>
              </p:nvSpPr>
              <p:spPr>
                <a:xfrm>
                  <a:off x="10723921" y="3740089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1" name="矩形 2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921" y="3740089"/>
                  <a:ext cx="3792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矩形 252"/>
                <p:cNvSpPr/>
                <p:nvPr/>
              </p:nvSpPr>
              <p:spPr>
                <a:xfrm>
                  <a:off x="8638393" y="2655966"/>
                  <a:ext cx="3826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3" name="矩形 2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8393" y="2655966"/>
                  <a:ext cx="38260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6" name="直接连接符 255"/>
          <p:cNvCxnSpPr/>
          <p:nvPr/>
        </p:nvCxnSpPr>
        <p:spPr>
          <a:xfrm flipV="1">
            <a:off x="9140931" y="5046820"/>
            <a:ext cx="2162287" cy="107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组合 256"/>
          <p:cNvGrpSpPr/>
          <p:nvPr/>
        </p:nvGrpSpPr>
        <p:grpSpPr>
          <a:xfrm>
            <a:off x="9122487" y="3755018"/>
            <a:ext cx="2672383" cy="369332"/>
            <a:chOff x="7971416" y="1595284"/>
            <a:chExt cx="2672383" cy="369332"/>
          </a:xfrm>
        </p:grpSpPr>
        <p:cxnSp>
          <p:nvCxnSpPr>
            <p:cNvPr id="258" name="直接连接符 257"/>
            <p:cNvCxnSpPr/>
            <p:nvPr/>
          </p:nvCxnSpPr>
          <p:spPr>
            <a:xfrm flipV="1">
              <a:off x="7971416" y="1953858"/>
              <a:ext cx="2162287" cy="1075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矩形 258"/>
                <p:cNvSpPr/>
                <p:nvPr/>
              </p:nvSpPr>
              <p:spPr>
                <a:xfrm>
                  <a:off x="9831589" y="1595284"/>
                  <a:ext cx="8122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9" name="矩形 2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589" y="1595284"/>
                  <a:ext cx="81221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组合 260"/>
          <p:cNvGrpSpPr/>
          <p:nvPr/>
        </p:nvGrpSpPr>
        <p:grpSpPr>
          <a:xfrm>
            <a:off x="9140931" y="4124351"/>
            <a:ext cx="2839862" cy="1855694"/>
            <a:chOff x="9216234" y="3063240"/>
            <a:chExt cx="2839862" cy="1855694"/>
          </a:xfrm>
        </p:grpSpPr>
        <p:sp>
          <p:nvSpPr>
            <p:cNvPr id="255" name="弧形 254"/>
            <p:cNvSpPr/>
            <p:nvPr/>
          </p:nvSpPr>
          <p:spPr>
            <a:xfrm>
              <a:off x="9216234" y="3063240"/>
              <a:ext cx="1885658" cy="1855694"/>
            </a:xfrm>
            <a:prstGeom prst="arc">
              <a:avLst>
                <a:gd name="adj1" fmla="val 12102593"/>
                <a:gd name="adj2" fmla="val 1621795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矩形 259"/>
                <p:cNvSpPr/>
                <p:nvPr/>
              </p:nvSpPr>
              <p:spPr>
                <a:xfrm>
                  <a:off x="10147688" y="3218698"/>
                  <a:ext cx="1908408" cy="4277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=1+</m:t>
                        </m:r>
                        <m:rad>
                          <m:radPr>
                            <m:degHide m:val="on"/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0" name="矩形 2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7688" y="3218698"/>
                  <a:ext cx="1908408" cy="427746"/>
                </a:xfrm>
                <a:prstGeom prst="rect">
                  <a:avLst/>
                </a:prstGeom>
                <a:blipFill>
                  <a:blip r:embed="rId12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2" name="组合 261"/>
          <p:cNvGrpSpPr/>
          <p:nvPr/>
        </p:nvGrpSpPr>
        <p:grpSpPr>
          <a:xfrm>
            <a:off x="8804791" y="3539029"/>
            <a:ext cx="1806840" cy="1866698"/>
            <a:chOff x="4503420" y="1622815"/>
            <a:chExt cx="1806840" cy="1866698"/>
          </a:xfrm>
        </p:grpSpPr>
        <p:cxnSp>
          <p:nvCxnSpPr>
            <p:cNvPr id="263" name="直接连接符 262"/>
            <p:cNvCxnSpPr/>
            <p:nvPr/>
          </p:nvCxnSpPr>
          <p:spPr>
            <a:xfrm flipH="1">
              <a:off x="4503420" y="1953858"/>
              <a:ext cx="1551792" cy="153565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矩形 263"/>
                <p:cNvSpPr/>
                <p:nvPr/>
              </p:nvSpPr>
              <p:spPr>
                <a:xfrm>
                  <a:off x="5495871" y="1622815"/>
                  <a:ext cx="814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4" name="矩形 2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871" y="1622815"/>
                  <a:ext cx="814389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矩形 267"/>
              <p:cNvSpPr/>
              <p:nvPr/>
            </p:nvSpPr>
            <p:spPr>
              <a:xfrm>
                <a:off x="1975971" y="2215740"/>
                <a:ext cx="52624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二次积分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直角坐标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型（两部分）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8" name="矩形 2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2215740"/>
                <a:ext cx="5262466" cy="461665"/>
              </a:xfrm>
              <a:prstGeom prst="rect">
                <a:avLst/>
              </a:prstGeom>
              <a:blipFill>
                <a:blip r:embed="rId14"/>
                <a:stretch>
                  <a:fillRect l="-173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矩形 268"/>
          <p:cNvSpPr/>
          <p:nvPr/>
        </p:nvSpPr>
        <p:spPr>
          <a:xfrm>
            <a:off x="1935895" y="359874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极</a:t>
            </a:r>
            <a:r>
              <a:rPr lang="zh-CN" altLang="en-US" sz="2400" dirty="0" smtClean="0">
                <a:solidFill>
                  <a:prstClr val="black"/>
                </a:solidFill>
              </a:rPr>
              <a:t>坐标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矩形 269"/>
              <p:cNvSpPr/>
              <p:nvPr/>
            </p:nvSpPr>
            <p:spPr>
              <a:xfrm>
                <a:off x="1882404" y="2644196"/>
                <a:ext cx="8060220" cy="729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0" name="矩形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404" y="2644196"/>
                <a:ext cx="8060220" cy="7292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矩形 270"/>
              <p:cNvSpPr/>
              <p:nvPr/>
            </p:nvSpPr>
            <p:spPr>
              <a:xfrm>
                <a:off x="1891428" y="4152957"/>
                <a:ext cx="4610749" cy="1313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 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1" name="矩形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28" y="4152957"/>
                <a:ext cx="4610749" cy="13131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80671" y="5491785"/>
                <a:ext cx="5091137" cy="1021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71" y="5491785"/>
                <a:ext cx="5091137" cy="10218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6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40" grpId="0"/>
      <p:bldP spid="241" grpId="0"/>
      <p:bldP spid="242" grpId="0"/>
      <p:bldP spid="243" grpId="0"/>
      <p:bldP spid="244" grpId="0"/>
      <p:bldP spid="268" grpId="0"/>
      <p:bldP spid="269" grpId="0"/>
      <p:bldP spid="270" grpId="0"/>
      <p:bldP spid="271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38601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重积分的换元法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368829" y="986090"/>
                <a:ext cx="10052858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平面内的闭区域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上连续，变换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𝑢𝑜𝑣</m:t>
                    </m:r>
                    <m:r>
                      <m:rPr>
                        <m:nor/>
                      </m:rPr>
                      <a:rPr lang="zh-CN" altLang="en-US" sz="2400" dirty="0"/>
                      <m:t>平面内的闭区域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变换</a:t>
                </a:r>
                <a:r>
                  <a:rPr lang="zh-CN" altLang="en-US" sz="2400" dirty="0" smtClean="0"/>
                  <a:t>成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平面内的闭区域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zh-CN" altLang="en-US" sz="2400" dirty="0"/>
                  <a:t>，且满足 </a:t>
                </a: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29" y="986090"/>
                <a:ext cx="10052858" cy="1285480"/>
              </a:xfrm>
              <a:prstGeom prst="rect">
                <a:avLst/>
              </a:prstGeom>
              <a:blipFill>
                <a:blip r:embed="rId2"/>
                <a:stretch>
                  <a:fillRect l="-970" b="-8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60116" y="2317249"/>
                <a:ext cx="72658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（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）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 、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 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上具有一阶连续偏导数；</a:t>
                </a: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16" y="2317249"/>
                <a:ext cx="7265835" cy="461665"/>
              </a:xfrm>
              <a:prstGeom prst="rect">
                <a:avLst/>
              </a:prstGeom>
              <a:blipFill>
                <a:blip r:embed="rId3"/>
                <a:stretch>
                  <a:fillRect l="-1342" t="-14474" r="-252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560116" y="2839768"/>
                <a:ext cx="739471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）在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上</a:t>
                </a:r>
                <a:r>
                  <a:rPr lang="zh-CN" altLang="en-US" sz="2400" dirty="0" smtClean="0"/>
                  <a:t>雅可比行列式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 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16" y="2839768"/>
                <a:ext cx="7394717" cy="1266180"/>
              </a:xfrm>
              <a:prstGeom prst="rect">
                <a:avLst/>
              </a:prstGeom>
              <a:blipFill>
                <a:blip r:embed="rId4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60116" y="4166802"/>
                <a:ext cx="54234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（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）变换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是一对一的，则有 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16" y="4166802"/>
                <a:ext cx="5423408" cy="461665"/>
              </a:xfrm>
              <a:prstGeom prst="rect">
                <a:avLst/>
              </a:prstGeom>
              <a:blipFill>
                <a:blip r:embed="rId5"/>
                <a:stretch>
                  <a:fillRect l="-1798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227538" y="4844664"/>
                <a:ext cx="6727098" cy="537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zh-CN" altLang="en-US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38" y="4844664"/>
                <a:ext cx="6727098" cy="537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9007781" y="678364"/>
            <a:ext cx="2657618" cy="2131338"/>
            <a:chOff x="9007781" y="678364"/>
            <a:chExt cx="2657618" cy="2131338"/>
          </a:xfrm>
        </p:grpSpPr>
        <p:grpSp>
          <p:nvGrpSpPr>
            <p:cNvPr id="36" name="组合 35"/>
            <p:cNvGrpSpPr/>
            <p:nvPr/>
          </p:nvGrpSpPr>
          <p:grpSpPr>
            <a:xfrm>
              <a:off x="9007781" y="678364"/>
              <a:ext cx="2657618" cy="2131338"/>
              <a:chOff x="9007781" y="678364"/>
              <a:chExt cx="2657618" cy="213133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9027622" y="706582"/>
                <a:ext cx="2443942" cy="2103120"/>
                <a:chOff x="9027622" y="706582"/>
                <a:chExt cx="2443942" cy="2103120"/>
              </a:xfrm>
            </p:grpSpPr>
            <p:cxnSp>
              <p:nvCxnSpPr>
                <p:cNvPr id="4" name="直接箭头连接符 3"/>
                <p:cNvCxnSpPr/>
                <p:nvPr/>
              </p:nvCxnSpPr>
              <p:spPr>
                <a:xfrm flipV="1">
                  <a:off x="9318567" y="706582"/>
                  <a:ext cx="16626" cy="2103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接箭头连接符 5"/>
                <p:cNvCxnSpPr/>
                <p:nvPr/>
              </p:nvCxnSpPr>
              <p:spPr>
                <a:xfrm>
                  <a:off x="9027622" y="2452255"/>
                  <a:ext cx="2443942" cy="83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9925396" y="1903615"/>
                <a:ext cx="87283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9917084" y="1155469"/>
                <a:ext cx="16625" cy="7398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>
                  <a:xfrm>
                    <a:off x="11277729" y="2091235"/>
                    <a:ext cx="3876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77729" y="2091235"/>
                    <a:ext cx="38767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9268691" y="678364"/>
                    <a:ext cx="3876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8691" y="678364"/>
                    <a:ext cx="38767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接连接符 16"/>
              <p:cNvCxnSpPr/>
              <p:nvPr/>
            </p:nvCxnSpPr>
            <p:spPr>
              <a:xfrm flipV="1">
                <a:off x="10798233" y="1155469"/>
                <a:ext cx="16625" cy="7398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9925396" y="1155469"/>
                <a:ext cx="87283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/>
                  <p:cNvSpPr/>
                  <p:nvPr/>
                </p:nvSpPr>
                <p:spPr>
                  <a:xfrm>
                    <a:off x="10199717" y="1317860"/>
                    <a:ext cx="6225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矩形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9717" y="1317860"/>
                    <a:ext cx="62254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22"/>
              <p:cNvCxnSpPr/>
              <p:nvPr/>
            </p:nvCxnSpPr>
            <p:spPr>
              <a:xfrm flipH="1">
                <a:off x="9917084" y="1903615"/>
                <a:ext cx="8312" cy="55695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10810702" y="1886989"/>
                <a:ext cx="8312" cy="55695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9724956" y="2406534"/>
                    <a:ext cx="3876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4956" y="2406534"/>
                    <a:ext cx="3876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10621023" y="2427078"/>
                    <a:ext cx="94012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矩形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1023" y="2427078"/>
                    <a:ext cx="94012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接连接符 27"/>
              <p:cNvCxnSpPr/>
              <p:nvPr/>
            </p:nvCxnSpPr>
            <p:spPr>
              <a:xfrm>
                <a:off x="9318567" y="1903615"/>
                <a:ext cx="6068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9339348" y="1155469"/>
                <a:ext cx="6068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9238469" y="1821365"/>
                    <a:ext cx="3876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8469" y="1821365"/>
                    <a:ext cx="3876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9007781" y="1113237"/>
                    <a:ext cx="94012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7781" y="1113237"/>
                    <a:ext cx="94012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824516" y="1879543"/>
                  <a:ext cx="4612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4516" y="1879543"/>
                  <a:ext cx="4612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750474" y="1812759"/>
                  <a:ext cx="4761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74" y="1812759"/>
                  <a:ext cx="47615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662944" y="840628"/>
                  <a:ext cx="4761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944" y="840628"/>
                  <a:ext cx="47615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912927" y="1903615"/>
            <a:ext cx="8977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921240" y="1147156"/>
            <a:ext cx="0" cy="73983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333079" y="586378"/>
                <a:ext cx="22748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79" y="586378"/>
                <a:ext cx="2274854" cy="916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333078" y="1482568"/>
                <a:ext cx="1284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78" y="1482568"/>
                <a:ext cx="128426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333079" y="1966039"/>
                <a:ext cx="2112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79" y="1966039"/>
                <a:ext cx="21120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333078" y="2452255"/>
                <a:ext cx="20270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78" y="2452255"/>
                <a:ext cx="202703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132839" y="1482568"/>
                <a:ext cx="266246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39" y="1482568"/>
                <a:ext cx="2662460" cy="5091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132839" y="1944233"/>
                <a:ext cx="429829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39" y="1944233"/>
                <a:ext cx="4298293" cy="5091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132839" y="2428498"/>
                <a:ext cx="411484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39" y="2428498"/>
                <a:ext cx="4114844" cy="509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/>
          <p:cNvGrpSpPr/>
          <p:nvPr/>
        </p:nvGrpSpPr>
        <p:grpSpPr>
          <a:xfrm>
            <a:off x="9027622" y="3154680"/>
            <a:ext cx="2663626" cy="2103120"/>
            <a:chOff x="9027622" y="3154680"/>
            <a:chExt cx="2663626" cy="2103120"/>
          </a:xfrm>
        </p:grpSpPr>
        <p:grpSp>
          <p:nvGrpSpPr>
            <p:cNvPr id="8" name="组合 7"/>
            <p:cNvGrpSpPr/>
            <p:nvPr/>
          </p:nvGrpSpPr>
          <p:grpSpPr>
            <a:xfrm>
              <a:off x="9027622" y="3154680"/>
              <a:ext cx="2443942" cy="2103120"/>
              <a:chOff x="9027622" y="706582"/>
              <a:chExt cx="2443942" cy="2103120"/>
            </a:xfrm>
          </p:grpSpPr>
          <p:cxnSp>
            <p:nvCxnSpPr>
              <p:cNvPr id="9" name="直接箭头连接符 8"/>
              <p:cNvCxnSpPr/>
              <p:nvPr/>
            </p:nvCxnSpPr>
            <p:spPr>
              <a:xfrm flipV="1">
                <a:off x="9318567" y="706582"/>
                <a:ext cx="16626" cy="2103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9027622" y="2452255"/>
                <a:ext cx="2443942" cy="83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1303578" y="4451156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578" y="4451156"/>
                  <a:ext cx="38767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9255092" y="3215992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5092" y="3215992"/>
                  <a:ext cx="38767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9462526" y="4445817"/>
                  <a:ext cx="396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526" y="4445817"/>
                  <a:ext cx="39690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0453381" y="4273846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3381" y="4273846"/>
                  <a:ext cx="40729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659710" y="3461970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9710" y="3461970"/>
                  <a:ext cx="40729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椭圆 57"/>
            <p:cNvSpPr/>
            <p:nvPr/>
          </p:nvSpPr>
          <p:spPr>
            <a:xfrm flipV="1">
              <a:off x="9724956" y="4412793"/>
              <a:ext cx="531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 flipV="1">
              <a:off x="10434030" y="4273846"/>
              <a:ext cx="45719" cy="70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0010475" y="35735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箭头连接符 61"/>
          <p:cNvCxnSpPr>
            <a:endCxn id="59" idx="7"/>
          </p:cNvCxnSpPr>
          <p:nvPr/>
        </p:nvCxnSpPr>
        <p:spPr>
          <a:xfrm flipV="1">
            <a:off x="9750830" y="4334141"/>
            <a:ext cx="689895" cy="90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60" idx="7"/>
          </p:cNvCxnSpPr>
          <p:nvPr/>
        </p:nvCxnSpPr>
        <p:spPr>
          <a:xfrm flipV="1">
            <a:off x="9747020" y="3580262"/>
            <a:ext cx="302479" cy="84448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0" idx="6"/>
          </p:cNvCxnSpPr>
          <p:nvPr/>
        </p:nvCxnSpPr>
        <p:spPr>
          <a:xfrm flipV="1">
            <a:off x="10056194" y="3461970"/>
            <a:ext cx="742039" cy="13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59" idx="6"/>
          </p:cNvCxnSpPr>
          <p:nvPr/>
        </p:nvCxnSpPr>
        <p:spPr>
          <a:xfrm flipV="1">
            <a:off x="10434030" y="3427480"/>
            <a:ext cx="316444" cy="881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9946177" y="3751385"/>
                <a:ext cx="5269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177" y="3751385"/>
                <a:ext cx="52693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316130" y="2903314"/>
                <a:ext cx="1782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30" y="2903314"/>
                <a:ext cx="1782924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957566" y="3375604"/>
                <a:ext cx="6244530" cy="111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zh-CN" alt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dirty="0">
                                          <a:solidFill>
                                            <a:prstClr val="black"/>
                                          </a:solidFill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dirty="0">
                                          <a:solidFill>
                                            <a:prstClr val="black"/>
                                          </a:solidFill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66" y="3375604"/>
                <a:ext cx="6244530" cy="111293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1215750" y="4435652"/>
                <a:ext cx="6078908" cy="1304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50" y="4435652"/>
                <a:ext cx="6078908" cy="130414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6920032" y="5740143"/>
                <a:ext cx="2069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32" y="5740143"/>
                <a:ext cx="2069349" cy="461665"/>
              </a:xfrm>
              <a:prstGeom prst="rect">
                <a:avLst/>
              </a:prstGeom>
              <a:blipFill>
                <a:blip r:embed="rId2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67011" y="2903314"/>
                <a:ext cx="2390078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011" y="2903314"/>
                <a:ext cx="2390078" cy="5384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08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70" grpId="0"/>
      <p:bldP spid="71" grpId="0"/>
      <p:bldP spid="72" grpId="0"/>
      <p:bldP spid="74" grpId="0"/>
      <p:bldP spid="76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61888" y="542310"/>
                <a:ext cx="2263377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l-GR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88" y="542310"/>
                <a:ext cx="2263377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14268" y="738774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83903" y="365125"/>
                <a:ext cx="6140142" cy="145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400" b="0" i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l-GR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l-GR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903" y="365125"/>
                <a:ext cx="6140142" cy="1453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60361" y="1735438"/>
                <a:ext cx="9206944" cy="678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计算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 ，其中区域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/>
                  <a:t> 所围</a:t>
                </a:r>
                <a:r>
                  <a:rPr lang="zh-CN" altLang="en-US" sz="2400" dirty="0" smtClean="0"/>
                  <a:t>成</a:t>
                </a:r>
                <a:r>
                  <a:rPr lang="zh-CN" altLang="en-US" sz="2400" dirty="0"/>
                  <a:t>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361" y="1735438"/>
                <a:ext cx="9206944" cy="678327"/>
              </a:xfrm>
              <a:prstGeom prst="rect">
                <a:avLst/>
              </a:prstGeom>
              <a:blipFill>
                <a:blip r:embed="rId4"/>
                <a:stretch>
                  <a:fillRect l="-1060" b="-12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14268" y="1841477"/>
            <a:ext cx="837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12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014268" y="261099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891739" y="2610998"/>
                <a:ext cx="4796826" cy="680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9" y="2610998"/>
                <a:ext cx="4796826" cy="680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61887" y="3384788"/>
                <a:ext cx="415960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，则有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87" y="3384788"/>
                <a:ext cx="4159600" cy="1271438"/>
              </a:xfrm>
              <a:prstGeom prst="rect">
                <a:avLst/>
              </a:prstGeom>
              <a:blipFill>
                <a:blip r:embed="rId6"/>
                <a:stretch>
                  <a:fillRect l="-2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915179" y="4656226"/>
                <a:ext cx="6676187" cy="706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sup>
                        </m:sSup>
                      </m:e>
                    </m:nary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179" y="4656226"/>
                <a:ext cx="6676187" cy="706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9981282" y="4331024"/>
            <a:ext cx="1926765" cy="1867008"/>
            <a:chOff x="9981282" y="4331024"/>
            <a:chExt cx="1926765" cy="1867008"/>
          </a:xfrm>
        </p:grpSpPr>
        <p:grpSp>
          <p:nvGrpSpPr>
            <p:cNvPr id="22" name="组合 21"/>
            <p:cNvGrpSpPr/>
            <p:nvPr/>
          </p:nvGrpSpPr>
          <p:grpSpPr>
            <a:xfrm>
              <a:off x="9981282" y="4334091"/>
              <a:ext cx="1718631" cy="1863941"/>
              <a:chOff x="10901190" y="2393087"/>
              <a:chExt cx="1718631" cy="1863941"/>
            </a:xfrm>
          </p:grpSpPr>
          <p:cxnSp>
            <p:nvCxnSpPr>
              <p:cNvPr id="23" name="直接箭头连接符 22"/>
              <p:cNvCxnSpPr/>
              <p:nvPr/>
            </p:nvCxnSpPr>
            <p:spPr>
              <a:xfrm flipH="1" flipV="1">
                <a:off x="11560480" y="2393087"/>
                <a:ext cx="11017" cy="18639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V="1">
                <a:off x="10901190" y="3866921"/>
                <a:ext cx="1718631" cy="11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直角三角形 25"/>
              <p:cNvSpPr/>
              <p:nvPr/>
            </p:nvSpPr>
            <p:spPr>
              <a:xfrm rot="18839546">
                <a:off x="10993110" y="2509945"/>
                <a:ext cx="1101686" cy="1130220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11526789" y="5463295"/>
                  <a:ext cx="381258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6789" y="5463295"/>
                  <a:ext cx="381258" cy="3629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624045" y="4331024"/>
                  <a:ext cx="3805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4045" y="4331024"/>
                  <a:ext cx="3805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10212636" y="2111391"/>
            <a:ext cx="1837040" cy="2008917"/>
            <a:chOff x="10212636" y="2111391"/>
            <a:chExt cx="1837040" cy="200891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212636" y="2256367"/>
              <a:ext cx="1718631" cy="1863941"/>
              <a:chOff x="10212636" y="2256367"/>
              <a:chExt cx="1718631" cy="1863941"/>
            </a:xfrm>
          </p:grpSpPr>
          <p:cxnSp>
            <p:nvCxnSpPr>
              <p:cNvPr id="10" name="直接箭头连接符 9"/>
              <p:cNvCxnSpPr/>
              <p:nvPr/>
            </p:nvCxnSpPr>
            <p:spPr>
              <a:xfrm flipH="1" flipV="1">
                <a:off x="10477041" y="2256367"/>
                <a:ext cx="11017" cy="18639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10212636" y="3866920"/>
                <a:ext cx="1718631" cy="11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10322805" y="2610998"/>
                <a:ext cx="1377108" cy="1399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直角三角形 15"/>
              <p:cNvSpPr/>
              <p:nvPr/>
            </p:nvSpPr>
            <p:spPr>
              <a:xfrm>
                <a:off x="10477042" y="2747718"/>
                <a:ext cx="1101686" cy="1130220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1607247" y="342620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7247" y="3426203"/>
                  <a:ext cx="44242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0428387" y="2111391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8387" y="2111391"/>
                  <a:ext cx="446404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15354" y="3281875"/>
                <a:ext cx="1565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354" y="3281875"/>
                <a:ext cx="156568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915354" y="3657035"/>
                <a:ext cx="1565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354" y="3657035"/>
                <a:ext cx="156568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917108" y="4054025"/>
                <a:ext cx="10154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08" y="4054025"/>
                <a:ext cx="101547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292474" y="328187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74" y="3281876"/>
                <a:ext cx="101252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295838" y="3657035"/>
                <a:ext cx="1016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838" y="3657035"/>
                <a:ext cx="1016497" cy="461665"/>
              </a:xfrm>
              <a:prstGeom prst="rect">
                <a:avLst/>
              </a:prstGeom>
              <a:blipFill>
                <a:blip r:embed="rId16"/>
                <a:stretch>
                  <a:fillRect l="-1796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292474" y="4054025"/>
                <a:ext cx="1555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74" y="4054025"/>
                <a:ext cx="1555362" cy="461665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773804" y="5435697"/>
                <a:ext cx="1864869" cy="13689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0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804" y="5435697"/>
                <a:ext cx="1864869" cy="13689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79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20" grpId="0"/>
      <p:bldP spid="21" grpId="0"/>
      <p:bldP spid="15" grpId="0"/>
      <p:bldP spid="30" grpId="0"/>
      <p:bldP spid="25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21214" y="365125"/>
                <a:ext cx="6732677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同理，如果空间变换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满足条件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14" y="365125"/>
                <a:ext cx="6732677" cy="1459887"/>
              </a:xfrm>
              <a:prstGeom prst="rect">
                <a:avLst/>
              </a:prstGeom>
              <a:blipFill>
                <a:blip r:embed="rId2"/>
                <a:stretch>
                  <a:fillRect l="-1357" r="-1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21214" y="19593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则有：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29210" y="1825012"/>
                <a:ext cx="1634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10" y="1825012"/>
                <a:ext cx="163474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29211" y="2308483"/>
                <a:ext cx="2462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11" y="2308483"/>
                <a:ext cx="24625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29210" y="2794699"/>
                <a:ext cx="2369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10" y="2794699"/>
                <a:ext cx="23691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29210" y="3278170"/>
                <a:ext cx="24499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10" y="3278170"/>
                <a:ext cx="24499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71949" y="1824218"/>
                <a:ext cx="473764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949" y="1824218"/>
                <a:ext cx="4737644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71949" y="2285883"/>
                <a:ext cx="715715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949" y="2285883"/>
                <a:ext cx="7157152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71949" y="2770148"/>
                <a:ext cx="691061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949" y="2770148"/>
                <a:ext cx="6910610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271949" y="3283311"/>
                <a:ext cx="711771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949" y="3283311"/>
                <a:ext cx="7117718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70202" y="4043653"/>
                <a:ext cx="6911957" cy="1923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𝐴𝐷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02" y="4043653"/>
                <a:ext cx="6911957" cy="1923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61888" y="542310"/>
                <a:ext cx="2929455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func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88" y="542310"/>
                <a:ext cx="2929455" cy="127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214644" y="738774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61888" y="2125707"/>
                <a:ext cx="7623818" cy="145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88" y="2125707"/>
                <a:ext cx="7623818" cy="1453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12528" y="4046467"/>
                <a:ext cx="2707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28" y="4046467"/>
                <a:ext cx="270760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1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2"/>
          <p:cNvSpPr txBox="1">
            <a:spLocks noChangeArrowheads="1"/>
          </p:cNvSpPr>
          <p:nvPr/>
        </p:nvSpPr>
        <p:spPr bwMode="auto">
          <a:xfrm>
            <a:off x="4303713" y="47148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课 堂 练习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题</a:t>
            </a:r>
          </a:p>
        </p:txBody>
      </p:sp>
      <p:graphicFrame>
        <p:nvGraphicFramePr>
          <p:cNvPr id="246787" name="Object 3"/>
          <p:cNvGraphicFramePr>
            <a:graphicFrameLocks noChangeAspect="1"/>
          </p:cNvGraphicFramePr>
          <p:nvPr/>
        </p:nvGraphicFramePr>
        <p:xfrm>
          <a:off x="2438400" y="914400"/>
          <a:ext cx="71755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58" name="文档" r:id="rId3" imgW="7166039" imgH="5181481" progId="Word.Document.8">
                  <p:embed/>
                </p:oleObj>
              </mc:Choice>
              <mc:Fallback>
                <p:oleObj name="文档" r:id="rId3" imgW="7166039" imgH="51814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7175500" cy="516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E830-3BFC-42F8-9C62-C30587F2C4E5}" type="datetime11">
              <a:rPr lang="zh-CN" altLang="en-US" smtClean="0"/>
              <a:t>18:04:27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41" y="425171"/>
            <a:ext cx="2413640" cy="424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9" y="492593"/>
            <a:ext cx="1544905" cy="290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410047" y="365125"/>
                <a:ext cx="4493538" cy="676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47" y="365125"/>
                <a:ext cx="4493538" cy="676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69" y="1250404"/>
            <a:ext cx="7337670" cy="312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7027" y="1604665"/>
                <a:ext cx="4802405" cy="460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7" y="1604665"/>
                <a:ext cx="4802405" cy="460575"/>
              </a:xfrm>
              <a:prstGeom prst="rect">
                <a:avLst/>
              </a:prstGeom>
              <a:blipFill>
                <a:blip r:embed="rId6"/>
                <a:stretch>
                  <a:fillRect l="-381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617217" y="1604665"/>
                <a:ext cx="4395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曲面的法向量</a:t>
                </a:r>
                <a:r>
                  <a:rPr lang="en-US" altLang="zh-CN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217" y="1604665"/>
                <a:ext cx="4395562" cy="461665"/>
              </a:xfrm>
              <a:prstGeom prst="rect">
                <a:avLst/>
              </a:prstGeom>
              <a:blipFill>
                <a:blip r:embed="rId7"/>
                <a:stretch>
                  <a:fillRect l="-207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57027" y="2107260"/>
                <a:ext cx="35012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,4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7" y="2107260"/>
                <a:ext cx="3501278" cy="461665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5311" y="2065240"/>
                <a:ext cx="3370666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11" y="2065240"/>
                <a:ext cx="3370666" cy="613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007439" y="2001942"/>
                <a:ext cx="1410964" cy="672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439" y="2001942"/>
                <a:ext cx="1410964" cy="6723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41635" y="2674242"/>
                <a:ext cx="4051943" cy="672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e>
                    </m:ra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∓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ra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35" y="2674242"/>
                <a:ext cx="4051943" cy="6725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32399" y="2674242"/>
                <a:ext cx="651729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切平面：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−∓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−±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−∓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9" y="2674242"/>
                <a:ext cx="6517297" cy="783869"/>
              </a:xfrm>
              <a:prstGeom prst="rect">
                <a:avLst/>
              </a:prstGeom>
              <a:blipFill>
                <a:blip r:embed="rId1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69" y="3452115"/>
            <a:ext cx="8337175" cy="3080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6944" y="3487452"/>
            <a:ext cx="528400" cy="243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47935" y="3954710"/>
                <a:ext cx="3527376" cy="668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5" y="3954710"/>
                <a:ext cx="3527376" cy="6687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047935" y="4643404"/>
                <a:ext cx="3537059" cy="643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−16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5" y="4643404"/>
                <a:ext cx="3537059" cy="6430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047935" y="5286465"/>
                <a:ext cx="3537059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−16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5" y="5286465"/>
                <a:ext cx="3537059" cy="6839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141413" y="4960206"/>
                <a:ext cx="1953355" cy="616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13" y="4960206"/>
                <a:ext cx="1953355" cy="6169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1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2"/>
          <p:cNvSpPr txBox="1">
            <a:spLocks noChangeArrowheads="1"/>
          </p:cNvSpPr>
          <p:nvPr/>
        </p:nvSpPr>
        <p:spPr bwMode="auto">
          <a:xfrm>
            <a:off x="4230688" y="47148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练习题答案</a:t>
            </a:r>
          </a:p>
        </p:txBody>
      </p:sp>
      <p:graphicFrame>
        <p:nvGraphicFramePr>
          <p:cNvPr id="247811" name="Object 3"/>
          <p:cNvGraphicFramePr>
            <a:graphicFrameLocks noChangeAspect="1"/>
          </p:cNvGraphicFramePr>
          <p:nvPr/>
        </p:nvGraphicFramePr>
        <p:xfrm>
          <a:off x="2438400" y="914400"/>
          <a:ext cx="7175500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5" name="文档" r:id="rId3" imgW="7166039" imgH="5511984" progId="Word.Document.8">
                  <p:embed/>
                </p:oleObj>
              </mc:Choice>
              <mc:Fallback>
                <p:oleObj name="文档" r:id="rId3" imgW="7166039" imgH="551198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7175500" cy="551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32FA-F002-4B1B-91CA-A94704F7920B}" type="datetime11">
              <a:rPr lang="zh-CN" altLang="en-US" smtClean="0"/>
              <a:t>18:04:27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01" name="Rectangle 9"/>
          <p:cNvSpPr>
            <a:spLocks noChangeArrowheads="1"/>
          </p:cNvSpPr>
          <p:nvPr/>
        </p:nvSpPr>
        <p:spPr bwMode="auto">
          <a:xfrm>
            <a:off x="1981200" y="1651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  </a:t>
            </a:r>
            <a:r>
              <a:rPr lang="zh-CN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重积分</a:t>
            </a:r>
            <a:endParaRPr lang="zh-CN" altLang="en-US" sz="4000" b="1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4202" name="Text Box 10"/>
          <p:cNvSpPr txBox="1">
            <a:spLocks noChangeArrowheads="1"/>
          </p:cNvSpPr>
          <p:nvPr/>
        </p:nvSpPr>
        <p:spPr bwMode="auto">
          <a:xfrm>
            <a:off x="3940175" y="1812925"/>
            <a:ext cx="39950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一、三重积分的概念 </a:t>
            </a:r>
          </a:p>
        </p:txBody>
      </p:sp>
      <p:sp>
        <p:nvSpPr>
          <p:cNvPr id="264203" name="Text Box 11"/>
          <p:cNvSpPr txBox="1">
            <a:spLocks noChangeArrowheads="1"/>
          </p:cNvSpPr>
          <p:nvPr/>
        </p:nvSpPr>
        <p:spPr bwMode="auto">
          <a:xfrm>
            <a:off x="3940175" y="2727325"/>
            <a:ext cx="39950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二、三重积分的计算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4096-C910-4A6D-8861-582EB79FB4A3}" type="datetime11">
              <a:rPr lang="zh-CN" altLang="en-US" smtClean="0"/>
              <a:t>18:04:27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3" y="1069243"/>
            <a:ext cx="2875862" cy="20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394" y="1069243"/>
            <a:ext cx="2810458" cy="20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561" y="1069242"/>
            <a:ext cx="2556460" cy="20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730" y="1069242"/>
            <a:ext cx="2542208" cy="2047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2750" y="3104481"/>
            <a:ext cx="1910010" cy="28758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548" y="3587408"/>
            <a:ext cx="2628571" cy="19100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5395" y="3587408"/>
            <a:ext cx="2810458" cy="19100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5561" y="3587407"/>
            <a:ext cx="2556460" cy="1910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39600" y="5706353"/>
            <a:ext cx="525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00FF"/>
                </a:solidFill>
              </a:rPr>
              <a:t>每一丁的质量</a:t>
            </a:r>
            <a:r>
              <a:rPr lang="en-US" altLang="zh-CN" sz="2800" dirty="0" smtClean="0">
                <a:solidFill>
                  <a:srgbClr val="0000FF"/>
                </a:solidFill>
              </a:rPr>
              <a:t>=</a:t>
            </a:r>
            <a:r>
              <a:rPr lang="zh-CN" altLang="en-US" sz="2800" dirty="0" smtClean="0">
                <a:solidFill>
                  <a:srgbClr val="0000FF"/>
                </a:solidFill>
              </a:rPr>
              <a:t>？？？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Text Box 80"/>
          <p:cNvSpPr txBox="1">
            <a:spLocks noChangeArrowheads="1"/>
          </p:cNvSpPr>
          <p:nvPr/>
        </p:nvSpPr>
        <p:spPr bwMode="auto">
          <a:xfrm>
            <a:off x="1976270" y="917453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宋体" panose="02010600030101010101" pitchFamily="2" charset="-122"/>
              </a:rPr>
              <a:t>引例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.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空间立体的质量 </a:t>
            </a:r>
            <a:endParaRPr kumimoji="1" lang="zh-CN" altLang="en-US" sz="2400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76728" y="1377702"/>
                <a:ext cx="475694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设有一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空间立体</a:t>
                </a:r>
                <a:r>
                  <a:rPr lang="zh-CN" altLang="en-US" sz="2400" dirty="0" smtClean="0"/>
                  <a:t>，占有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空间</m:t>
                    </m:r>
                  </m:oMath>
                </a14:m>
                <a:r>
                  <a:rPr lang="zh-CN" altLang="en-US" sz="2400" dirty="0" smtClean="0"/>
                  <a:t>有界闭区域</a:t>
                </a:r>
                <a14:m>
                  <m:oMath xmlns:m="http://schemas.openxmlformats.org/officeDocument/2006/math">
                    <m:r>
                      <a:rPr lang="el-GR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，在点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处的密度为 </a:t>
                </a:r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，假定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上连续，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空间立体的质量</a:t>
                </a:r>
                <a:r>
                  <a:rPr lang="zh-CN" altLang="en-US" sz="2400" dirty="0" smtClean="0"/>
                  <a:t>为多少？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728" y="1377702"/>
                <a:ext cx="4756943" cy="1569660"/>
              </a:xfrm>
              <a:prstGeom prst="rect">
                <a:avLst/>
              </a:prstGeom>
              <a:blipFill>
                <a:blip r:embed="rId2"/>
                <a:stretch>
                  <a:fillRect l="-1921" t="-4280" r="-1921" b="-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73658" y="4568787"/>
                <a:ext cx="4641399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极限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4568787"/>
                <a:ext cx="4641399" cy="630494"/>
              </a:xfrm>
              <a:prstGeom prst="rect">
                <a:avLst/>
              </a:prstGeom>
              <a:blipFill>
                <a:blip r:embed="rId3"/>
                <a:stretch>
                  <a:fillRect l="-2102" t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73658" y="3000543"/>
                <a:ext cx="12404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分割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3000543"/>
                <a:ext cx="1240468" cy="461665"/>
              </a:xfrm>
              <a:prstGeom prst="rect">
                <a:avLst/>
              </a:prstGeom>
              <a:blipFill>
                <a:blip r:embed="rId4"/>
                <a:stretch>
                  <a:fillRect l="-788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73658" y="3508544"/>
                <a:ext cx="2655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近似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3508544"/>
                <a:ext cx="2655214" cy="461665"/>
              </a:xfrm>
              <a:prstGeom prst="rect">
                <a:avLst/>
              </a:prstGeom>
              <a:blipFill>
                <a:blip r:embed="rId5"/>
                <a:stretch>
                  <a:fillRect l="-3670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3658" y="4016545"/>
                <a:ext cx="3287118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求和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58" y="4016545"/>
                <a:ext cx="3287118" cy="462947"/>
              </a:xfrm>
              <a:prstGeom prst="rect">
                <a:avLst/>
              </a:prstGeom>
              <a:blipFill>
                <a:blip r:embed="rId6"/>
                <a:stretch>
                  <a:fillRect l="-2968" t="-128947" b="-19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273658" y="5360801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空间有界闭区域上的数量关系。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528" y="1013364"/>
            <a:ext cx="3225930" cy="2582223"/>
          </a:xfrm>
          <a:prstGeom prst="rect">
            <a:avLst/>
          </a:prstGeom>
        </p:spPr>
      </p:pic>
      <p:sp>
        <p:nvSpPr>
          <p:cNvPr id="12" name="Rectangle 939"/>
          <p:cNvSpPr>
            <a:spLocks noChangeArrowheads="1"/>
          </p:cNvSpPr>
          <p:nvPr/>
        </p:nvSpPr>
        <p:spPr bwMode="auto">
          <a:xfrm>
            <a:off x="645299" y="365125"/>
            <a:ext cx="38601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重积分的概念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8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86701" y="571464"/>
                <a:ext cx="8966762" cy="2678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是</a:t>
                </a:r>
                <a:r>
                  <a:rPr lang="zh-CN" altLang="en-US" sz="2400" dirty="0"/>
                  <a:t>空间</a:t>
                </a:r>
                <a:r>
                  <a:rPr lang="zh-CN" altLang="en-US" sz="2400" dirty="0" smtClean="0"/>
                  <a:t>有界闭区域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上的有界函数，将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任意分割成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个小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闭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区域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，记第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个小区域的体积也表示为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，在第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个小区域</a:t>
                </a:r>
                <a:r>
                  <a:rPr lang="zh-CN" altLang="en-US" sz="2400" dirty="0" smtClean="0"/>
                  <a:t>上任取一点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，作乘积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，并作和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，如果当各个小闭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区域的直径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的最大值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400" dirty="0" smtClean="0"/>
                  <a:t>时，这和的极限总存在，且与闭区域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的分法及点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的取法无关，那么称此极限为函数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在闭区域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上的三重积分，记作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01" y="571464"/>
                <a:ext cx="8966762" cy="2678938"/>
              </a:xfrm>
              <a:prstGeom prst="rect">
                <a:avLst/>
              </a:prstGeom>
              <a:blipFill>
                <a:blip r:embed="rId2"/>
                <a:stretch>
                  <a:fillRect l="-1835" t="-2506" r="-1020" b="-3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311755" y="571464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ea typeface="黑体" panose="02010609060101010101" pitchFamily="49" charset="-122"/>
              </a:rPr>
              <a:t>定义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ea typeface="黑体" panose="02010609060101010101" pitchFamily="49" charset="-122"/>
              </a:rPr>
              <a:t>2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98002" y="3001128"/>
                <a:ext cx="5831596" cy="686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002" y="3001128"/>
                <a:ext cx="5831596" cy="686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6701" y="3687341"/>
                <a:ext cx="8966762" cy="832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称为积分区域，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称为被积函数，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 smtClean="0"/>
                  <a:t>称为</a:t>
                </a:r>
                <a:r>
                  <a:rPr lang="zh-CN" altLang="en-US" sz="2400" dirty="0"/>
                  <a:t>体</a:t>
                </a:r>
                <a:r>
                  <a:rPr lang="zh-CN" altLang="en-US" sz="2400" dirty="0" smtClean="0"/>
                  <a:t>积微元，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 smtClean="0"/>
                  <a:t>称为被积表达式，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 smtClean="0"/>
                  <a:t>称为积分和。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01" y="3687341"/>
                <a:ext cx="8966762" cy="832279"/>
              </a:xfrm>
              <a:prstGeom prst="rect">
                <a:avLst/>
              </a:prstGeom>
              <a:blipFill>
                <a:blip r:embed="rId4"/>
                <a:stretch>
                  <a:fillRect l="-1020" t="-27941" r="-816" b="-109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311755" y="499731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三重积分的性质与二重积分的性质类似。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7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组合 262"/>
          <p:cNvGrpSpPr/>
          <p:nvPr/>
        </p:nvGrpSpPr>
        <p:grpSpPr>
          <a:xfrm>
            <a:off x="4436545" y="1365918"/>
            <a:ext cx="4633913" cy="4875212"/>
            <a:chOff x="5007396" y="1499619"/>
            <a:chExt cx="4633913" cy="4875212"/>
          </a:xfrm>
        </p:grpSpPr>
        <p:sp>
          <p:nvSpPr>
            <p:cNvPr id="7" name="Freeform 248"/>
            <p:cNvSpPr>
              <a:spLocks/>
            </p:cNvSpPr>
            <p:nvPr/>
          </p:nvSpPr>
          <p:spPr bwMode="auto">
            <a:xfrm>
              <a:off x="6634584" y="1883794"/>
              <a:ext cx="1892300" cy="890587"/>
            </a:xfrm>
            <a:custGeom>
              <a:avLst/>
              <a:gdLst>
                <a:gd name="T0" fmla="*/ 1192 w 1192"/>
                <a:gd name="T1" fmla="*/ 167 h 561"/>
                <a:gd name="T2" fmla="*/ 1192 w 1192"/>
                <a:gd name="T3" fmla="*/ 167 h 561"/>
                <a:gd name="T4" fmla="*/ 1157 w 1192"/>
                <a:gd name="T5" fmla="*/ 192 h 561"/>
                <a:gd name="T6" fmla="*/ 1126 w 1192"/>
                <a:gd name="T7" fmla="*/ 218 h 561"/>
                <a:gd name="T8" fmla="*/ 1071 w 1192"/>
                <a:gd name="T9" fmla="*/ 278 h 561"/>
                <a:gd name="T10" fmla="*/ 1030 w 1192"/>
                <a:gd name="T11" fmla="*/ 334 h 561"/>
                <a:gd name="T12" fmla="*/ 1000 w 1192"/>
                <a:gd name="T13" fmla="*/ 394 h 561"/>
                <a:gd name="T14" fmla="*/ 975 w 1192"/>
                <a:gd name="T15" fmla="*/ 445 h 561"/>
                <a:gd name="T16" fmla="*/ 960 w 1192"/>
                <a:gd name="T17" fmla="*/ 485 h 561"/>
                <a:gd name="T18" fmla="*/ 950 w 1192"/>
                <a:gd name="T19" fmla="*/ 521 h 561"/>
                <a:gd name="T20" fmla="*/ 950 w 1192"/>
                <a:gd name="T21" fmla="*/ 521 h 561"/>
                <a:gd name="T22" fmla="*/ 879 w 1192"/>
                <a:gd name="T23" fmla="*/ 490 h 561"/>
                <a:gd name="T24" fmla="*/ 803 w 1192"/>
                <a:gd name="T25" fmla="*/ 465 h 561"/>
                <a:gd name="T26" fmla="*/ 722 w 1192"/>
                <a:gd name="T27" fmla="*/ 445 h 561"/>
                <a:gd name="T28" fmla="*/ 642 w 1192"/>
                <a:gd name="T29" fmla="*/ 440 h 561"/>
                <a:gd name="T30" fmla="*/ 566 w 1192"/>
                <a:gd name="T31" fmla="*/ 435 h 561"/>
                <a:gd name="T32" fmla="*/ 485 w 1192"/>
                <a:gd name="T33" fmla="*/ 440 h 561"/>
                <a:gd name="T34" fmla="*/ 409 w 1192"/>
                <a:gd name="T35" fmla="*/ 450 h 561"/>
                <a:gd name="T36" fmla="*/ 333 w 1192"/>
                <a:gd name="T37" fmla="*/ 460 h 561"/>
                <a:gd name="T38" fmla="*/ 202 w 1192"/>
                <a:gd name="T39" fmla="*/ 490 h 561"/>
                <a:gd name="T40" fmla="*/ 96 w 1192"/>
                <a:gd name="T41" fmla="*/ 526 h 561"/>
                <a:gd name="T42" fmla="*/ 25 w 1192"/>
                <a:gd name="T43" fmla="*/ 551 h 561"/>
                <a:gd name="T44" fmla="*/ 0 w 1192"/>
                <a:gd name="T45" fmla="*/ 561 h 561"/>
                <a:gd name="T46" fmla="*/ 0 w 1192"/>
                <a:gd name="T47" fmla="*/ 561 h 561"/>
                <a:gd name="T48" fmla="*/ 25 w 1192"/>
                <a:gd name="T49" fmla="*/ 506 h 561"/>
                <a:gd name="T50" fmla="*/ 56 w 1192"/>
                <a:gd name="T51" fmla="*/ 445 h 561"/>
                <a:gd name="T52" fmla="*/ 101 w 1192"/>
                <a:gd name="T53" fmla="*/ 369 h 561"/>
                <a:gd name="T54" fmla="*/ 157 w 1192"/>
                <a:gd name="T55" fmla="*/ 283 h 561"/>
                <a:gd name="T56" fmla="*/ 227 w 1192"/>
                <a:gd name="T57" fmla="*/ 192 h 561"/>
                <a:gd name="T58" fmla="*/ 308 w 1192"/>
                <a:gd name="T59" fmla="*/ 101 h 561"/>
                <a:gd name="T60" fmla="*/ 354 w 1192"/>
                <a:gd name="T61" fmla="*/ 56 h 561"/>
                <a:gd name="T62" fmla="*/ 399 w 1192"/>
                <a:gd name="T63" fmla="*/ 16 h 561"/>
                <a:gd name="T64" fmla="*/ 399 w 1192"/>
                <a:gd name="T65" fmla="*/ 16 h 561"/>
                <a:gd name="T66" fmla="*/ 485 w 1192"/>
                <a:gd name="T67" fmla="*/ 5 h 561"/>
                <a:gd name="T68" fmla="*/ 581 w 1192"/>
                <a:gd name="T69" fmla="*/ 0 h 561"/>
                <a:gd name="T70" fmla="*/ 697 w 1192"/>
                <a:gd name="T71" fmla="*/ 0 h 561"/>
                <a:gd name="T72" fmla="*/ 758 w 1192"/>
                <a:gd name="T73" fmla="*/ 0 h 561"/>
                <a:gd name="T74" fmla="*/ 823 w 1192"/>
                <a:gd name="T75" fmla="*/ 10 h 561"/>
                <a:gd name="T76" fmla="*/ 889 w 1192"/>
                <a:gd name="T77" fmla="*/ 21 h 561"/>
                <a:gd name="T78" fmla="*/ 955 w 1192"/>
                <a:gd name="T79" fmla="*/ 41 h 561"/>
                <a:gd name="T80" fmla="*/ 1020 w 1192"/>
                <a:gd name="T81" fmla="*/ 61 h 561"/>
                <a:gd name="T82" fmla="*/ 1081 w 1192"/>
                <a:gd name="T83" fmla="*/ 91 h 561"/>
                <a:gd name="T84" fmla="*/ 1136 w 1192"/>
                <a:gd name="T85" fmla="*/ 127 h 561"/>
                <a:gd name="T86" fmla="*/ 1192 w 1192"/>
                <a:gd name="T87" fmla="*/ 167 h 561"/>
                <a:gd name="T88" fmla="*/ 1192 w 1192"/>
                <a:gd name="T89" fmla="*/ 167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2" h="561">
                  <a:moveTo>
                    <a:pt x="1192" y="167"/>
                  </a:moveTo>
                  <a:lnTo>
                    <a:pt x="1192" y="167"/>
                  </a:lnTo>
                  <a:lnTo>
                    <a:pt x="1157" y="192"/>
                  </a:lnTo>
                  <a:lnTo>
                    <a:pt x="1126" y="218"/>
                  </a:lnTo>
                  <a:lnTo>
                    <a:pt x="1071" y="278"/>
                  </a:lnTo>
                  <a:lnTo>
                    <a:pt x="1030" y="334"/>
                  </a:lnTo>
                  <a:lnTo>
                    <a:pt x="1000" y="394"/>
                  </a:lnTo>
                  <a:lnTo>
                    <a:pt x="975" y="445"/>
                  </a:lnTo>
                  <a:lnTo>
                    <a:pt x="960" y="485"/>
                  </a:lnTo>
                  <a:lnTo>
                    <a:pt x="950" y="521"/>
                  </a:lnTo>
                  <a:lnTo>
                    <a:pt x="950" y="521"/>
                  </a:lnTo>
                  <a:lnTo>
                    <a:pt x="879" y="490"/>
                  </a:lnTo>
                  <a:lnTo>
                    <a:pt x="803" y="465"/>
                  </a:lnTo>
                  <a:lnTo>
                    <a:pt x="722" y="445"/>
                  </a:lnTo>
                  <a:lnTo>
                    <a:pt x="642" y="440"/>
                  </a:lnTo>
                  <a:lnTo>
                    <a:pt x="566" y="435"/>
                  </a:lnTo>
                  <a:lnTo>
                    <a:pt x="485" y="440"/>
                  </a:lnTo>
                  <a:lnTo>
                    <a:pt x="409" y="450"/>
                  </a:lnTo>
                  <a:lnTo>
                    <a:pt x="333" y="460"/>
                  </a:lnTo>
                  <a:lnTo>
                    <a:pt x="202" y="490"/>
                  </a:lnTo>
                  <a:lnTo>
                    <a:pt x="96" y="526"/>
                  </a:lnTo>
                  <a:lnTo>
                    <a:pt x="25" y="551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25" y="506"/>
                  </a:lnTo>
                  <a:lnTo>
                    <a:pt x="56" y="445"/>
                  </a:lnTo>
                  <a:lnTo>
                    <a:pt x="101" y="369"/>
                  </a:lnTo>
                  <a:lnTo>
                    <a:pt x="157" y="283"/>
                  </a:lnTo>
                  <a:lnTo>
                    <a:pt x="227" y="192"/>
                  </a:lnTo>
                  <a:lnTo>
                    <a:pt x="308" y="101"/>
                  </a:lnTo>
                  <a:lnTo>
                    <a:pt x="354" y="56"/>
                  </a:lnTo>
                  <a:lnTo>
                    <a:pt x="399" y="16"/>
                  </a:lnTo>
                  <a:lnTo>
                    <a:pt x="399" y="16"/>
                  </a:lnTo>
                  <a:lnTo>
                    <a:pt x="485" y="5"/>
                  </a:lnTo>
                  <a:lnTo>
                    <a:pt x="581" y="0"/>
                  </a:lnTo>
                  <a:lnTo>
                    <a:pt x="697" y="0"/>
                  </a:lnTo>
                  <a:lnTo>
                    <a:pt x="758" y="0"/>
                  </a:lnTo>
                  <a:lnTo>
                    <a:pt x="823" y="10"/>
                  </a:lnTo>
                  <a:lnTo>
                    <a:pt x="889" y="21"/>
                  </a:lnTo>
                  <a:lnTo>
                    <a:pt x="955" y="41"/>
                  </a:lnTo>
                  <a:lnTo>
                    <a:pt x="1020" y="61"/>
                  </a:lnTo>
                  <a:lnTo>
                    <a:pt x="1081" y="91"/>
                  </a:lnTo>
                  <a:lnTo>
                    <a:pt x="1136" y="127"/>
                  </a:lnTo>
                  <a:lnTo>
                    <a:pt x="1192" y="167"/>
                  </a:lnTo>
                  <a:lnTo>
                    <a:pt x="1192" y="167"/>
                  </a:lnTo>
                  <a:close/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249"/>
            <p:cNvSpPr>
              <a:spLocks/>
            </p:cNvSpPr>
            <p:nvPr/>
          </p:nvSpPr>
          <p:spPr bwMode="auto">
            <a:xfrm>
              <a:off x="6634584" y="4700019"/>
              <a:ext cx="1892300" cy="728662"/>
            </a:xfrm>
            <a:custGeom>
              <a:avLst/>
              <a:gdLst>
                <a:gd name="T0" fmla="*/ 950 w 1192"/>
                <a:gd name="T1" fmla="*/ 459 h 459"/>
                <a:gd name="T2" fmla="*/ 0 w 1192"/>
                <a:gd name="T3" fmla="*/ 459 h 459"/>
                <a:gd name="T4" fmla="*/ 0 w 1192"/>
                <a:gd name="T5" fmla="*/ 459 h 459"/>
                <a:gd name="T6" fmla="*/ 20 w 1192"/>
                <a:gd name="T7" fmla="*/ 404 h 459"/>
                <a:gd name="T8" fmla="*/ 51 w 1192"/>
                <a:gd name="T9" fmla="*/ 348 h 459"/>
                <a:gd name="T10" fmla="*/ 91 w 1192"/>
                <a:gd name="T11" fmla="*/ 277 h 459"/>
                <a:gd name="T12" fmla="*/ 142 w 1192"/>
                <a:gd name="T13" fmla="*/ 202 h 459"/>
                <a:gd name="T14" fmla="*/ 172 w 1192"/>
                <a:gd name="T15" fmla="*/ 166 h 459"/>
                <a:gd name="T16" fmla="*/ 207 w 1192"/>
                <a:gd name="T17" fmla="*/ 126 h 459"/>
                <a:gd name="T18" fmla="*/ 248 w 1192"/>
                <a:gd name="T19" fmla="*/ 91 h 459"/>
                <a:gd name="T20" fmla="*/ 288 w 1192"/>
                <a:gd name="T21" fmla="*/ 60 h 459"/>
                <a:gd name="T22" fmla="*/ 333 w 1192"/>
                <a:gd name="T23" fmla="*/ 25 h 459"/>
                <a:gd name="T24" fmla="*/ 379 w 1192"/>
                <a:gd name="T25" fmla="*/ 0 h 459"/>
                <a:gd name="T26" fmla="*/ 1192 w 1192"/>
                <a:gd name="T27" fmla="*/ 0 h 459"/>
                <a:gd name="T28" fmla="*/ 1192 w 1192"/>
                <a:gd name="T29" fmla="*/ 0 h 459"/>
                <a:gd name="T30" fmla="*/ 1192 w 1192"/>
                <a:gd name="T31" fmla="*/ 35 h 459"/>
                <a:gd name="T32" fmla="*/ 1187 w 1192"/>
                <a:gd name="T33" fmla="*/ 75 h 459"/>
                <a:gd name="T34" fmla="*/ 1172 w 1192"/>
                <a:gd name="T35" fmla="*/ 131 h 459"/>
                <a:gd name="T36" fmla="*/ 1147 w 1192"/>
                <a:gd name="T37" fmla="*/ 197 h 459"/>
                <a:gd name="T38" fmla="*/ 1101 w 1192"/>
                <a:gd name="T39" fmla="*/ 272 h 459"/>
                <a:gd name="T40" fmla="*/ 1076 w 1192"/>
                <a:gd name="T41" fmla="*/ 318 h 459"/>
                <a:gd name="T42" fmla="*/ 1041 w 1192"/>
                <a:gd name="T43" fmla="*/ 363 h 459"/>
                <a:gd name="T44" fmla="*/ 1000 w 1192"/>
                <a:gd name="T45" fmla="*/ 409 h 459"/>
                <a:gd name="T46" fmla="*/ 950 w 1192"/>
                <a:gd name="T47" fmla="*/ 459 h 459"/>
                <a:gd name="T48" fmla="*/ 950 w 1192"/>
                <a:gd name="T4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2" h="459">
                  <a:moveTo>
                    <a:pt x="950" y="459"/>
                  </a:moveTo>
                  <a:lnTo>
                    <a:pt x="0" y="459"/>
                  </a:lnTo>
                  <a:lnTo>
                    <a:pt x="0" y="459"/>
                  </a:lnTo>
                  <a:lnTo>
                    <a:pt x="20" y="404"/>
                  </a:lnTo>
                  <a:lnTo>
                    <a:pt x="51" y="348"/>
                  </a:lnTo>
                  <a:lnTo>
                    <a:pt x="91" y="277"/>
                  </a:lnTo>
                  <a:lnTo>
                    <a:pt x="142" y="202"/>
                  </a:lnTo>
                  <a:lnTo>
                    <a:pt x="172" y="166"/>
                  </a:lnTo>
                  <a:lnTo>
                    <a:pt x="207" y="126"/>
                  </a:lnTo>
                  <a:lnTo>
                    <a:pt x="248" y="91"/>
                  </a:lnTo>
                  <a:lnTo>
                    <a:pt x="288" y="60"/>
                  </a:lnTo>
                  <a:lnTo>
                    <a:pt x="333" y="25"/>
                  </a:lnTo>
                  <a:lnTo>
                    <a:pt x="379" y="0"/>
                  </a:lnTo>
                  <a:lnTo>
                    <a:pt x="1192" y="0"/>
                  </a:lnTo>
                  <a:lnTo>
                    <a:pt x="1192" y="0"/>
                  </a:lnTo>
                  <a:lnTo>
                    <a:pt x="1192" y="35"/>
                  </a:lnTo>
                  <a:lnTo>
                    <a:pt x="1187" y="75"/>
                  </a:lnTo>
                  <a:lnTo>
                    <a:pt x="1172" y="131"/>
                  </a:lnTo>
                  <a:lnTo>
                    <a:pt x="1147" y="197"/>
                  </a:lnTo>
                  <a:lnTo>
                    <a:pt x="1101" y="272"/>
                  </a:lnTo>
                  <a:lnTo>
                    <a:pt x="1076" y="318"/>
                  </a:lnTo>
                  <a:lnTo>
                    <a:pt x="1041" y="363"/>
                  </a:lnTo>
                  <a:lnTo>
                    <a:pt x="1000" y="409"/>
                  </a:lnTo>
                  <a:lnTo>
                    <a:pt x="950" y="459"/>
                  </a:lnTo>
                  <a:lnTo>
                    <a:pt x="950" y="45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9" name="Line 250"/>
            <p:cNvSpPr>
              <a:spLocks noChangeShapeType="1"/>
            </p:cNvSpPr>
            <p:nvPr/>
          </p:nvSpPr>
          <p:spPr bwMode="auto">
            <a:xfrm>
              <a:off x="7636296" y="3728469"/>
              <a:ext cx="0" cy="136366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Line 252"/>
            <p:cNvSpPr>
              <a:spLocks noChangeShapeType="1"/>
            </p:cNvSpPr>
            <p:nvPr/>
          </p:nvSpPr>
          <p:spPr bwMode="auto">
            <a:xfrm>
              <a:off x="7636296" y="24854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Line 254"/>
            <p:cNvSpPr>
              <a:spLocks noChangeShapeType="1"/>
            </p:cNvSpPr>
            <p:nvPr/>
          </p:nvSpPr>
          <p:spPr bwMode="auto">
            <a:xfrm>
              <a:off x="7636296" y="26457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Line 256"/>
            <p:cNvSpPr>
              <a:spLocks noChangeShapeType="1"/>
            </p:cNvSpPr>
            <p:nvPr/>
          </p:nvSpPr>
          <p:spPr bwMode="auto">
            <a:xfrm>
              <a:off x="7636296" y="28061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Line 258"/>
            <p:cNvSpPr>
              <a:spLocks noChangeShapeType="1"/>
            </p:cNvSpPr>
            <p:nvPr/>
          </p:nvSpPr>
          <p:spPr bwMode="auto">
            <a:xfrm>
              <a:off x="7636296" y="29664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Line 260"/>
            <p:cNvSpPr>
              <a:spLocks noChangeShapeType="1"/>
            </p:cNvSpPr>
            <p:nvPr/>
          </p:nvSpPr>
          <p:spPr bwMode="auto">
            <a:xfrm>
              <a:off x="7636296" y="31268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Line 262"/>
            <p:cNvSpPr>
              <a:spLocks noChangeShapeType="1"/>
            </p:cNvSpPr>
            <p:nvPr/>
          </p:nvSpPr>
          <p:spPr bwMode="auto">
            <a:xfrm>
              <a:off x="7636296" y="32871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Line 264"/>
            <p:cNvSpPr>
              <a:spLocks noChangeShapeType="1"/>
            </p:cNvSpPr>
            <p:nvPr/>
          </p:nvSpPr>
          <p:spPr bwMode="auto">
            <a:xfrm>
              <a:off x="7636296" y="34474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Line 266"/>
            <p:cNvSpPr>
              <a:spLocks noChangeShapeType="1"/>
            </p:cNvSpPr>
            <p:nvPr/>
          </p:nvSpPr>
          <p:spPr bwMode="auto">
            <a:xfrm>
              <a:off x="7636296" y="36094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636296" y="2325119"/>
              <a:ext cx="0" cy="1379537"/>
              <a:chOff x="9696450" y="2725738"/>
              <a:chExt cx="0" cy="1379537"/>
            </a:xfrm>
          </p:grpSpPr>
          <p:sp>
            <p:nvSpPr>
              <p:cNvPr id="19" name="Line 251"/>
              <p:cNvSpPr>
                <a:spLocks noChangeShapeType="1"/>
              </p:cNvSpPr>
              <p:nvPr/>
            </p:nvSpPr>
            <p:spPr bwMode="auto">
              <a:xfrm>
                <a:off x="9696450" y="272573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Line 253"/>
              <p:cNvSpPr>
                <a:spLocks noChangeShapeType="1"/>
              </p:cNvSpPr>
              <p:nvPr/>
            </p:nvSpPr>
            <p:spPr bwMode="auto">
              <a:xfrm>
                <a:off x="9696450" y="288607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Line 255"/>
              <p:cNvSpPr>
                <a:spLocks noChangeShapeType="1"/>
              </p:cNvSpPr>
              <p:nvPr/>
            </p:nvSpPr>
            <p:spPr bwMode="auto">
              <a:xfrm>
                <a:off x="9696450" y="304641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Line 257"/>
              <p:cNvSpPr>
                <a:spLocks noChangeShapeType="1"/>
              </p:cNvSpPr>
              <p:nvPr/>
            </p:nvSpPr>
            <p:spPr bwMode="auto">
              <a:xfrm>
                <a:off x="9696450" y="320675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Line 259"/>
              <p:cNvSpPr>
                <a:spLocks noChangeShapeType="1"/>
              </p:cNvSpPr>
              <p:nvPr/>
            </p:nvSpPr>
            <p:spPr bwMode="auto">
              <a:xfrm>
                <a:off x="9696450" y="336708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Line 261"/>
              <p:cNvSpPr>
                <a:spLocks noChangeShapeType="1"/>
              </p:cNvSpPr>
              <p:nvPr/>
            </p:nvSpPr>
            <p:spPr bwMode="auto">
              <a:xfrm>
                <a:off x="9696450" y="352742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Line 263"/>
              <p:cNvSpPr>
                <a:spLocks noChangeShapeType="1"/>
              </p:cNvSpPr>
              <p:nvPr/>
            </p:nvSpPr>
            <p:spPr bwMode="auto">
              <a:xfrm>
                <a:off x="9696450" y="368776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Line 265"/>
              <p:cNvSpPr>
                <a:spLocks noChangeShapeType="1"/>
              </p:cNvSpPr>
              <p:nvPr/>
            </p:nvSpPr>
            <p:spPr bwMode="auto">
              <a:xfrm>
                <a:off x="9696450" y="38481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Line 267"/>
              <p:cNvSpPr>
                <a:spLocks noChangeShapeType="1"/>
              </p:cNvSpPr>
              <p:nvPr/>
            </p:nvSpPr>
            <p:spPr bwMode="auto">
              <a:xfrm>
                <a:off x="9696450" y="401002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8" name="Line 268"/>
            <p:cNvSpPr>
              <a:spLocks noChangeShapeType="1"/>
            </p:cNvSpPr>
            <p:nvPr/>
          </p:nvSpPr>
          <p:spPr bwMode="auto">
            <a:xfrm>
              <a:off x="7636296" y="1604394"/>
              <a:ext cx="0" cy="72072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Line 270"/>
            <p:cNvSpPr>
              <a:spLocks noChangeShapeType="1"/>
            </p:cNvSpPr>
            <p:nvPr/>
          </p:nvSpPr>
          <p:spPr bwMode="auto">
            <a:xfrm>
              <a:off x="6634584" y="40412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Line 272"/>
            <p:cNvSpPr>
              <a:spLocks noChangeShapeType="1"/>
            </p:cNvSpPr>
            <p:nvPr/>
          </p:nvSpPr>
          <p:spPr bwMode="auto">
            <a:xfrm>
              <a:off x="6634584" y="42015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Line 274"/>
            <p:cNvSpPr>
              <a:spLocks noChangeShapeType="1"/>
            </p:cNvSpPr>
            <p:nvPr/>
          </p:nvSpPr>
          <p:spPr bwMode="auto">
            <a:xfrm>
              <a:off x="6634584" y="43618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Line 276"/>
            <p:cNvSpPr>
              <a:spLocks noChangeShapeType="1"/>
            </p:cNvSpPr>
            <p:nvPr/>
          </p:nvSpPr>
          <p:spPr bwMode="auto">
            <a:xfrm>
              <a:off x="6634584" y="45222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Line 278"/>
            <p:cNvSpPr>
              <a:spLocks noChangeShapeType="1"/>
            </p:cNvSpPr>
            <p:nvPr/>
          </p:nvSpPr>
          <p:spPr bwMode="auto">
            <a:xfrm>
              <a:off x="6634584" y="46825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Line 280"/>
            <p:cNvSpPr>
              <a:spLocks noChangeShapeType="1"/>
            </p:cNvSpPr>
            <p:nvPr/>
          </p:nvSpPr>
          <p:spPr bwMode="auto">
            <a:xfrm>
              <a:off x="6634584" y="48444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Line 282"/>
            <p:cNvSpPr>
              <a:spLocks noChangeShapeType="1"/>
            </p:cNvSpPr>
            <p:nvPr/>
          </p:nvSpPr>
          <p:spPr bwMode="auto">
            <a:xfrm>
              <a:off x="6634584" y="50048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Line 284"/>
            <p:cNvSpPr>
              <a:spLocks noChangeShapeType="1"/>
            </p:cNvSpPr>
            <p:nvPr/>
          </p:nvSpPr>
          <p:spPr bwMode="auto">
            <a:xfrm>
              <a:off x="6634584" y="51651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Line 286"/>
            <p:cNvSpPr>
              <a:spLocks noChangeShapeType="1"/>
            </p:cNvSpPr>
            <p:nvPr/>
          </p:nvSpPr>
          <p:spPr bwMode="auto">
            <a:xfrm>
              <a:off x="6634584" y="53254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Line 288"/>
            <p:cNvSpPr>
              <a:spLocks noChangeShapeType="1"/>
            </p:cNvSpPr>
            <p:nvPr/>
          </p:nvSpPr>
          <p:spPr bwMode="auto">
            <a:xfrm>
              <a:off x="6579021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Line 290"/>
            <p:cNvSpPr>
              <a:spLocks noChangeShapeType="1"/>
            </p:cNvSpPr>
            <p:nvPr/>
          </p:nvSpPr>
          <p:spPr bwMode="auto">
            <a:xfrm>
              <a:off x="6418684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292"/>
            <p:cNvSpPr>
              <a:spLocks noChangeShapeType="1"/>
            </p:cNvSpPr>
            <p:nvPr/>
          </p:nvSpPr>
          <p:spPr bwMode="auto">
            <a:xfrm>
              <a:off x="6258346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Line 294"/>
            <p:cNvSpPr>
              <a:spLocks noChangeShapeType="1"/>
            </p:cNvSpPr>
            <p:nvPr/>
          </p:nvSpPr>
          <p:spPr bwMode="auto">
            <a:xfrm>
              <a:off x="6098009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Line 296"/>
            <p:cNvSpPr>
              <a:spLocks noChangeShapeType="1"/>
            </p:cNvSpPr>
            <p:nvPr/>
          </p:nvSpPr>
          <p:spPr bwMode="auto">
            <a:xfrm>
              <a:off x="5937671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Line 298"/>
            <p:cNvSpPr>
              <a:spLocks noChangeShapeType="1"/>
            </p:cNvSpPr>
            <p:nvPr/>
          </p:nvSpPr>
          <p:spPr bwMode="auto">
            <a:xfrm>
              <a:off x="5777334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Line 300"/>
            <p:cNvSpPr>
              <a:spLocks noChangeShapeType="1"/>
            </p:cNvSpPr>
            <p:nvPr/>
          </p:nvSpPr>
          <p:spPr bwMode="auto">
            <a:xfrm>
              <a:off x="5616996" y="5428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585246" y="5428681"/>
              <a:ext cx="993776" cy="0"/>
              <a:chOff x="7645400" y="5829300"/>
              <a:chExt cx="993776" cy="0"/>
            </a:xfrm>
          </p:grpSpPr>
          <p:sp>
            <p:nvSpPr>
              <p:cNvPr id="46" name="Line 289"/>
              <p:cNvSpPr>
                <a:spLocks noChangeShapeType="1"/>
              </p:cNvSpPr>
              <p:nvPr/>
            </p:nvSpPr>
            <p:spPr bwMode="auto">
              <a:xfrm flipH="1">
                <a:off x="8542338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7" name="Line 291"/>
              <p:cNvSpPr>
                <a:spLocks noChangeShapeType="1"/>
              </p:cNvSpPr>
              <p:nvPr/>
            </p:nvSpPr>
            <p:spPr bwMode="auto">
              <a:xfrm flipH="1">
                <a:off x="8382000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Line 293"/>
              <p:cNvSpPr>
                <a:spLocks noChangeShapeType="1"/>
              </p:cNvSpPr>
              <p:nvPr/>
            </p:nvSpPr>
            <p:spPr bwMode="auto">
              <a:xfrm flipH="1">
                <a:off x="8221663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9" name="Line 295"/>
              <p:cNvSpPr>
                <a:spLocks noChangeShapeType="1"/>
              </p:cNvSpPr>
              <p:nvPr/>
            </p:nvSpPr>
            <p:spPr bwMode="auto">
              <a:xfrm flipH="1">
                <a:off x="8061325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" name="Line 297"/>
              <p:cNvSpPr>
                <a:spLocks noChangeShapeType="1"/>
              </p:cNvSpPr>
              <p:nvPr/>
            </p:nvSpPr>
            <p:spPr bwMode="auto">
              <a:xfrm flipH="1">
                <a:off x="7900988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Line 299"/>
              <p:cNvSpPr>
                <a:spLocks noChangeShapeType="1"/>
              </p:cNvSpPr>
              <p:nvPr/>
            </p:nvSpPr>
            <p:spPr bwMode="auto">
              <a:xfrm flipH="1">
                <a:off x="7740650" y="5829300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Line 301"/>
              <p:cNvSpPr>
                <a:spLocks noChangeShapeType="1"/>
              </p:cNvSpPr>
              <p:nvPr/>
            </p:nvSpPr>
            <p:spPr bwMode="auto">
              <a:xfrm flipH="1">
                <a:off x="7645400" y="5829300"/>
                <a:ext cx="317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3" name="Line 302"/>
            <p:cNvSpPr>
              <a:spLocks noChangeShapeType="1"/>
            </p:cNvSpPr>
            <p:nvPr/>
          </p:nvSpPr>
          <p:spPr bwMode="auto">
            <a:xfrm>
              <a:off x="6634584" y="2774381"/>
              <a:ext cx="0" cy="110648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Line 304"/>
            <p:cNvSpPr>
              <a:spLocks noChangeShapeType="1"/>
            </p:cNvSpPr>
            <p:nvPr/>
          </p:nvSpPr>
          <p:spPr bwMode="auto">
            <a:xfrm>
              <a:off x="8142709" y="40570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Line 306"/>
            <p:cNvSpPr>
              <a:spLocks noChangeShapeType="1"/>
            </p:cNvSpPr>
            <p:nvPr/>
          </p:nvSpPr>
          <p:spPr bwMode="auto">
            <a:xfrm>
              <a:off x="8142709" y="42174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6" name="Line 308"/>
            <p:cNvSpPr>
              <a:spLocks noChangeShapeType="1"/>
            </p:cNvSpPr>
            <p:nvPr/>
          </p:nvSpPr>
          <p:spPr bwMode="auto">
            <a:xfrm>
              <a:off x="8142709" y="43793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7" name="Line 310"/>
            <p:cNvSpPr>
              <a:spLocks noChangeShapeType="1"/>
            </p:cNvSpPr>
            <p:nvPr/>
          </p:nvSpPr>
          <p:spPr bwMode="auto">
            <a:xfrm>
              <a:off x="8142709" y="4539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Line 312"/>
            <p:cNvSpPr>
              <a:spLocks noChangeShapeType="1"/>
            </p:cNvSpPr>
            <p:nvPr/>
          </p:nvSpPr>
          <p:spPr bwMode="auto">
            <a:xfrm>
              <a:off x="8142709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Line 314"/>
            <p:cNvSpPr>
              <a:spLocks noChangeShapeType="1"/>
            </p:cNvSpPr>
            <p:nvPr/>
          </p:nvSpPr>
          <p:spPr bwMode="auto">
            <a:xfrm>
              <a:off x="8142709" y="48603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0" name="Line 316"/>
            <p:cNvSpPr>
              <a:spLocks noChangeShapeType="1"/>
            </p:cNvSpPr>
            <p:nvPr/>
          </p:nvSpPr>
          <p:spPr bwMode="auto">
            <a:xfrm>
              <a:off x="8142709" y="50206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Line 318"/>
            <p:cNvSpPr>
              <a:spLocks noChangeShapeType="1"/>
            </p:cNvSpPr>
            <p:nvPr/>
          </p:nvSpPr>
          <p:spPr bwMode="auto">
            <a:xfrm>
              <a:off x="8142709" y="51810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Line 320"/>
            <p:cNvSpPr>
              <a:spLocks noChangeShapeType="1"/>
            </p:cNvSpPr>
            <p:nvPr/>
          </p:nvSpPr>
          <p:spPr bwMode="auto">
            <a:xfrm>
              <a:off x="8142709" y="53413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142709" y="3896744"/>
              <a:ext cx="0" cy="1531937"/>
              <a:chOff x="10202863" y="4297363"/>
              <a:chExt cx="0" cy="1531937"/>
            </a:xfrm>
          </p:grpSpPr>
          <p:sp>
            <p:nvSpPr>
              <p:cNvPr id="64" name="Line 303"/>
              <p:cNvSpPr>
                <a:spLocks noChangeShapeType="1"/>
              </p:cNvSpPr>
              <p:nvPr/>
            </p:nvSpPr>
            <p:spPr bwMode="auto">
              <a:xfrm>
                <a:off x="10202863" y="429736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5" name="Line 305"/>
              <p:cNvSpPr>
                <a:spLocks noChangeShapeType="1"/>
              </p:cNvSpPr>
              <p:nvPr/>
            </p:nvSpPr>
            <p:spPr bwMode="auto">
              <a:xfrm>
                <a:off x="10202863" y="44577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6" name="Line 307"/>
              <p:cNvSpPr>
                <a:spLocks noChangeShapeType="1"/>
              </p:cNvSpPr>
              <p:nvPr/>
            </p:nvSpPr>
            <p:spPr bwMode="auto">
              <a:xfrm>
                <a:off x="10202863" y="461803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7" name="Line 309"/>
              <p:cNvSpPr>
                <a:spLocks noChangeShapeType="1"/>
              </p:cNvSpPr>
              <p:nvPr/>
            </p:nvSpPr>
            <p:spPr bwMode="auto">
              <a:xfrm>
                <a:off x="10202863" y="477996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Line 311"/>
              <p:cNvSpPr>
                <a:spLocks noChangeShapeType="1"/>
              </p:cNvSpPr>
              <p:nvPr/>
            </p:nvSpPr>
            <p:spPr bwMode="auto">
              <a:xfrm>
                <a:off x="10202863" y="494030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Line 313"/>
              <p:cNvSpPr>
                <a:spLocks noChangeShapeType="1"/>
              </p:cNvSpPr>
              <p:nvPr/>
            </p:nvSpPr>
            <p:spPr bwMode="auto">
              <a:xfrm>
                <a:off x="10202863" y="510063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Line 315"/>
              <p:cNvSpPr>
                <a:spLocks noChangeShapeType="1"/>
              </p:cNvSpPr>
              <p:nvPr/>
            </p:nvSpPr>
            <p:spPr bwMode="auto">
              <a:xfrm>
                <a:off x="10202863" y="52609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Line 317"/>
              <p:cNvSpPr>
                <a:spLocks noChangeShapeType="1"/>
              </p:cNvSpPr>
              <p:nvPr/>
            </p:nvSpPr>
            <p:spPr bwMode="auto">
              <a:xfrm>
                <a:off x="10202863" y="542131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2" name="Line 319"/>
              <p:cNvSpPr>
                <a:spLocks noChangeShapeType="1"/>
              </p:cNvSpPr>
              <p:nvPr/>
            </p:nvSpPr>
            <p:spPr bwMode="auto">
              <a:xfrm>
                <a:off x="10202863" y="558165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Line 321"/>
              <p:cNvSpPr>
                <a:spLocks noChangeShapeType="1"/>
              </p:cNvSpPr>
              <p:nvPr/>
            </p:nvSpPr>
            <p:spPr bwMode="auto">
              <a:xfrm>
                <a:off x="10202863" y="5741988"/>
                <a:ext cx="0" cy="873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74" name="Line 322"/>
            <p:cNvSpPr>
              <a:spLocks noChangeShapeType="1"/>
            </p:cNvSpPr>
            <p:nvPr/>
          </p:nvSpPr>
          <p:spPr bwMode="auto">
            <a:xfrm>
              <a:off x="8142709" y="2710881"/>
              <a:ext cx="0" cy="118586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5" name="Line 324"/>
            <p:cNvSpPr>
              <a:spLocks noChangeShapeType="1"/>
            </p:cNvSpPr>
            <p:nvPr/>
          </p:nvSpPr>
          <p:spPr bwMode="auto">
            <a:xfrm>
              <a:off x="8526884" y="34808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6" name="Line 326"/>
            <p:cNvSpPr>
              <a:spLocks noChangeShapeType="1"/>
            </p:cNvSpPr>
            <p:nvPr/>
          </p:nvSpPr>
          <p:spPr bwMode="auto">
            <a:xfrm>
              <a:off x="8526884" y="36411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7" name="Line 328"/>
            <p:cNvSpPr>
              <a:spLocks noChangeShapeType="1"/>
            </p:cNvSpPr>
            <p:nvPr/>
          </p:nvSpPr>
          <p:spPr bwMode="auto">
            <a:xfrm>
              <a:off x="8526884" y="38014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Line 330"/>
            <p:cNvSpPr>
              <a:spLocks noChangeShapeType="1"/>
            </p:cNvSpPr>
            <p:nvPr/>
          </p:nvSpPr>
          <p:spPr bwMode="auto">
            <a:xfrm>
              <a:off x="8526884" y="39618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Line 332"/>
            <p:cNvSpPr>
              <a:spLocks noChangeShapeType="1"/>
            </p:cNvSpPr>
            <p:nvPr/>
          </p:nvSpPr>
          <p:spPr bwMode="auto">
            <a:xfrm>
              <a:off x="8526884" y="41221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Line 334"/>
            <p:cNvSpPr>
              <a:spLocks noChangeShapeType="1"/>
            </p:cNvSpPr>
            <p:nvPr/>
          </p:nvSpPr>
          <p:spPr bwMode="auto">
            <a:xfrm>
              <a:off x="8526884" y="42825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Line 336"/>
            <p:cNvSpPr>
              <a:spLocks noChangeShapeType="1"/>
            </p:cNvSpPr>
            <p:nvPr/>
          </p:nvSpPr>
          <p:spPr bwMode="auto">
            <a:xfrm>
              <a:off x="8526884" y="44428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Line 338"/>
            <p:cNvSpPr>
              <a:spLocks noChangeShapeType="1"/>
            </p:cNvSpPr>
            <p:nvPr/>
          </p:nvSpPr>
          <p:spPr bwMode="auto">
            <a:xfrm>
              <a:off x="8526884" y="46031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8526884" y="3320481"/>
              <a:ext cx="0" cy="1379537"/>
              <a:chOff x="10587038" y="3721100"/>
              <a:chExt cx="0" cy="1379537"/>
            </a:xfrm>
          </p:grpSpPr>
          <p:sp>
            <p:nvSpPr>
              <p:cNvPr id="84" name="Freeform 323"/>
              <p:cNvSpPr>
                <a:spLocks/>
              </p:cNvSpPr>
              <p:nvPr/>
            </p:nvSpPr>
            <p:spPr bwMode="auto">
              <a:xfrm>
                <a:off x="10587038" y="3721100"/>
                <a:ext cx="0" cy="95250"/>
              </a:xfrm>
              <a:custGeom>
                <a:avLst/>
                <a:gdLst>
                  <a:gd name="T0" fmla="*/ 0 h 60"/>
                  <a:gd name="T1" fmla="*/ 35 h 60"/>
                  <a:gd name="T2" fmla="*/ 60 h 6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0">
                    <a:moveTo>
                      <a:pt x="0" y="0"/>
                    </a:moveTo>
                    <a:lnTo>
                      <a:pt x="0" y="35"/>
                    </a:lnTo>
                    <a:lnTo>
                      <a:pt x="0" y="6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5" name="Line 325"/>
              <p:cNvSpPr>
                <a:spLocks noChangeShapeType="1"/>
              </p:cNvSpPr>
              <p:nvPr/>
            </p:nvSpPr>
            <p:spPr bwMode="auto">
              <a:xfrm>
                <a:off x="10587038" y="388143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6" name="Line 327"/>
              <p:cNvSpPr>
                <a:spLocks noChangeShapeType="1"/>
              </p:cNvSpPr>
              <p:nvPr/>
            </p:nvSpPr>
            <p:spPr bwMode="auto">
              <a:xfrm>
                <a:off x="10587038" y="40417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7" name="Line 329"/>
              <p:cNvSpPr>
                <a:spLocks noChangeShapeType="1"/>
              </p:cNvSpPr>
              <p:nvPr/>
            </p:nvSpPr>
            <p:spPr bwMode="auto">
              <a:xfrm>
                <a:off x="10587038" y="420211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8" name="Line 331"/>
              <p:cNvSpPr>
                <a:spLocks noChangeShapeType="1"/>
              </p:cNvSpPr>
              <p:nvPr/>
            </p:nvSpPr>
            <p:spPr bwMode="auto">
              <a:xfrm>
                <a:off x="10587038" y="436245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Line 333"/>
              <p:cNvSpPr>
                <a:spLocks noChangeShapeType="1"/>
              </p:cNvSpPr>
              <p:nvPr/>
            </p:nvSpPr>
            <p:spPr bwMode="auto">
              <a:xfrm>
                <a:off x="10587038" y="452278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Line 335"/>
              <p:cNvSpPr>
                <a:spLocks noChangeShapeType="1"/>
              </p:cNvSpPr>
              <p:nvPr/>
            </p:nvSpPr>
            <p:spPr bwMode="auto">
              <a:xfrm>
                <a:off x="10587038" y="468312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Line 337"/>
              <p:cNvSpPr>
                <a:spLocks noChangeShapeType="1"/>
              </p:cNvSpPr>
              <p:nvPr/>
            </p:nvSpPr>
            <p:spPr bwMode="auto">
              <a:xfrm>
                <a:off x="10587038" y="484346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2" name="Line 339"/>
              <p:cNvSpPr>
                <a:spLocks noChangeShapeType="1"/>
              </p:cNvSpPr>
              <p:nvPr/>
            </p:nvSpPr>
            <p:spPr bwMode="auto">
              <a:xfrm>
                <a:off x="10587038" y="500380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93" name="Line 340"/>
            <p:cNvSpPr>
              <a:spLocks noChangeShapeType="1"/>
            </p:cNvSpPr>
            <p:nvPr/>
          </p:nvSpPr>
          <p:spPr bwMode="auto">
            <a:xfrm>
              <a:off x="8526884" y="2148906"/>
              <a:ext cx="0" cy="117157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Line 342"/>
            <p:cNvSpPr>
              <a:spLocks noChangeShapeType="1"/>
            </p:cNvSpPr>
            <p:nvPr/>
          </p:nvSpPr>
          <p:spPr bwMode="auto">
            <a:xfrm>
              <a:off x="7236246" y="20933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5" name="Line 344"/>
            <p:cNvSpPr>
              <a:spLocks noChangeShapeType="1"/>
            </p:cNvSpPr>
            <p:nvPr/>
          </p:nvSpPr>
          <p:spPr bwMode="auto">
            <a:xfrm>
              <a:off x="7236246" y="22536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Line 346"/>
            <p:cNvSpPr>
              <a:spLocks noChangeShapeType="1"/>
            </p:cNvSpPr>
            <p:nvPr/>
          </p:nvSpPr>
          <p:spPr bwMode="auto">
            <a:xfrm>
              <a:off x="7236246" y="2414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Line 348"/>
            <p:cNvSpPr>
              <a:spLocks noChangeShapeType="1"/>
            </p:cNvSpPr>
            <p:nvPr/>
          </p:nvSpPr>
          <p:spPr bwMode="auto">
            <a:xfrm>
              <a:off x="7236246" y="25743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Line 350"/>
            <p:cNvSpPr>
              <a:spLocks noChangeShapeType="1"/>
            </p:cNvSpPr>
            <p:nvPr/>
          </p:nvSpPr>
          <p:spPr bwMode="auto">
            <a:xfrm>
              <a:off x="7236246" y="27346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Line 352"/>
            <p:cNvSpPr>
              <a:spLocks noChangeShapeType="1"/>
            </p:cNvSpPr>
            <p:nvPr/>
          </p:nvSpPr>
          <p:spPr bwMode="auto">
            <a:xfrm>
              <a:off x="7236246" y="28950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Line 354"/>
            <p:cNvSpPr>
              <a:spLocks noChangeShapeType="1"/>
            </p:cNvSpPr>
            <p:nvPr/>
          </p:nvSpPr>
          <p:spPr bwMode="auto">
            <a:xfrm>
              <a:off x="7236246" y="30553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Line 356"/>
            <p:cNvSpPr>
              <a:spLocks noChangeShapeType="1"/>
            </p:cNvSpPr>
            <p:nvPr/>
          </p:nvSpPr>
          <p:spPr bwMode="auto">
            <a:xfrm>
              <a:off x="7236246" y="32157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Line 358"/>
            <p:cNvSpPr>
              <a:spLocks noChangeShapeType="1"/>
            </p:cNvSpPr>
            <p:nvPr/>
          </p:nvSpPr>
          <p:spPr bwMode="auto">
            <a:xfrm>
              <a:off x="7236246" y="33760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Line 360"/>
            <p:cNvSpPr>
              <a:spLocks noChangeShapeType="1"/>
            </p:cNvSpPr>
            <p:nvPr/>
          </p:nvSpPr>
          <p:spPr bwMode="auto">
            <a:xfrm>
              <a:off x="7236246" y="35363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Line 362"/>
            <p:cNvSpPr>
              <a:spLocks noChangeShapeType="1"/>
            </p:cNvSpPr>
            <p:nvPr/>
          </p:nvSpPr>
          <p:spPr bwMode="auto">
            <a:xfrm>
              <a:off x="7236246" y="36967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5" name="Line 364"/>
            <p:cNvSpPr>
              <a:spLocks noChangeShapeType="1"/>
            </p:cNvSpPr>
            <p:nvPr/>
          </p:nvSpPr>
          <p:spPr bwMode="auto">
            <a:xfrm>
              <a:off x="7236246" y="38570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6" name="Line 366"/>
            <p:cNvSpPr>
              <a:spLocks noChangeShapeType="1"/>
            </p:cNvSpPr>
            <p:nvPr/>
          </p:nvSpPr>
          <p:spPr bwMode="auto">
            <a:xfrm>
              <a:off x="7236246" y="40173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7" name="Line 368"/>
            <p:cNvSpPr>
              <a:spLocks noChangeShapeType="1"/>
            </p:cNvSpPr>
            <p:nvPr/>
          </p:nvSpPr>
          <p:spPr bwMode="auto">
            <a:xfrm>
              <a:off x="7236246" y="41777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8" name="Line 370"/>
            <p:cNvSpPr>
              <a:spLocks noChangeShapeType="1"/>
            </p:cNvSpPr>
            <p:nvPr/>
          </p:nvSpPr>
          <p:spPr bwMode="auto">
            <a:xfrm>
              <a:off x="7236246" y="433806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9" name="Line 372"/>
            <p:cNvSpPr>
              <a:spLocks noChangeShapeType="1"/>
            </p:cNvSpPr>
            <p:nvPr/>
          </p:nvSpPr>
          <p:spPr bwMode="auto">
            <a:xfrm>
              <a:off x="7236246" y="44984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0" name="Line 374"/>
            <p:cNvSpPr>
              <a:spLocks noChangeShapeType="1"/>
            </p:cNvSpPr>
            <p:nvPr/>
          </p:nvSpPr>
          <p:spPr bwMode="auto">
            <a:xfrm>
              <a:off x="7236246" y="46587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1" name="Line 376"/>
            <p:cNvSpPr>
              <a:spLocks noChangeShapeType="1"/>
            </p:cNvSpPr>
            <p:nvPr/>
          </p:nvSpPr>
          <p:spPr bwMode="auto">
            <a:xfrm>
              <a:off x="7115596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2" name="Line 378"/>
            <p:cNvSpPr>
              <a:spLocks noChangeShapeType="1"/>
            </p:cNvSpPr>
            <p:nvPr/>
          </p:nvSpPr>
          <p:spPr bwMode="auto">
            <a:xfrm>
              <a:off x="6955259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3" name="Line 380"/>
            <p:cNvSpPr>
              <a:spLocks noChangeShapeType="1"/>
            </p:cNvSpPr>
            <p:nvPr/>
          </p:nvSpPr>
          <p:spPr bwMode="auto">
            <a:xfrm>
              <a:off x="6794921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4" name="Line 382"/>
            <p:cNvSpPr>
              <a:spLocks noChangeShapeType="1"/>
            </p:cNvSpPr>
            <p:nvPr/>
          </p:nvSpPr>
          <p:spPr bwMode="auto">
            <a:xfrm>
              <a:off x="6634584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6634584" y="3880869"/>
              <a:ext cx="0" cy="1539875"/>
              <a:chOff x="8694738" y="4281488"/>
              <a:chExt cx="0" cy="1539875"/>
            </a:xfrm>
          </p:grpSpPr>
          <p:sp>
            <p:nvSpPr>
              <p:cNvPr id="116" name="Line 279"/>
              <p:cNvSpPr>
                <a:spLocks noChangeShapeType="1"/>
              </p:cNvSpPr>
              <p:nvPr/>
            </p:nvSpPr>
            <p:spPr bwMode="auto">
              <a:xfrm>
                <a:off x="8694738" y="5083175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8694738" y="4281488"/>
                <a:ext cx="0" cy="1539875"/>
                <a:chOff x="8694738" y="4281488"/>
                <a:chExt cx="0" cy="1539875"/>
              </a:xfrm>
            </p:grpSpPr>
            <p:sp>
              <p:nvSpPr>
                <p:cNvPr id="118" name="Line 269"/>
                <p:cNvSpPr>
                  <a:spLocks noChangeShapeType="1"/>
                </p:cNvSpPr>
                <p:nvPr/>
              </p:nvSpPr>
              <p:spPr bwMode="auto">
                <a:xfrm>
                  <a:off x="8694738" y="4281488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19" name="Line 271"/>
                <p:cNvSpPr>
                  <a:spLocks noChangeShapeType="1"/>
                </p:cNvSpPr>
                <p:nvPr/>
              </p:nvSpPr>
              <p:spPr bwMode="auto">
                <a:xfrm>
                  <a:off x="8694738" y="4441825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0" name="Line 273"/>
                <p:cNvSpPr>
                  <a:spLocks noChangeShapeType="1"/>
                </p:cNvSpPr>
                <p:nvPr/>
              </p:nvSpPr>
              <p:spPr bwMode="auto">
                <a:xfrm>
                  <a:off x="8694738" y="4602163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1" name="Line 275"/>
                <p:cNvSpPr>
                  <a:spLocks noChangeShapeType="1"/>
                </p:cNvSpPr>
                <p:nvPr/>
              </p:nvSpPr>
              <p:spPr bwMode="auto">
                <a:xfrm>
                  <a:off x="8694738" y="4762500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2" name="Line 277"/>
                <p:cNvSpPr>
                  <a:spLocks noChangeShapeType="1"/>
                </p:cNvSpPr>
                <p:nvPr/>
              </p:nvSpPr>
              <p:spPr bwMode="auto">
                <a:xfrm>
                  <a:off x="8694738" y="4922838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3" name="Line 281"/>
                <p:cNvSpPr>
                  <a:spLocks noChangeShapeType="1"/>
                </p:cNvSpPr>
                <p:nvPr/>
              </p:nvSpPr>
              <p:spPr bwMode="auto">
                <a:xfrm>
                  <a:off x="8694738" y="5245100"/>
                  <a:ext cx="0" cy="9525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4" name="Line 283"/>
                <p:cNvSpPr>
                  <a:spLocks noChangeShapeType="1"/>
                </p:cNvSpPr>
                <p:nvPr/>
              </p:nvSpPr>
              <p:spPr bwMode="auto">
                <a:xfrm>
                  <a:off x="8694738" y="5405438"/>
                  <a:ext cx="0" cy="9525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5" name="Line 285"/>
                <p:cNvSpPr>
                  <a:spLocks noChangeShapeType="1"/>
                </p:cNvSpPr>
                <p:nvPr/>
              </p:nvSpPr>
              <p:spPr bwMode="auto">
                <a:xfrm>
                  <a:off x="8694738" y="5565775"/>
                  <a:ext cx="0" cy="9525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6" name="Line 287"/>
                <p:cNvSpPr>
                  <a:spLocks noChangeShapeType="1"/>
                </p:cNvSpPr>
                <p:nvPr/>
              </p:nvSpPr>
              <p:spPr bwMode="auto">
                <a:xfrm>
                  <a:off x="8694738" y="5726113"/>
                  <a:ext cx="0" cy="9525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sp>
          <p:nvSpPr>
            <p:cNvPr id="127" name="Line 384"/>
            <p:cNvSpPr>
              <a:spLocks noChangeShapeType="1"/>
            </p:cNvSpPr>
            <p:nvPr/>
          </p:nvSpPr>
          <p:spPr bwMode="auto">
            <a:xfrm>
              <a:off x="6474246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Line 386"/>
            <p:cNvSpPr>
              <a:spLocks noChangeShapeType="1"/>
            </p:cNvSpPr>
            <p:nvPr/>
          </p:nvSpPr>
          <p:spPr bwMode="auto">
            <a:xfrm>
              <a:off x="6313909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9" name="Line 388"/>
            <p:cNvSpPr>
              <a:spLocks noChangeShapeType="1"/>
            </p:cNvSpPr>
            <p:nvPr/>
          </p:nvSpPr>
          <p:spPr bwMode="auto">
            <a:xfrm>
              <a:off x="6153571" y="47000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6074196" y="4700019"/>
              <a:ext cx="1162051" cy="1"/>
              <a:chOff x="8134350" y="5100638"/>
              <a:chExt cx="1162051" cy="1"/>
            </a:xfrm>
          </p:grpSpPr>
          <p:sp>
            <p:nvSpPr>
              <p:cNvPr id="131" name="Freeform 375"/>
              <p:cNvSpPr>
                <a:spLocks/>
              </p:cNvSpPr>
              <p:nvPr/>
            </p:nvSpPr>
            <p:spPr bwMode="auto">
              <a:xfrm>
                <a:off x="9240838" y="5100639"/>
                <a:ext cx="55563" cy="0"/>
              </a:xfrm>
              <a:custGeom>
                <a:avLst/>
                <a:gdLst>
                  <a:gd name="T0" fmla="*/ 35 w 35"/>
                  <a:gd name="T1" fmla="*/ 0 h 26"/>
                  <a:gd name="T2" fmla="*/ 35 w 35"/>
                  <a:gd name="T3" fmla="*/ 26 h 26"/>
                  <a:gd name="T4" fmla="*/ 0 w 35"/>
                  <a:gd name="T5" fmla="*/ 26 h 26"/>
                  <a:gd name="connsiteX0" fmla="*/ 10000 w 10000"/>
                  <a:gd name="connsiteY0" fmla="*/ 0 h 0"/>
                  <a:gd name="connsiteX1" fmla="*/ 0 w 10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>
                    <a:moveTo>
                      <a:pt x="10000" y="0"/>
                    </a:move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2" name="Line 377"/>
              <p:cNvSpPr>
                <a:spLocks noChangeShapeType="1"/>
              </p:cNvSpPr>
              <p:nvPr/>
            </p:nvSpPr>
            <p:spPr bwMode="auto">
              <a:xfrm flipH="1">
                <a:off x="9080500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3" name="Line 379"/>
              <p:cNvSpPr>
                <a:spLocks noChangeShapeType="1"/>
              </p:cNvSpPr>
              <p:nvPr/>
            </p:nvSpPr>
            <p:spPr bwMode="auto">
              <a:xfrm flipH="1">
                <a:off x="8920163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4" name="Line 381"/>
              <p:cNvSpPr>
                <a:spLocks noChangeShapeType="1"/>
              </p:cNvSpPr>
              <p:nvPr/>
            </p:nvSpPr>
            <p:spPr bwMode="auto">
              <a:xfrm flipH="1">
                <a:off x="8759825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5" name="Line 383"/>
              <p:cNvSpPr>
                <a:spLocks noChangeShapeType="1"/>
              </p:cNvSpPr>
              <p:nvPr/>
            </p:nvSpPr>
            <p:spPr bwMode="auto">
              <a:xfrm flipH="1">
                <a:off x="8599488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6" name="Line 385"/>
              <p:cNvSpPr>
                <a:spLocks noChangeShapeType="1"/>
              </p:cNvSpPr>
              <p:nvPr/>
            </p:nvSpPr>
            <p:spPr bwMode="auto">
              <a:xfrm flipH="1">
                <a:off x="8439150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7" name="Line 387"/>
              <p:cNvSpPr>
                <a:spLocks noChangeShapeType="1"/>
              </p:cNvSpPr>
              <p:nvPr/>
            </p:nvSpPr>
            <p:spPr bwMode="auto">
              <a:xfrm flipH="1">
                <a:off x="8278813" y="5100638"/>
                <a:ext cx="9525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8" name="Line 389"/>
              <p:cNvSpPr>
                <a:spLocks noChangeShapeType="1"/>
              </p:cNvSpPr>
              <p:nvPr/>
            </p:nvSpPr>
            <p:spPr bwMode="auto">
              <a:xfrm flipH="1">
                <a:off x="8134350" y="5100638"/>
                <a:ext cx="79375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39" name="Freeform 390"/>
            <p:cNvSpPr>
              <a:spLocks/>
            </p:cNvSpPr>
            <p:nvPr/>
          </p:nvSpPr>
          <p:spPr bwMode="auto">
            <a:xfrm>
              <a:off x="6634584" y="3320481"/>
              <a:ext cx="1892300" cy="704850"/>
            </a:xfrm>
            <a:custGeom>
              <a:avLst/>
              <a:gdLst>
                <a:gd name="T0" fmla="*/ 1192 w 1192"/>
                <a:gd name="T1" fmla="*/ 0 h 444"/>
                <a:gd name="T2" fmla="*/ 1192 w 1192"/>
                <a:gd name="T3" fmla="*/ 0 h 444"/>
                <a:gd name="T4" fmla="*/ 1192 w 1192"/>
                <a:gd name="T5" fmla="*/ 20 h 444"/>
                <a:gd name="T6" fmla="*/ 1182 w 1192"/>
                <a:gd name="T7" fmla="*/ 45 h 444"/>
                <a:gd name="T8" fmla="*/ 1167 w 1192"/>
                <a:gd name="T9" fmla="*/ 86 h 444"/>
                <a:gd name="T10" fmla="*/ 1136 w 1192"/>
                <a:gd name="T11" fmla="*/ 136 h 444"/>
                <a:gd name="T12" fmla="*/ 1096 w 1192"/>
                <a:gd name="T13" fmla="*/ 197 h 444"/>
                <a:gd name="T14" fmla="*/ 1035 w 1192"/>
                <a:gd name="T15" fmla="*/ 272 h 444"/>
                <a:gd name="T16" fmla="*/ 950 w 1192"/>
                <a:gd name="T17" fmla="*/ 363 h 444"/>
                <a:gd name="T18" fmla="*/ 950 w 1192"/>
                <a:gd name="T19" fmla="*/ 363 h 444"/>
                <a:gd name="T20" fmla="*/ 844 w 1192"/>
                <a:gd name="T21" fmla="*/ 394 h 444"/>
                <a:gd name="T22" fmla="*/ 743 w 1192"/>
                <a:gd name="T23" fmla="*/ 414 h 444"/>
                <a:gd name="T24" fmla="*/ 647 w 1192"/>
                <a:gd name="T25" fmla="*/ 434 h 444"/>
                <a:gd name="T26" fmla="*/ 561 w 1192"/>
                <a:gd name="T27" fmla="*/ 439 h 444"/>
                <a:gd name="T28" fmla="*/ 475 w 1192"/>
                <a:gd name="T29" fmla="*/ 444 h 444"/>
                <a:gd name="T30" fmla="*/ 399 w 1192"/>
                <a:gd name="T31" fmla="*/ 444 h 444"/>
                <a:gd name="T32" fmla="*/ 323 w 1192"/>
                <a:gd name="T33" fmla="*/ 439 h 444"/>
                <a:gd name="T34" fmla="*/ 258 w 1192"/>
                <a:gd name="T35" fmla="*/ 429 h 444"/>
                <a:gd name="T36" fmla="*/ 202 w 1192"/>
                <a:gd name="T37" fmla="*/ 419 h 444"/>
                <a:gd name="T38" fmla="*/ 147 w 1192"/>
                <a:gd name="T39" fmla="*/ 409 h 444"/>
                <a:gd name="T40" fmla="*/ 66 w 1192"/>
                <a:gd name="T41" fmla="*/ 384 h 444"/>
                <a:gd name="T42" fmla="*/ 15 w 1192"/>
                <a:gd name="T43" fmla="*/ 363 h 444"/>
                <a:gd name="T44" fmla="*/ 0 w 1192"/>
                <a:gd name="T45" fmla="*/ 353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2" h="444">
                  <a:moveTo>
                    <a:pt x="1192" y="0"/>
                  </a:moveTo>
                  <a:lnTo>
                    <a:pt x="1192" y="0"/>
                  </a:lnTo>
                  <a:lnTo>
                    <a:pt x="1192" y="20"/>
                  </a:lnTo>
                  <a:lnTo>
                    <a:pt x="1182" y="45"/>
                  </a:lnTo>
                  <a:lnTo>
                    <a:pt x="1167" y="86"/>
                  </a:lnTo>
                  <a:lnTo>
                    <a:pt x="1136" y="136"/>
                  </a:lnTo>
                  <a:lnTo>
                    <a:pt x="1096" y="197"/>
                  </a:lnTo>
                  <a:lnTo>
                    <a:pt x="1035" y="272"/>
                  </a:lnTo>
                  <a:lnTo>
                    <a:pt x="950" y="363"/>
                  </a:lnTo>
                  <a:lnTo>
                    <a:pt x="950" y="363"/>
                  </a:lnTo>
                  <a:lnTo>
                    <a:pt x="844" y="394"/>
                  </a:lnTo>
                  <a:lnTo>
                    <a:pt x="743" y="414"/>
                  </a:lnTo>
                  <a:lnTo>
                    <a:pt x="647" y="434"/>
                  </a:lnTo>
                  <a:lnTo>
                    <a:pt x="561" y="439"/>
                  </a:lnTo>
                  <a:lnTo>
                    <a:pt x="475" y="444"/>
                  </a:lnTo>
                  <a:lnTo>
                    <a:pt x="399" y="444"/>
                  </a:lnTo>
                  <a:lnTo>
                    <a:pt x="323" y="439"/>
                  </a:lnTo>
                  <a:lnTo>
                    <a:pt x="258" y="429"/>
                  </a:lnTo>
                  <a:lnTo>
                    <a:pt x="202" y="419"/>
                  </a:lnTo>
                  <a:lnTo>
                    <a:pt x="147" y="409"/>
                  </a:lnTo>
                  <a:lnTo>
                    <a:pt x="66" y="384"/>
                  </a:lnTo>
                  <a:lnTo>
                    <a:pt x="15" y="363"/>
                  </a:lnTo>
                  <a:lnTo>
                    <a:pt x="0" y="353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0" name="Line 392"/>
            <p:cNvSpPr>
              <a:spLocks noChangeShapeType="1"/>
            </p:cNvSpPr>
            <p:nvPr/>
          </p:nvSpPr>
          <p:spPr bwMode="auto">
            <a:xfrm>
              <a:off x="6771109" y="380149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1" name="Line 394"/>
            <p:cNvSpPr>
              <a:spLocks noChangeShapeType="1"/>
            </p:cNvSpPr>
            <p:nvPr/>
          </p:nvSpPr>
          <p:spPr bwMode="auto">
            <a:xfrm>
              <a:off x="6899696" y="37046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2" name="Line 396"/>
            <p:cNvSpPr>
              <a:spLocks noChangeShapeType="1"/>
            </p:cNvSpPr>
            <p:nvPr/>
          </p:nvSpPr>
          <p:spPr bwMode="auto">
            <a:xfrm>
              <a:off x="7020346" y="3591944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3" name="Line 398"/>
            <p:cNvSpPr>
              <a:spLocks noChangeShapeType="1"/>
            </p:cNvSpPr>
            <p:nvPr/>
          </p:nvSpPr>
          <p:spPr bwMode="auto">
            <a:xfrm>
              <a:off x="7123534" y="34728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4" name="Line 400"/>
            <p:cNvSpPr>
              <a:spLocks noChangeShapeType="1"/>
            </p:cNvSpPr>
            <p:nvPr/>
          </p:nvSpPr>
          <p:spPr bwMode="auto">
            <a:xfrm>
              <a:off x="7204496" y="33363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5" name="Line 402"/>
            <p:cNvSpPr>
              <a:spLocks noChangeShapeType="1"/>
            </p:cNvSpPr>
            <p:nvPr/>
          </p:nvSpPr>
          <p:spPr bwMode="auto">
            <a:xfrm>
              <a:off x="7307684" y="32792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6" name="Line 404"/>
            <p:cNvSpPr>
              <a:spLocks noChangeShapeType="1"/>
            </p:cNvSpPr>
            <p:nvPr/>
          </p:nvSpPr>
          <p:spPr bwMode="auto">
            <a:xfrm>
              <a:off x="7460084" y="33363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7" name="Line 406"/>
            <p:cNvSpPr>
              <a:spLocks noChangeShapeType="1"/>
            </p:cNvSpPr>
            <p:nvPr/>
          </p:nvSpPr>
          <p:spPr bwMode="auto">
            <a:xfrm>
              <a:off x="7620421" y="336810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8" name="Line 408"/>
            <p:cNvSpPr>
              <a:spLocks noChangeShapeType="1"/>
            </p:cNvSpPr>
            <p:nvPr/>
          </p:nvSpPr>
          <p:spPr bwMode="auto">
            <a:xfrm>
              <a:off x="7772821" y="3391919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9" name="Line 410"/>
            <p:cNvSpPr>
              <a:spLocks noChangeShapeType="1"/>
            </p:cNvSpPr>
            <p:nvPr/>
          </p:nvSpPr>
          <p:spPr bwMode="auto">
            <a:xfrm>
              <a:off x="7933159" y="33998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0" name="Line 412"/>
            <p:cNvSpPr>
              <a:spLocks noChangeShapeType="1"/>
            </p:cNvSpPr>
            <p:nvPr/>
          </p:nvSpPr>
          <p:spPr bwMode="auto">
            <a:xfrm>
              <a:off x="8093496" y="3399856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1" name="Line 414"/>
            <p:cNvSpPr>
              <a:spLocks noChangeShapeType="1"/>
            </p:cNvSpPr>
            <p:nvPr/>
          </p:nvSpPr>
          <p:spPr bwMode="auto">
            <a:xfrm>
              <a:off x="8253834" y="338398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2" name="Line 416"/>
            <p:cNvSpPr>
              <a:spLocks noChangeShapeType="1"/>
            </p:cNvSpPr>
            <p:nvPr/>
          </p:nvSpPr>
          <p:spPr bwMode="auto">
            <a:xfrm>
              <a:off x="8414171" y="3352231"/>
              <a:ext cx="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3" name="Freeform 418"/>
            <p:cNvSpPr>
              <a:spLocks/>
            </p:cNvSpPr>
            <p:nvPr/>
          </p:nvSpPr>
          <p:spPr bwMode="auto">
            <a:xfrm>
              <a:off x="7588671" y="5020694"/>
              <a:ext cx="88900" cy="87312"/>
            </a:xfrm>
            <a:custGeom>
              <a:avLst/>
              <a:gdLst>
                <a:gd name="T0" fmla="*/ 56 w 56"/>
                <a:gd name="T1" fmla="*/ 30 h 55"/>
                <a:gd name="T2" fmla="*/ 56 w 56"/>
                <a:gd name="T3" fmla="*/ 30 h 55"/>
                <a:gd name="T4" fmla="*/ 56 w 56"/>
                <a:gd name="T5" fmla="*/ 40 h 55"/>
                <a:gd name="T6" fmla="*/ 51 w 56"/>
                <a:gd name="T7" fmla="*/ 50 h 55"/>
                <a:gd name="T8" fmla="*/ 41 w 56"/>
                <a:gd name="T9" fmla="*/ 55 h 55"/>
                <a:gd name="T10" fmla="*/ 30 w 56"/>
                <a:gd name="T11" fmla="*/ 55 h 55"/>
                <a:gd name="T12" fmla="*/ 30 w 56"/>
                <a:gd name="T13" fmla="*/ 55 h 55"/>
                <a:gd name="T14" fmla="*/ 15 w 56"/>
                <a:gd name="T15" fmla="*/ 55 h 55"/>
                <a:gd name="T16" fmla="*/ 10 w 56"/>
                <a:gd name="T17" fmla="*/ 50 h 55"/>
                <a:gd name="T18" fmla="*/ 0 w 56"/>
                <a:gd name="T19" fmla="*/ 40 h 55"/>
                <a:gd name="T20" fmla="*/ 0 w 56"/>
                <a:gd name="T21" fmla="*/ 30 h 55"/>
                <a:gd name="T22" fmla="*/ 0 w 56"/>
                <a:gd name="T23" fmla="*/ 30 h 55"/>
                <a:gd name="T24" fmla="*/ 0 w 56"/>
                <a:gd name="T25" fmla="*/ 15 h 55"/>
                <a:gd name="T26" fmla="*/ 10 w 56"/>
                <a:gd name="T27" fmla="*/ 10 h 55"/>
                <a:gd name="T28" fmla="*/ 15 w 56"/>
                <a:gd name="T29" fmla="*/ 0 h 55"/>
                <a:gd name="T30" fmla="*/ 30 w 56"/>
                <a:gd name="T31" fmla="*/ 0 h 55"/>
                <a:gd name="T32" fmla="*/ 30 w 56"/>
                <a:gd name="T33" fmla="*/ 0 h 55"/>
                <a:gd name="T34" fmla="*/ 41 w 56"/>
                <a:gd name="T35" fmla="*/ 0 h 55"/>
                <a:gd name="T36" fmla="*/ 51 w 56"/>
                <a:gd name="T37" fmla="*/ 10 h 55"/>
                <a:gd name="T38" fmla="*/ 56 w 56"/>
                <a:gd name="T39" fmla="*/ 15 h 55"/>
                <a:gd name="T40" fmla="*/ 56 w 56"/>
                <a:gd name="T41" fmla="*/ 30 h 55"/>
                <a:gd name="T42" fmla="*/ 56 w 56"/>
                <a:gd name="T43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5">
                  <a:moveTo>
                    <a:pt x="56" y="30"/>
                  </a:moveTo>
                  <a:lnTo>
                    <a:pt x="56" y="30"/>
                  </a:lnTo>
                  <a:lnTo>
                    <a:pt x="56" y="40"/>
                  </a:lnTo>
                  <a:lnTo>
                    <a:pt x="51" y="50"/>
                  </a:lnTo>
                  <a:lnTo>
                    <a:pt x="41" y="55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15" y="55"/>
                  </a:lnTo>
                  <a:lnTo>
                    <a:pt x="10" y="50"/>
                  </a:lnTo>
                  <a:lnTo>
                    <a:pt x="0" y="4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0" y="10"/>
                  </a:lnTo>
                  <a:lnTo>
                    <a:pt x="1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1" y="0"/>
                  </a:lnTo>
                  <a:lnTo>
                    <a:pt x="51" y="10"/>
                  </a:lnTo>
                  <a:lnTo>
                    <a:pt x="56" y="15"/>
                  </a:lnTo>
                  <a:lnTo>
                    <a:pt x="56" y="30"/>
                  </a:lnTo>
                  <a:lnTo>
                    <a:pt x="5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4" name="Freeform 419"/>
            <p:cNvSpPr>
              <a:spLocks/>
            </p:cNvSpPr>
            <p:nvPr/>
          </p:nvSpPr>
          <p:spPr bwMode="auto">
            <a:xfrm>
              <a:off x="7588671" y="3688781"/>
              <a:ext cx="88900" cy="88900"/>
            </a:xfrm>
            <a:custGeom>
              <a:avLst/>
              <a:gdLst>
                <a:gd name="T0" fmla="*/ 56 w 56"/>
                <a:gd name="T1" fmla="*/ 25 h 56"/>
                <a:gd name="T2" fmla="*/ 56 w 56"/>
                <a:gd name="T3" fmla="*/ 25 h 56"/>
                <a:gd name="T4" fmla="*/ 56 w 56"/>
                <a:gd name="T5" fmla="*/ 40 h 56"/>
                <a:gd name="T6" fmla="*/ 51 w 56"/>
                <a:gd name="T7" fmla="*/ 46 h 56"/>
                <a:gd name="T8" fmla="*/ 41 w 56"/>
                <a:gd name="T9" fmla="*/ 56 h 56"/>
                <a:gd name="T10" fmla="*/ 30 w 56"/>
                <a:gd name="T11" fmla="*/ 56 h 56"/>
                <a:gd name="T12" fmla="*/ 30 w 56"/>
                <a:gd name="T13" fmla="*/ 56 h 56"/>
                <a:gd name="T14" fmla="*/ 15 w 56"/>
                <a:gd name="T15" fmla="*/ 56 h 56"/>
                <a:gd name="T16" fmla="*/ 10 w 56"/>
                <a:gd name="T17" fmla="*/ 46 h 56"/>
                <a:gd name="T18" fmla="*/ 0 w 56"/>
                <a:gd name="T19" fmla="*/ 40 h 56"/>
                <a:gd name="T20" fmla="*/ 0 w 56"/>
                <a:gd name="T21" fmla="*/ 25 h 56"/>
                <a:gd name="T22" fmla="*/ 0 w 56"/>
                <a:gd name="T23" fmla="*/ 25 h 56"/>
                <a:gd name="T24" fmla="*/ 0 w 56"/>
                <a:gd name="T25" fmla="*/ 15 h 56"/>
                <a:gd name="T26" fmla="*/ 10 w 56"/>
                <a:gd name="T27" fmla="*/ 5 h 56"/>
                <a:gd name="T28" fmla="*/ 15 w 56"/>
                <a:gd name="T29" fmla="*/ 0 h 56"/>
                <a:gd name="T30" fmla="*/ 30 w 56"/>
                <a:gd name="T31" fmla="*/ 0 h 56"/>
                <a:gd name="T32" fmla="*/ 30 w 56"/>
                <a:gd name="T33" fmla="*/ 0 h 56"/>
                <a:gd name="T34" fmla="*/ 41 w 56"/>
                <a:gd name="T35" fmla="*/ 0 h 56"/>
                <a:gd name="T36" fmla="*/ 51 w 56"/>
                <a:gd name="T37" fmla="*/ 5 h 56"/>
                <a:gd name="T38" fmla="*/ 56 w 56"/>
                <a:gd name="T39" fmla="*/ 15 h 56"/>
                <a:gd name="T40" fmla="*/ 56 w 56"/>
                <a:gd name="T41" fmla="*/ 25 h 56"/>
                <a:gd name="T42" fmla="*/ 56 w 56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56" y="25"/>
                  </a:moveTo>
                  <a:lnTo>
                    <a:pt x="56" y="25"/>
                  </a:lnTo>
                  <a:lnTo>
                    <a:pt x="56" y="40"/>
                  </a:lnTo>
                  <a:lnTo>
                    <a:pt x="51" y="46"/>
                  </a:lnTo>
                  <a:lnTo>
                    <a:pt x="41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15" y="56"/>
                  </a:lnTo>
                  <a:lnTo>
                    <a:pt x="10" y="46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0" y="5"/>
                  </a:lnTo>
                  <a:lnTo>
                    <a:pt x="1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1" y="0"/>
                  </a:lnTo>
                  <a:lnTo>
                    <a:pt x="51" y="5"/>
                  </a:lnTo>
                  <a:lnTo>
                    <a:pt x="56" y="15"/>
                  </a:lnTo>
                  <a:lnTo>
                    <a:pt x="56" y="25"/>
                  </a:lnTo>
                  <a:lnTo>
                    <a:pt x="5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5" name="Freeform 420"/>
            <p:cNvSpPr>
              <a:spLocks/>
            </p:cNvSpPr>
            <p:nvPr/>
          </p:nvSpPr>
          <p:spPr bwMode="auto">
            <a:xfrm>
              <a:off x="7588671" y="2285431"/>
              <a:ext cx="88900" cy="88900"/>
            </a:xfrm>
            <a:custGeom>
              <a:avLst/>
              <a:gdLst>
                <a:gd name="T0" fmla="*/ 56 w 56"/>
                <a:gd name="T1" fmla="*/ 25 h 56"/>
                <a:gd name="T2" fmla="*/ 56 w 56"/>
                <a:gd name="T3" fmla="*/ 25 h 56"/>
                <a:gd name="T4" fmla="*/ 56 w 56"/>
                <a:gd name="T5" fmla="*/ 35 h 56"/>
                <a:gd name="T6" fmla="*/ 51 w 56"/>
                <a:gd name="T7" fmla="*/ 45 h 56"/>
                <a:gd name="T8" fmla="*/ 41 w 56"/>
                <a:gd name="T9" fmla="*/ 50 h 56"/>
                <a:gd name="T10" fmla="*/ 30 w 56"/>
                <a:gd name="T11" fmla="*/ 56 h 56"/>
                <a:gd name="T12" fmla="*/ 30 w 56"/>
                <a:gd name="T13" fmla="*/ 56 h 56"/>
                <a:gd name="T14" fmla="*/ 15 w 56"/>
                <a:gd name="T15" fmla="*/ 50 h 56"/>
                <a:gd name="T16" fmla="*/ 10 w 56"/>
                <a:gd name="T17" fmla="*/ 45 h 56"/>
                <a:gd name="T18" fmla="*/ 0 w 56"/>
                <a:gd name="T19" fmla="*/ 35 h 56"/>
                <a:gd name="T20" fmla="*/ 0 w 56"/>
                <a:gd name="T21" fmla="*/ 25 h 56"/>
                <a:gd name="T22" fmla="*/ 0 w 56"/>
                <a:gd name="T23" fmla="*/ 25 h 56"/>
                <a:gd name="T24" fmla="*/ 0 w 56"/>
                <a:gd name="T25" fmla="*/ 15 h 56"/>
                <a:gd name="T26" fmla="*/ 10 w 56"/>
                <a:gd name="T27" fmla="*/ 5 h 56"/>
                <a:gd name="T28" fmla="*/ 15 w 56"/>
                <a:gd name="T29" fmla="*/ 0 h 56"/>
                <a:gd name="T30" fmla="*/ 30 w 56"/>
                <a:gd name="T31" fmla="*/ 0 h 56"/>
                <a:gd name="T32" fmla="*/ 30 w 56"/>
                <a:gd name="T33" fmla="*/ 0 h 56"/>
                <a:gd name="T34" fmla="*/ 41 w 56"/>
                <a:gd name="T35" fmla="*/ 0 h 56"/>
                <a:gd name="T36" fmla="*/ 51 w 56"/>
                <a:gd name="T37" fmla="*/ 5 h 56"/>
                <a:gd name="T38" fmla="*/ 56 w 56"/>
                <a:gd name="T39" fmla="*/ 15 h 56"/>
                <a:gd name="T40" fmla="*/ 56 w 56"/>
                <a:gd name="T41" fmla="*/ 25 h 56"/>
                <a:gd name="T42" fmla="*/ 56 w 56"/>
                <a:gd name="T43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56" y="25"/>
                  </a:moveTo>
                  <a:lnTo>
                    <a:pt x="56" y="25"/>
                  </a:lnTo>
                  <a:lnTo>
                    <a:pt x="56" y="35"/>
                  </a:lnTo>
                  <a:lnTo>
                    <a:pt x="51" y="45"/>
                  </a:lnTo>
                  <a:lnTo>
                    <a:pt x="41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15" y="50"/>
                  </a:lnTo>
                  <a:lnTo>
                    <a:pt x="10" y="45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0" y="5"/>
                  </a:lnTo>
                  <a:lnTo>
                    <a:pt x="1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1" y="0"/>
                  </a:lnTo>
                  <a:lnTo>
                    <a:pt x="51" y="5"/>
                  </a:lnTo>
                  <a:lnTo>
                    <a:pt x="56" y="15"/>
                  </a:lnTo>
                  <a:lnTo>
                    <a:pt x="56" y="25"/>
                  </a:lnTo>
                  <a:lnTo>
                    <a:pt x="5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6" name="Rectangle 424"/>
            <p:cNvSpPr>
              <a:spLocks noChangeArrowheads="1"/>
            </p:cNvSpPr>
            <p:nvPr/>
          </p:nvSpPr>
          <p:spPr bwMode="auto">
            <a:xfrm>
              <a:off x="5367759" y="5236594"/>
              <a:ext cx="2571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b</a:t>
              </a:r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57" name="Rectangle 425"/>
            <p:cNvSpPr>
              <a:spLocks noChangeArrowheads="1"/>
            </p:cNvSpPr>
            <p:nvPr/>
          </p:nvSpPr>
          <p:spPr bwMode="auto">
            <a:xfrm>
              <a:off x="5864646" y="4490469"/>
              <a:ext cx="2571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a</a:t>
              </a:r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5007396" y="1515494"/>
              <a:ext cx="4633913" cy="4859337"/>
              <a:chOff x="7067550" y="1916113"/>
              <a:chExt cx="4633913" cy="4859337"/>
            </a:xfrm>
          </p:grpSpPr>
          <p:sp>
            <p:nvSpPr>
              <p:cNvPr id="159" name="Freeform 247"/>
              <p:cNvSpPr>
                <a:spLocks/>
              </p:cNvSpPr>
              <p:nvPr/>
            </p:nvSpPr>
            <p:spPr bwMode="auto">
              <a:xfrm>
                <a:off x="8318500" y="1916113"/>
                <a:ext cx="63500" cy="120650"/>
              </a:xfrm>
              <a:custGeom>
                <a:avLst/>
                <a:gdLst>
                  <a:gd name="T0" fmla="*/ 40 w 40"/>
                  <a:gd name="T1" fmla="*/ 76 h 76"/>
                  <a:gd name="T2" fmla="*/ 20 w 40"/>
                  <a:gd name="T3" fmla="*/ 0 h 76"/>
                  <a:gd name="T4" fmla="*/ 0 w 40"/>
                  <a:gd name="T5" fmla="*/ 76 h 76"/>
                  <a:gd name="T6" fmla="*/ 40 w 40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76">
                    <a:moveTo>
                      <a:pt x="40" y="76"/>
                    </a:moveTo>
                    <a:lnTo>
                      <a:pt x="20" y="0"/>
                    </a:lnTo>
                    <a:lnTo>
                      <a:pt x="0" y="76"/>
                    </a:lnTo>
                    <a:lnTo>
                      <a:pt x="4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0" name="Rectangle 421"/>
              <p:cNvSpPr>
                <a:spLocks noChangeArrowheads="1"/>
              </p:cNvSpPr>
              <p:nvPr/>
            </p:nvSpPr>
            <p:spPr bwMode="auto">
              <a:xfrm>
                <a:off x="8150225" y="1931988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grpSp>
            <p:nvGrpSpPr>
              <p:cNvPr id="161" name="组合 160"/>
              <p:cNvGrpSpPr/>
              <p:nvPr/>
            </p:nvGrpSpPr>
            <p:grpSpPr>
              <a:xfrm>
                <a:off x="7067550" y="2012950"/>
                <a:ext cx="4633913" cy="4762500"/>
                <a:chOff x="7067550" y="2012950"/>
                <a:chExt cx="4633913" cy="4762500"/>
              </a:xfrm>
            </p:grpSpPr>
            <p:sp>
              <p:nvSpPr>
                <p:cNvPr id="163" name="Line 246"/>
                <p:cNvSpPr>
                  <a:spLocks noChangeShapeType="1"/>
                </p:cNvSpPr>
                <p:nvPr/>
              </p:nvSpPr>
              <p:spPr bwMode="auto">
                <a:xfrm flipV="1">
                  <a:off x="8350250" y="2012950"/>
                  <a:ext cx="0" cy="2774950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164" name="组合 163"/>
                <p:cNvGrpSpPr/>
                <p:nvPr/>
              </p:nvGrpSpPr>
              <p:grpSpPr>
                <a:xfrm>
                  <a:off x="7067550" y="4754563"/>
                  <a:ext cx="4633913" cy="2020887"/>
                  <a:chOff x="7067550" y="4754563"/>
                  <a:chExt cx="4633913" cy="2020887"/>
                </a:xfrm>
              </p:grpSpPr>
              <p:sp>
                <p:nvSpPr>
                  <p:cNvPr id="165" name="Freeform 245"/>
                  <p:cNvSpPr>
                    <a:spLocks/>
                  </p:cNvSpPr>
                  <p:nvPr/>
                </p:nvSpPr>
                <p:spPr bwMode="auto">
                  <a:xfrm>
                    <a:off x="7067550" y="6543675"/>
                    <a:ext cx="96838" cy="120650"/>
                  </a:xfrm>
                  <a:custGeom>
                    <a:avLst/>
                    <a:gdLst>
                      <a:gd name="T0" fmla="*/ 30 w 61"/>
                      <a:gd name="T1" fmla="*/ 0 h 76"/>
                      <a:gd name="T2" fmla="*/ 0 w 61"/>
                      <a:gd name="T3" fmla="*/ 76 h 76"/>
                      <a:gd name="T4" fmla="*/ 61 w 61"/>
                      <a:gd name="T5" fmla="*/ 25 h 76"/>
                      <a:gd name="T6" fmla="*/ 30 w 61"/>
                      <a:gd name="T7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1" h="76">
                        <a:moveTo>
                          <a:pt x="30" y="0"/>
                        </a:moveTo>
                        <a:lnTo>
                          <a:pt x="0" y="76"/>
                        </a:lnTo>
                        <a:lnTo>
                          <a:pt x="61" y="25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grpSp>
                <p:nvGrpSpPr>
                  <p:cNvPr id="166" name="组合 165"/>
                  <p:cNvGrpSpPr/>
                  <p:nvPr/>
                </p:nvGrpSpPr>
                <p:grpSpPr>
                  <a:xfrm>
                    <a:off x="7123113" y="4754563"/>
                    <a:ext cx="4578350" cy="1828799"/>
                    <a:chOff x="7123113" y="4754563"/>
                    <a:chExt cx="4578350" cy="1828799"/>
                  </a:xfrm>
                </p:grpSpPr>
                <p:sp>
                  <p:nvSpPr>
                    <p:cNvPr id="168" name="Freeform 243"/>
                    <p:cNvSpPr>
                      <a:spLocks/>
                    </p:cNvSpPr>
                    <p:nvPr/>
                  </p:nvSpPr>
                  <p:spPr bwMode="auto">
                    <a:xfrm>
                      <a:off x="7123113" y="4787900"/>
                      <a:ext cx="4473575" cy="1795462"/>
                    </a:xfrm>
                    <a:custGeom>
                      <a:avLst/>
                      <a:gdLst>
                        <a:gd name="T0" fmla="*/ 2818 w 2818"/>
                        <a:gd name="T1" fmla="*/ 0 h 1131"/>
                        <a:gd name="T2" fmla="*/ 773 w 2818"/>
                        <a:gd name="T3" fmla="*/ 0 h 1131"/>
                        <a:gd name="T4" fmla="*/ 0 w 2818"/>
                        <a:gd name="T5" fmla="*/ 1131 h 1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818" h="1131">
                          <a:moveTo>
                            <a:pt x="2818" y="0"/>
                          </a:moveTo>
                          <a:lnTo>
                            <a:pt x="773" y="0"/>
                          </a:lnTo>
                          <a:lnTo>
                            <a:pt x="0" y="113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169" name="Freeform 244"/>
                    <p:cNvSpPr>
                      <a:spLocks/>
                    </p:cNvSpPr>
                    <p:nvPr/>
                  </p:nvSpPr>
                  <p:spPr bwMode="auto">
                    <a:xfrm>
                      <a:off x="11572875" y="4754563"/>
                      <a:ext cx="128588" cy="65087"/>
                    </a:xfrm>
                    <a:custGeom>
                      <a:avLst/>
                      <a:gdLst>
                        <a:gd name="T0" fmla="*/ 0 w 81"/>
                        <a:gd name="T1" fmla="*/ 0 h 41"/>
                        <a:gd name="T2" fmla="*/ 81 w 81"/>
                        <a:gd name="T3" fmla="*/ 21 h 41"/>
                        <a:gd name="T4" fmla="*/ 0 w 81"/>
                        <a:gd name="T5" fmla="*/ 41 h 41"/>
                        <a:gd name="T6" fmla="*/ 0 w 81"/>
                        <a:gd name="T7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1" h="41">
                          <a:moveTo>
                            <a:pt x="0" y="0"/>
                          </a:moveTo>
                          <a:lnTo>
                            <a:pt x="81" y="21"/>
                          </a:lnTo>
                          <a:lnTo>
                            <a:pt x="0" y="4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170" name="Rectangle 4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444288" y="4770438"/>
                      <a:ext cx="241300" cy="409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3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y</a:t>
                      </a:r>
                      <a:endParaRPr lang="zh-CN" altLang="zh-CN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</p:grpSp>
              <p:sp>
                <p:nvSpPr>
                  <p:cNvPr id="167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7259638" y="6365875"/>
                    <a:ext cx="241300" cy="4095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3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x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</p:grpSp>
          <p:sp>
            <p:nvSpPr>
              <p:cNvPr id="162" name="Rectangle 426"/>
              <p:cNvSpPr>
                <a:spLocks noChangeArrowheads="1"/>
              </p:cNvSpPr>
              <p:nvPr/>
            </p:nvSpPr>
            <p:spPr bwMode="auto">
              <a:xfrm>
                <a:off x="8093075" y="4594225"/>
                <a:ext cx="320675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O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171" name="Line 427"/>
            <p:cNvSpPr>
              <a:spLocks noChangeShapeType="1"/>
            </p:cNvSpPr>
            <p:nvPr/>
          </p:nvSpPr>
          <p:spPr bwMode="auto">
            <a:xfrm flipH="1">
              <a:off x="6715546" y="5060381"/>
              <a:ext cx="111125" cy="82550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7709321" y="1499619"/>
              <a:ext cx="1096963" cy="409575"/>
              <a:chOff x="9769475" y="1900238"/>
              <a:chExt cx="1096963" cy="409575"/>
            </a:xfrm>
          </p:grpSpPr>
          <p:sp>
            <p:nvSpPr>
              <p:cNvPr id="173" name="Rectangle 428"/>
              <p:cNvSpPr>
                <a:spLocks noChangeArrowheads="1"/>
              </p:cNvSpPr>
              <p:nvPr/>
            </p:nvSpPr>
            <p:spPr bwMode="auto">
              <a:xfrm>
                <a:off x="9769475" y="1900238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4" name="Rectangle 429"/>
              <p:cNvSpPr>
                <a:spLocks noChangeArrowheads="1"/>
              </p:cNvSpPr>
              <p:nvPr/>
            </p:nvSpPr>
            <p:spPr bwMode="auto">
              <a:xfrm>
                <a:off x="9882188" y="1908175"/>
                <a:ext cx="273050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=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5" name="Rectangle 430"/>
              <p:cNvSpPr>
                <a:spLocks noChangeArrowheads="1"/>
              </p:cNvSpPr>
              <p:nvPr/>
            </p:nvSpPr>
            <p:spPr bwMode="auto">
              <a:xfrm>
                <a:off x="10042525" y="1900238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6" name="Rectangle 431"/>
              <p:cNvSpPr>
                <a:spLocks noChangeArrowheads="1"/>
              </p:cNvSpPr>
              <p:nvPr/>
            </p:nvSpPr>
            <p:spPr bwMode="auto">
              <a:xfrm>
                <a:off x="10153650" y="2068513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7" name="Rectangle 432"/>
              <p:cNvSpPr>
                <a:spLocks noChangeArrowheads="1"/>
              </p:cNvSpPr>
              <p:nvPr/>
            </p:nvSpPr>
            <p:spPr bwMode="auto">
              <a:xfrm>
                <a:off x="10234613" y="1908175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8" name="Rectangle 433"/>
              <p:cNvSpPr>
                <a:spLocks noChangeArrowheads="1"/>
              </p:cNvSpPr>
              <p:nvPr/>
            </p:nvSpPr>
            <p:spPr bwMode="auto">
              <a:xfrm>
                <a:off x="10329863" y="1900238"/>
                <a:ext cx="441325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x,y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79" name="Rectangle 434"/>
              <p:cNvSpPr>
                <a:spLocks noChangeArrowheads="1"/>
              </p:cNvSpPr>
              <p:nvPr/>
            </p:nvSpPr>
            <p:spPr bwMode="auto">
              <a:xfrm>
                <a:off x="10658475" y="1908175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7998246" y="1988569"/>
              <a:ext cx="304801" cy="409575"/>
              <a:chOff x="10058400" y="2389188"/>
              <a:chExt cx="304801" cy="409575"/>
            </a:xfrm>
          </p:grpSpPr>
          <p:sp>
            <p:nvSpPr>
              <p:cNvPr id="181" name="Rectangle 435"/>
              <p:cNvSpPr>
                <a:spLocks noChangeArrowheads="1"/>
              </p:cNvSpPr>
              <p:nvPr/>
            </p:nvSpPr>
            <p:spPr bwMode="auto">
              <a:xfrm>
                <a:off x="10058400" y="2389188"/>
                <a:ext cx="257175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S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82" name="Rectangle 436"/>
              <p:cNvSpPr>
                <a:spLocks noChangeArrowheads="1"/>
              </p:cNvSpPr>
              <p:nvPr/>
            </p:nvSpPr>
            <p:spPr bwMode="auto">
              <a:xfrm>
                <a:off x="10202863" y="2557463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7717259" y="2109219"/>
              <a:ext cx="273050" cy="409575"/>
              <a:chOff x="9777413" y="2509838"/>
              <a:chExt cx="273050" cy="409575"/>
            </a:xfrm>
          </p:grpSpPr>
          <p:sp>
            <p:nvSpPr>
              <p:cNvPr id="184" name="Rectangle 437"/>
              <p:cNvSpPr>
                <a:spLocks noChangeArrowheads="1"/>
              </p:cNvSpPr>
              <p:nvPr/>
            </p:nvSpPr>
            <p:spPr bwMode="auto">
              <a:xfrm>
                <a:off x="9777413" y="2509838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85" name="Rectangle 438"/>
              <p:cNvSpPr>
                <a:spLocks noChangeArrowheads="1"/>
              </p:cNvSpPr>
              <p:nvPr/>
            </p:nvSpPr>
            <p:spPr bwMode="auto">
              <a:xfrm>
                <a:off x="9890125" y="2678113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7887123" y="3369693"/>
              <a:ext cx="304800" cy="411162"/>
              <a:chOff x="9777413" y="3871913"/>
              <a:chExt cx="304800" cy="411162"/>
            </a:xfrm>
          </p:grpSpPr>
          <p:sp>
            <p:nvSpPr>
              <p:cNvPr id="187" name="Rectangle 439"/>
              <p:cNvSpPr>
                <a:spLocks noChangeArrowheads="1"/>
              </p:cNvSpPr>
              <p:nvPr/>
            </p:nvSpPr>
            <p:spPr bwMode="auto">
              <a:xfrm>
                <a:off x="9777413" y="3871913"/>
                <a:ext cx="257175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S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88" name="Rectangle 440"/>
              <p:cNvSpPr>
                <a:spLocks noChangeArrowheads="1"/>
              </p:cNvSpPr>
              <p:nvPr/>
            </p:nvSpPr>
            <p:spPr bwMode="auto">
              <a:xfrm>
                <a:off x="9921875" y="4041775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7383884" y="3442719"/>
              <a:ext cx="271463" cy="409575"/>
              <a:chOff x="9401175" y="3760788"/>
              <a:chExt cx="271463" cy="409575"/>
            </a:xfrm>
          </p:grpSpPr>
          <p:sp>
            <p:nvSpPr>
              <p:cNvPr id="190" name="Rectangle 441"/>
              <p:cNvSpPr>
                <a:spLocks noChangeArrowheads="1"/>
              </p:cNvSpPr>
              <p:nvPr/>
            </p:nvSpPr>
            <p:spPr bwMode="auto">
              <a:xfrm>
                <a:off x="9401175" y="3760788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1" name="Rectangle 442"/>
              <p:cNvSpPr>
                <a:spLocks noChangeArrowheads="1"/>
              </p:cNvSpPr>
              <p:nvPr/>
            </p:nvSpPr>
            <p:spPr bwMode="auto">
              <a:xfrm>
                <a:off x="9512300" y="3929063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192" name="Freeform 444"/>
            <p:cNvSpPr>
              <a:spLocks/>
            </p:cNvSpPr>
            <p:nvPr/>
          </p:nvSpPr>
          <p:spPr bwMode="auto">
            <a:xfrm>
              <a:off x="7841085" y="2918062"/>
              <a:ext cx="201613" cy="192087"/>
            </a:xfrm>
            <a:custGeom>
              <a:avLst/>
              <a:gdLst>
                <a:gd name="T0" fmla="*/ 71 w 127"/>
                <a:gd name="T1" fmla="*/ 96 h 121"/>
                <a:gd name="T2" fmla="*/ 112 w 127"/>
                <a:gd name="T3" fmla="*/ 76 h 121"/>
                <a:gd name="T4" fmla="*/ 122 w 127"/>
                <a:gd name="T5" fmla="*/ 60 h 121"/>
                <a:gd name="T6" fmla="*/ 127 w 127"/>
                <a:gd name="T7" fmla="*/ 35 h 121"/>
                <a:gd name="T8" fmla="*/ 117 w 127"/>
                <a:gd name="T9" fmla="*/ 10 h 121"/>
                <a:gd name="T10" fmla="*/ 101 w 127"/>
                <a:gd name="T11" fmla="*/ 0 h 121"/>
                <a:gd name="T12" fmla="*/ 81 w 127"/>
                <a:gd name="T13" fmla="*/ 0 h 121"/>
                <a:gd name="T14" fmla="*/ 51 w 127"/>
                <a:gd name="T15" fmla="*/ 5 h 121"/>
                <a:gd name="T16" fmla="*/ 36 w 127"/>
                <a:gd name="T17" fmla="*/ 15 h 121"/>
                <a:gd name="T18" fmla="*/ 21 w 127"/>
                <a:gd name="T19" fmla="*/ 30 h 121"/>
                <a:gd name="T20" fmla="*/ 11 w 127"/>
                <a:gd name="T21" fmla="*/ 60 h 121"/>
                <a:gd name="T22" fmla="*/ 16 w 127"/>
                <a:gd name="T23" fmla="*/ 71 h 121"/>
                <a:gd name="T24" fmla="*/ 21 w 127"/>
                <a:gd name="T25" fmla="*/ 81 h 121"/>
                <a:gd name="T26" fmla="*/ 46 w 127"/>
                <a:gd name="T27" fmla="*/ 96 h 121"/>
                <a:gd name="T28" fmla="*/ 26 w 127"/>
                <a:gd name="T29" fmla="*/ 106 h 121"/>
                <a:gd name="T30" fmla="*/ 11 w 127"/>
                <a:gd name="T31" fmla="*/ 106 h 121"/>
                <a:gd name="T32" fmla="*/ 11 w 127"/>
                <a:gd name="T33" fmla="*/ 96 h 121"/>
                <a:gd name="T34" fmla="*/ 11 w 127"/>
                <a:gd name="T35" fmla="*/ 91 h 121"/>
                <a:gd name="T36" fmla="*/ 0 w 127"/>
                <a:gd name="T37" fmla="*/ 121 h 121"/>
                <a:gd name="T38" fmla="*/ 51 w 127"/>
                <a:gd name="T39" fmla="*/ 91 h 121"/>
                <a:gd name="T40" fmla="*/ 41 w 127"/>
                <a:gd name="T41" fmla="*/ 86 h 121"/>
                <a:gd name="T42" fmla="*/ 31 w 127"/>
                <a:gd name="T43" fmla="*/ 76 h 121"/>
                <a:gd name="T44" fmla="*/ 31 w 127"/>
                <a:gd name="T45" fmla="*/ 65 h 121"/>
                <a:gd name="T46" fmla="*/ 36 w 127"/>
                <a:gd name="T47" fmla="*/ 35 h 121"/>
                <a:gd name="T48" fmla="*/ 46 w 127"/>
                <a:gd name="T49" fmla="*/ 20 h 121"/>
                <a:gd name="T50" fmla="*/ 56 w 127"/>
                <a:gd name="T51" fmla="*/ 10 h 121"/>
                <a:gd name="T52" fmla="*/ 81 w 127"/>
                <a:gd name="T53" fmla="*/ 5 h 121"/>
                <a:gd name="T54" fmla="*/ 91 w 127"/>
                <a:gd name="T55" fmla="*/ 5 h 121"/>
                <a:gd name="T56" fmla="*/ 101 w 127"/>
                <a:gd name="T57" fmla="*/ 10 h 121"/>
                <a:gd name="T58" fmla="*/ 112 w 127"/>
                <a:gd name="T59" fmla="*/ 30 h 121"/>
                <a:gd name="T60" fmla="*/ 107 w 127"/>
                <a:gd name="T61" fmla="*/ 50 h 121"/>
                <a:gd name="T62" fmla="*/ 101 w 127"/>
                <a:gd name="T63" fmla="*/ 71 h 121"/>
                <a:gd name="T64" fmla="*/ 66 w 127"/>
                <a:gd name="T65" fmla="*/ 91 h 121"/>
                <a:gd name="T66" fmla="*/ 101 w 127"/>
                <a:gd name="T67" fmla="*/ 121 h 121"/>
                <a:gd name="T68" fmla="*/ 112 w 127"/>
                <a:gd name="T69" fmla="*/ 91 h 121"/>
                <a:gd name="T70" fmla="*/ 101 w 127"/>
                <a:gd name="T71" fmla="*/ 101 h 121"/>
                <a:gd name="T72" fmla="*/ 81 w 127"/>
                <a:gd name="T73" fmla="*/ 106 h 121"/>
                <a:gd name="T74" fmla="*/ 71 w 127"/>
                <a:gd name="T75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1">
                  <a:moveTo>
                    <a:pt x="71" y="96"/>
                  </a:moveTo>
                  <a:lnTo>
                    <a:pt x="71" y="96"/>
                  </a:lnTo>
                  <a:lnTo>
                    <a:pt x="96" y="91"/>
                  </a:lnTo>
                  <a:lnTo>
                    <a:pt x="112" y="76"/>
                  </a:lnTo>
                  <a:lnTo>
                    <a:pt x="112" y="76"/>
                  </a:lnTo>
                  <a:lnTo>
                    <a:pt x="122" y="60"/>
                  </a:lnTo>
                  <a:lnTo>
                    <a:pt x="127" y="35"/>
                  </a:lnTo>
                  <a:lnTo>
                    <a:pt x="127" y="35"/>
                  </a:lnTo>
                  <a:lnTo>
                    <a:pt x="127" y="20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0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6" y="0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36" y="15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6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6" y="7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31" y="91"/>
                  </a:lnTo>
                  <a:lnTo>
                    <a:pt x="46" y="96"/>
                  </a:lnTo>
                  <a:lnTo>
                    <a:pt x="41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11" y="106"/>
                  </a:lnTo>
                  <a:lnTo>
                    <a:pt x="11" y="106"/>
                  </a:lnTo>
                  <a:lnTo>
                    <a:pt x="11" y="96"/>
                  </a:lnTo>
                  <a:lnTo>
                    <a:pt x="11" y="96"/>
                  </a:lnTo>
                  <a:lnTo>
                    <a:pt x="11" y="91"/>
                  </a:lnTo>
                  <a:lnTo>
                    <a:pt x="6" y="91"/>
                  </a:lnTo>
                  <a:lnTo>
                    <a:pt x="0" y="121"/>
                  </a:lnTo>
                  <a:lnTo>
                    <a:pt x="41" y="121"/>
                  </a:lnTo>
                  <a:lnTo>
                    <a:pt x="51" y="91"/>
                  </a:lnTo>
                  <a:lnTo>
                    <a:pt x="51" y="91"/>
                  </a:lnTo>
                  <a:lnTo>
                    <a:pt x="41" y="86"/>
                  </a:lnTo>
                  <a:lnTo>
                    <a:pt x="36" y="81"/>
                  </a:lnTo>
                  <a:lnTo>
                    <a:pt x="31" y="76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31" y="50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46" y="2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71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91" y="5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7" y="20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07" y="50"/>
                  </a:lnTo>
                  <a:lnTo>
                    <a:pt x="101" y="71"/>
                  </a:lnTo>
                  <a:lnTo>
                    <a:pt x="101" y="71"/>
                  </a:lnTo>
                  <a:lnTo>
                    <a:pt x="86" y="86"/>
                  </a:lnTo>
                  <a:lnTo>
                    <a:pt x="66" y="91"/>
                  </a:lnTo>
                  <a:lnTo>
                    <a:pt x="56" y="121"/>
                  </a:lnTo>
                  <a:lnTo>
                    <a:pt x="101" y="121"/>
                  </a:lnTo>
                  <a:lnTo>
                    <a:pt x="112" y="91"/>
                  </a:lnTo>
                  <a:lnTo>
                    <a:pt x="112" y="91"/>
                  </a:lnTo>
                  <a:lnTo>
                    <a:pt x="112" y="91"/>
                  </a:lnTo>
                  <a:lnTo>
                    <a:pt x="101" y="101"/>
                  </a:lnTo>
                  <a:lnTo>
                    <a:pt x="101" y="101"/>
                  </a:lnTo>
                  <a:lnTo>
                    <a:pt x="81" y="106"/>
                  </a:lnTo>
                  <a:lnTo>
                    <a:pt x="66" y="106"/>
                  </a:lnTo>
                  <a:lnTo>
                    <a:pt x="71" y="96"/>
                  </a:lnTo>
                  <a:lnTo>
                    <a:pt x="7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7744921" y="3948172"/>
              <a:ext cx="1106488" cy="428625"/>
              <a:chOff x="9809163" y="4362450"/>
              <a:chExt cx="1106488" cy="428625"/>
            </a:xfrm>
          </p:grpSpPr>
          <p:sp>
            <p:nvSpPr>
              <p:cNvPr id="194" name="Rectangle 446"/>
              <p:cNvSpPr>
                <a:spLocks noChangeArrowheads="1"/>
              </p:cNvSpPr>
              <p:nvPr/>
            </p:nvSpPr>
            <p:spPr bwMode="auto">
              <a:xfrm>
                <a:off x="9809163" y="4362450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5" name="Rectangle 447"/>
              <p:cNvSpPr>
                <a:spLocks noChangeArrowheads="1"/>
              </p:cNvSpPr>
              <p:nvPr/>
            </p:nvSpPr>
            <p:spPr bwMode="auto">
              <a:xfrm>
                <a:off x="9921875" y="4389438"/>
                <a:ext cx="273050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=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6" name="Rectangle 448"/>
              <p:cNvSpPr>
                <a:spLocks noChangeArrowheads="1"/>
              </p:cNvSpPr>
              <p:nvPr/>
            </p:nvSpPr>
            <p:spPr bwMode="auto">
              <a:xfrm>
                <a:off x="10090150" y="4362450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7" name="Rectangle 449"/>
              <p:cNvSpPr>
                <a:spLocks noChangeArrowheads="1"/>
              </p:cNvSpPr>
              <p:nvPr/>
            </p:nvSpPr>
            <p:spPr bwMode="auto">
              <a:xfrm>
                <a:off x="10202863" y="4530725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8" name="Rectangle 450"/>
              <p:cNvSpPr>
                <a:spLocks noChangeArrowheads="1"/>
              </p:cNvSpPr>
              <p:nvPr/>
            </p:nvSpPr>
            <p:spPr bwMode="auto">
              <a:xfrm>
                <a:off x="10282238" y="4370388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9" name="Rectangle 451"/>
              <p:cNvSpPr>
                <a:spLocks noChangeArrowheads="1"/>
              </p:cNvSpPr>
              <p:nvPr/>
            </p:nvSpPr>
            <p:spPr bwMode="auto">
              <a:xfrm>
                <a:off x="10379075" y="4362450"/>
                <a:ext cx="441325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x,y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0" name="Rectangle 452"/>
              <p:cNvSpPr>
                <a:spLocks noChangeArrowheads="1"/>
              </p:cNvSpPr>
              <p:nvPr/>
            </p:nvSpPr>
            <p:spPr bwMode="auto">
              <a:xfrm>
                <a:off x="10707688" y="4370388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8495134" y="4987356"/>
              <a:ext cx="928688" cy="409575"/>
              <a:chOff x="10555288" y="5387975"/>
              <a:chExt cx="928688" cy="409575"/>
            </a:xfrm>
          </p:grpSpPr>
          <p:sp>
            <p:nvSpPr>
              <p:cNvPr id="202" name="Rectangle 453"/>
              <p:cNvSpPr>
                <a:spLocks noChangeArrowheads="1"/>
              </p:cNvSpPr>
              <p:nvPr/>
            </p:nvSpPr>
            <p:spPr bwMode="auto">
              <a:xfrm>
                <a:off x="10555288" y="5387975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3" name="Rectangle 454"/>
              <p:cNvSpPr>
                <a:spLocks noChangeArrowheads="1"/>
              </p:cNvSpPr>
              <p:nvPr/>
            </p:nvSpPr>
            <p:spPr bwMode="auto">
              <a:xfrm>
                <a:off x="10675938" y="5395913"/>
                <a:ext cx="273050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=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4" name="Rectangle 455"/>
              <p:cNvSpPr>
                <a:spLocks noChangeArrowheads="1"/>
              </p:cNvSpPr>
              <p:nvPr/>
            </p:nvSpPr>
            <p:spPr bwMode="auto">
              <a:xfrm>
                <a:off x="10844213" y="5387975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5" name="Rectangle 456"/>
              <p:cNvSpPr>
                <a:spLocks noChangeArrowheads="1"/>
              </p:cNvSpPr>
              <p:nvPr/>
            </p:nvSpPr>
            <p:spPr bwMode="auto">
              <a:xfrm>
                <a:off x="10971213" y="5556250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6" name="Rectangle 457"/>
              <p:cNvSpPr>
                <a:spLocks noChangeArrowheads="1"/>
              </p:cNvSpPr>
              <p:nvPr/>
            </p:nvSpPr>
            <p:spPr bwMode="auto">
              <a:xfrm>
                <a:off x="11052175" y="5395913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7" name="Rectangle 458"/>
              <p:cNvSpPr>
                <a:spLocks noChangeArrowheads="1"/>
              </p:cNvSpPr>
              <p:nvPr/>
            </p:nvSpPr>
            <p:spPr bwMode="auto">
              <a:xfrm>
                <a:off x="11149013" y="5387975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08" name="Rectangle 459"/>
              <p:cNvSpPr>
                <a:spLocks noChangeArrowheads="1"/>
              </p:cNvSpPr>
              <p:nvPr/>
            </p:nvSpPr>
            <p:spPr bwMode="auto">
              <a:xfrm>
                <a:off x="11276013" y="5395913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6305971" y="5830319"/>
              <a:ext cx="930276" cy="409575"/>
              <a:chOff x="8366125" y="6230938"/>
              <a:chExt cx="930276" cy="409575"/>
            </a:xfrm>
          </p:grpSpPr>
          <p:sp>
            <p:nvSpPr>
              <p:cNvPr id="210" name="Rectangle 460"/>
              <p:cNvSpPr>
                <a:spLocks noChangeArrowheads="1"/>
              </p:cNvSpPr>
              <p:nvPr/>
            </p:nvSpPr>
            <p:spPr bwMode="auto">
              <a:xfrm>
                <a:off x="8366125" y="6230938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1" name="Rectangle 461"/>
              <p:cNvSpPr>
                <a:spLocks noChangeArrowheads="1"/>
              </p:cNvSpPr>
              <p:nvPr/>
            </p:nvSpPr>
            <p:spPr bwMode="auto">
              <a:xfrm>
                <a:off x="8494713" y="6238875"/>
                <a:ext cx="273050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=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2" name="Rectangle 462"/>
              <p:cNvSpPr>
                <a:spLocks noChangeArrowheads="1"/>
              </p:cNvSpPr>
              <p:nvPr/>
            </p:nvSpPr>
            <p:spPr bwMode="auto">
              <a:xfrm>
                <a:off x="8655050" y="6230938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3" name="Rectangle 463"/>
              <p:cNvSpPr>
                <a:spLocks noChangeArrowheads="1"/>
              </p:cNvSpPr>
              <p:nvPr/>
            </p:nvSpPr>
            <p:spPr bwMode="auto">
              <a:xfrm>
                <a:off x="8783638" y="6399213"/>
                <a:ext cx="160338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4" name="Rectangle 464"/>
              <p:cNvSpPr>
                <a:spLocks noChangeArrowheads="1"/>
              </p:cNvSpPr>
              <p:nvPr/>
            </p:nvSpPr>
            <p:spPr bwMode="auto">
              <a:xfrm>
                <a:off x="8863013" y="6238875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5" name="Rectangle 465"/>
              <p:cNvSpPr>
                <a:spLocks noChangeArrowheads="1"/>
              </p:cNvSpPr>
              <p:nvPr/>
            </p:nvSpPr>
            <p:spPr bwMode="auto">
              <a:xfrm>
                <a:off x="8959850" y="6230938"/>
                <a:ext cx="241300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6" name="Rectangle 466"/>
              <p:cNvSpPr>
                <a:spLocks noChangeArrowheads="1"/>
              </p:cNvSpPr>
              <p:nvPr/>
            </p:nvSpPr>
            <p:spPr bwMode="auto">
              <a:xfrm>
                <a:off x="9088438" y="6238875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)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7107659" y="5068319"/>
              <a:ext cx="993775" cy="409575"/>
              <a:chOff x="9167813" y="5468938"/>
              <a:chExt cx="993775" cy="409575"/>
            </a:xfrm>
          </p:grpSpPr>
          <p:grpSp>
            <p:nvGrpSpPr>
              <p:cNvPr id="218" name="组合 217"/>
              <p:cNvGrpSpPr/>
              <p:nvPr/>
            </p:nvGrpSpPr>
            <p:grpSpPr>
              <a:xfrm>
                <a:off x="9167813" y="5468938"/>
                <a:ext cx="898525" cy="409575"/>
                <a:chOff x="9167813" y="5468938"/>
                <a:chExt cx="898525" cy="409575"/>
              </a:xfrm>
            </p:grpSpPr>
            <p:sp>
              <p:nvSpPr>
                <p:cNvPr id="220" name="Rectangle 467"/>
                <p:cNvSpPr>
                  <a:spLocks noChangeArrowheads="1"/>
                </p:cNvSpPr>
                <p:nvPr/>
              </p:nvSpPr>
              <p:spPr bwMode="auto">
                <a:xfrm>
                  <a:off x="9167813" y="5468938"/>
                  <a:ext cx="320675" cy="409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3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D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221" name="Rectangle 468"/>
                <p:cNvSpPr>
                  <a:spLocks noChangeArrowheads="1"/>
                </p:cNvSpPr>
                <p:nvPr/>
              </p:nvSpPr>
              <p:spPr bwMode="auto">
                <a:xfrm>
                  <a:off x="9375775" y="5637213"/>
                  <a:ext cx="231775" cy="241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3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xy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222" name="Rectangle 469"/>
                <p:cNvSpPr>
                  <a:spLocks noChangeArrowheads="1"/>
                </p:cNvSpPr>
                <p:nvPr/>
              </p:nvSpPr>
              <p:spPr bwMode="auto">
                <a:xfrm>
                  <a:off x="9528175" y="5476875"/>
                  <a:ext cx="207963" cy="401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3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(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223" name="Rectangle 470"/>
                <p:cNvSpPr>
                  <a:spLocks noChangeArrowheads="1"/>
                </p:cNvSpPr>
                <p:nvPr/>
              </p:nvSpPr>
              <p:spPr bwMode="auto">
                <a:xfrm>
                  <a:off x="9625013" y="5468938"/>
                  <a:ext cx="441325" cy="409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3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x,y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sp>
            <p:nvSpPr>
              <p:cNvPr id="219" name="Rectangle 471"/>
              <p:cNvSpPr>
                <a:spLocks noChangeArrowheads="1"/>
              </p:cNvSpPr>
              <p:nvPr/>
            </p:nvSpPr>
            <p:spPr bwMode="auto">
              <a:xfrm>
                <a:off x="9953625" y="5476875"/>
                <a:ext cx="207963" cy="401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3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24" name="组合 223"/>
            <p:cNvGrpSpPr/>
            <p:nvPr/>
          </p:nvGrpSpPr>
          <p:grpSpPr>
            <a:xfrm>
              <a:off x="7236248" y="3255394"/>
              <a:ext cx="1266823" cy="144462"/>
              <a:chOff x="9296402" y="3656013"/>
              <a:chExt cx="1266823" cy="144462"/>
            </a:xfrm>
          </p:grpSpPr>
          <p:sp>
            <p:nvSpPr>
              <p:cNvPr id="225" name="Freeform 403"/>
              <p:cNvSpPr>
                <a:spLocks/>
              </p:cNvSpPr>
              <p:nvPr/>
            </p:nvSpPr>
            <p:spPr bwMode="auto">
              <a:xfrm>
                <a:off x="9367838" y="3679825"/>
                <a:ext cx="88900" cy="33337"/>
              </a:xfrm>
              <a:custGeom>
                <a:avLst/>
                <a:gdLst>
                  <a:gd name="T0" fmla="*/ 0 w 56"/>
                  <a:gd name="T1" fmla="*/ 0 h 21"/>
                  <a:gd name="T2" fmla="*/ 26 w 56"/>
                  <a:gd name="T3" fmla="*/ 11 h 21"/>
                  <a:gd name="T4" fmla="*/ 56 w 56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1">
                    <a:moveTo>
                      <a:pt x="0" y="0"/>
                    </a:moveTo>
                    <a:lnTo>
                      <a:pt x="26" y="11"/>
                    </a:lnTo>
                    <a:lnTo>
                      <a:pt x="56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6" name="Freeform 405"/>
              <p:cNvSpPr>
                <a:spLocks/>
              </p:cNvSpPr>
              <p:nvPr/>
            </p:nvSpPr>
            <p:spPr bwMode="auto">
              <a:xfrm>
                <a:off x="9520238" y="3736975"/>
                <a:ext cx="96838" cy="15875"/>
              </a:xfrm>
              <a:custGeom>
                <a:avLst/>
                <a:gdLst>
                  <a:gd name="T0" fmla="*/ 0 w 61"/>
                  <a:gd name="T1" fmla="*/ 0 h 10"/>
                  <a:gd name="T2" fmla="*/ 5 w 61"/>
                  <a:gd name="T3" fmla="*/ 0 h 10"/>
                  <a:gd name="T4" fmla="*/ 61 w 61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">
                    <a:moveTo>
                      <a:pt x="0" y="0"/>
                    </a:moveTo>
                    <a:lnTo>
                      <a:pt x="5" y="0"/>
                    </a:lnTo>
                    <a:lnTo>
                      <a:pt x="61" y="1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7" name="Freeform 407"/>
              <p:cNvSpPr>
                <a:spLocks/>
              </p:cNvSpPr>
              <p:nvPr/>
            </p:nvSpPr>
            <p:spPr bwMode="auto">
              <a:xfrm>
                <a:off x="9680575" y="3768725"/>
                <a:ext cx="88900" cy="15875"/>
              </a:xfrm>
              <a:custGeom>
                <a:avLst/>
                <a:gdLst>
                  <a:gd name="T0" fmla="*/ 0 w 56"/>
                  <a:gd name="T1" fmla="*/ 0 h 10"/>
                  <a:gd name="T2" fmla="*/ 5 w 56"/>
                  <a:gd name="T3" fmla="*/ 0 h 10"/>
                  <a:gd name="T4" fmla="*/ 56 w 56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0">
                    <a:moveTo>
                      <a:pt x="0" y="0"/>
                    </a:moveTo>
                    <a:lnTo>
                      <a:pt x="5" y="0"/>
                    </a:lnTo>
                    <a:lnTo>
                      <a:pt x="56" y="1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8" name="Freeform 409"/>
              <p:cNvSpPr>
                <a:spLocks/>
              </p:cNvSpPr>
              <p:nvPr/>
            </p:nvSpPr>
            <p:spPr bwMode="auto">
              <a:xfrm>
                <a:off x="9832975" y="3792538"/>
                <a:ext cx="96838" cy="7937"/>
              </a:xfrm>
              <a:custGeom>
                <a:avLst/>
                <a:gdLst>
                  <a:gd name="T0" fmla="*/ 0 w 61"/>
                  <a:gd name="T1" fmla="*/ 0 h 5"/>
                  <a:gd name="T2" fmla="*/ 31 w 61"/>
                  <a:gd name="T3" fmla="*/ 5 h 5"/>
                  <a:gd name="T4" fmla="*/ 61 w 61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5">
                    <a:moveTo>
                      <a:pt x="0" y="0"/>
                    </a:moveTo>
                    <a:lnTo>
                      <a:pt x="31" y="5"/>
                    </a:lnTo>
                    <a:lnTo>
                      <a:pt x="61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9" name="Line 411"/>
              <p:cNvSpPr>
                <a:spLocks noChangeShapeType="1"/>
              </p:cNvSpPr>
              <p:nvPr/>
            </p:nvSpPr>
            <p:spPr bwMode="auto">
              <a:xfrm>
                <a:off x="9993313" y="3800475"/>
                <a:ext cx="96838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0" name="Freeform 413"/>
              <p:cNvSpPr>
                <a:spLocks/>
              </p:cNvSpPr>
              <p:nvPr/>
            </p:nvSpPr>
            <p:spPr bwMode="auto">
              <a:xfrm>
                <a:off x="10153650" y="3792538"/>
                <a:ext cx="96838" cy="7937"/>
              </a:xfrm>
              <a:custGeom>
                <a:avLst/>
                <a:gdLst>
                  <a:gd name="T0" fmla="*/ 0 w 61"/>
                  <a:gd name="T1" fmla="*/ 5 h 5"/>
                  <a:gd name="T2" fmla="*/ 41 w 61"/>
                  <a:gd name="T3" fmla="*/ 5 h 5"/>
                  <a:gd name="T4" fmla="*/ 61 w 6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41" y="5"/>
                    </a:lnTo>
                    <a:lnTo>
                      <a:pt x="6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1" name="Freeform 415"/>
              <p:cNvSpPr>
                <a:spLocks/>
              </p:cNvSpPr>
              <p:nvPr/>
            </p:nvSpPr>
            <p:spPr bwMode="auto">
              <a:xfrm>
                <a:off x="10313988" y="3768725"/>
                <a:ext cx="96838" cy="15875"/>
              </a:xfrm>
              <a:custGeom>
                <a:avLst/>
                <a:gdLst>
                  <a:gd name="T0" fmla="*/ 0 w 61"/>
                  <a:gd name="T1" fmla="*/ 10 h 10"/>
                  <a:gd name="T2" fmla="*/ 15 w 61"/>
                  <a:gd name="T3" fmla="*/ 10 h 10"/>
                  <a:gd name="T4" fmla="*/ 61 w 6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">
                    <a:moveTo>
                      <a:pt x="0" y="10"/>
                    </a:moveTo>
                    <a:lnTo>
                      <a:pt x="15" y="10"/>
                    </a:lnTo>
                    <a:lnTo>
                      <a:pt x="6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2" name="Line 417"/>
              <p:cNvSpPr>
                <a:spLocks noChangeShapeType="1"/>
              </p:cNvSpPr>
              <p:nvPr/>
            </p:nvSpPr>
            <p:spPr bwMode="auto">
              <a:xfrm flipV="1">
                <a:off x="10474325" y="3721100"/>
                <a:ext cx="88900" cy="317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3" name="Freeform 401"/>
              <p:cNvSpPr>
                <a:spLocks/>
              </p:cNvSpPr>
              <p:nvPr/>
            </p:nvSpPr>
            <p:spPr bwMode="auto">
              <a:xfrm>
                <a:off x="9296402" y="3656013"/>
                <a:ext cx="15873" cy="7934"/>
              </a:xfrm>
              <a:custGeom>
                <a:avLst/>
                <a:gdLst>
                  <a:gd name="T0" fmla="*/ 0 w 30"/>
                  <a:gd name="T1" fmla="*/ 51 h 51"/>
                  <a:gd name="T2" fmla="*/ 5 w 30"/>
                  <a:gd name="T3" fmla="*/ 41 h 51"/>
                  <a:gd name="T4" fmla="*/ 20 w 30"/>
                  <a:gd name="T5" fmla="*/ 0 h 51"/>
                  <a:gd name="T6" fmla="*/ 30 w 30"/>
                  <a:gd name="T7" fmla="*/ 5 h 51"/>
                  <a:gd name="connsiteX0" fmla="*/ 0 w 10000"/>
                  <a:gd name="connsiteY0" fmla="*/ 10000 h 10000"/>
                  <a:gd name="connsiteX1" fmla="*/ 6667 w 10000"/>
                  <a:gd name="connsiteY1" fmla="*/ 0 h 10000"/>
                  <a:gd name="connsiteX2" fmla="*/ 10000 w 10000"/>
                  <a:gd name="connsiteY2" fmla="*/ 980 h 10000"/>
                  <a:gd name="connsiteX0" fmla="*/ 0 w 3333"/>
                  <a:gd name="connsiteY0" fmla="*/ 0 h 980"/>
                  <a:gd name="connsiteX1" fmla="*/ 3333 w 3333"/>
                  <a:gd name="connsiteY1" fmla="*/ 980 h 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" h="980">
                    <a:moveTo>
                      <a:pt x="0" y="0"/>
                    </a:moveTo>
                    <a:lnTo>
                      <a:pt x="3333" y="98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34" name="组合 233"/>
            <p:cNvGrpSpPr/>
            <p:nvPr/>
          </p:nvGrpSpPr>
          <p:grpSpPr>
            <a:xfrm>
              <a:off x="7236246" y="3255394"/>
              <a:ext cx="0" cy="1435099"/>
              <a:chOff x="9296400" y="3656013"/>
              <a:chExt cx="0" cy="1435099"/>
            </a:xfrm>
          </p:grpSpPr>
          <p:sp>
            <p:nvSpPr>
              <p:cNvPr id="235" name="Line 357"/>
              <p:cNvSpPr>
                <a:spLocks noChangeShapeType="1"/>
              </p:cNvSpPr>
              <p:nvPr/>
            </p:nvSpPr>
            <p:spPr bwMode="auto">
              <a:xfrm>
                <a:off x="9296400" y="365601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236" name="组合 235"/>
              <p:cNvGrpSpPr/>
              <p:nvPr/>
            </p:nvGrpSpPr>
            <p:grpSpPr>
              <a:xfrm>
                <a:off x="9296400" y="3776663"/>
                <a:ext cx="0" cy="1314449"/>
                <a:chOff x="9296400" y="3776663"/>
                <a:chExt cx="0" cy="1314449"/>
              </a:xfrm>
            </p:grpSpPr>
            <p:sp>
              <p:nvSpPr>
                <p:cNvPr id="237" name="Line 359"/>
                <p:cNvSpPr>
                  <a:spLocks noChangeShapeType="1"/>
                </p:cNvSpPr>
                <p:nvPr/>
              </p:nvSpPr>
              <p:spPr bwMode="auto">
                <a:xfrm>
                  <a:off x="9296400" y="3776663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38" name="Line 361"/>
                <p:cNvSpPr>
                  <a:spLocks noChangeShapeType="1"/>
                </p:cNvSpPr>
                <p:nvPr/>
              </p:nvSpPr>
              <p:spPr bwMode="auto">
                <a:xfrm>
                  <a:off x="9296400" y="3937000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39" name="Line 363"/>
                <p:cNvSpPr>
                  <a:spLocks noChangeShapeType="1"/>
                </p:cNvSpPr>
                <p:nvPr/>
              </p:nvSpPr>
              <p:spPr bwMode="auto">
                <a:xfrm>
                  <a:off x="9296400" y="4097338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0" name="Line 365"/>
                <p:cNvSpPr>
                  <a:spLocks noChangeShapeType="1"/>
                </p:cNvSpPr>
                <p:nvPr/>
              </p:nvSpPr>
              <p:spPr bwMode="auto">
                <a:xfrm>
                  <a:off x="9296400" y="4257675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1" name="Line 367"/>
                <p:cNvSpPr>
                  <a:spLocks noChangeShapeType="1"/>
                </p:cNvSpPr>
                <p:nvPr/>
              </p:nvSpPr>
              <p:spPr bwMode="auto">
                <a:xfrm>
                  <a:off x="9296400" y="4418013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2" name="Line 369"/>
                <p:cNvSpPr>
                  <a:spLocks noChangeShapeType="1"/>
                </p:cNvSpPr>
                <p:nvPr/>
              </p:nvSpPr>
              <p:spPr bwMode="auto">
                <a:xfrm>
                  <a:off x="9296400" y="4578350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3" name="Line 371"/>
                <p:cNvSpPr>
                  <a:spLocks noChangeShapeType="1"/>
                </p:cNvSpPr>
                <p:nvPr/>
              </p:nvSpPr>
              <p:spPr bwMode="auto">
                <a:xfrm>
                  <a:off x="9296400" y="4738688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4" name="Line 373"/>
                <p:cNvSpPr>
                  <a:spLocks noChangeShapeType="1"/>
                </p:cNvSpPr>
                <p:nvPr/>
              </p:nvSpPr>
              <p:spPr bwMode="auto">
                <a:xfrm>
                  <a:off x="9296400" y="4899025"/>
                  <a:ext cx="0" cy="96837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5" name="Line 373"/>
                <p:cNvSpPr>
                  <a:spLocks noChangeShapeType="1"/>
                </p:cNvSpPr>
                <p:nvPr/>
              </p:nvSpPr>
              <p:spPr bwMode="auto">
                <a:xfrm>
                  <a:off x="9296400" y="5035550"/>
                  <a:ext cx="0" cy="55562"/>
                </a:xfrm>
                <a:prstGeom prst="line">
                  <a:avLst/>
                </a:pr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246" name="组合 245"/>
            <p:cNvGrpSpPr/>
            <p:nvPr/>
          </p:nvGrpSpPr>
          <p:grpSpPr>
            <a:xfrm>
              <a:off x="7236246" y="1933006"/>
              <a:ext cx="0" cy="1312069"/>
              <a:chOff x="9296400" y="2333625"/>
              <a:chExt cx="0" cy="1312069"/>
            </a:xfrm>
          </p:grpSpPr>
          <p:sp>
            <p:nvSpPr>
              <p:cNvPr id="247" name="Line 341"/>
              <p:cNvSpPr>
                <a:spLocks noChangeShapeType="1"/>
              </p:cNvSpPr>
              <p:nvPr/>
            </p:nvSpPr>
            <p:spPr bwMode="auto">
              <a:xfrm>
                <a:off x="9296400" y="233362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8" name="Line 343"/>
              <p:cNvSpPr>
                <a:spLocks noChangeShapeType="1"/>
              </p:cNvSpPr>
              <p:nvPr/>
            </p:nvSpPr>
            <p:spPr bwMode="auto">
              <a:xfrm>
                <a:off x="9296400" y="2493963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9" name="Line 345"/>
              <p:cNvSpPr>
                <a:spLocks noChangeShapeType="1"/>
              </p:cNvSpPr>
              <p:nvPr/>
            </p:nvSpPr>
            <p:spPr bwMode="auto">
              <a:xfrm>
                <a:off x="9296400" y="2654300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0" name="Line 347"/>
              <p:cNvSpPr>
                <a:spLocks noChangeShapeType="1"/>
              </p:cNvSpPr>
              <p:nvPr/>
            </p:nvSpPr>
            <p:spPr bwMode="auto">
              <a:xfrm>
                <a:off x="9296400" y="2814638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1" name="Line 349"/>
              <p:cNvSpPr>
                <a:spLocks noChangeShapeType="1"/>
              </p:cNvSpPr>
              <p:nvPr/>
            </p:nvSpPr>
            <p:spPr bwMode="auto">
              <a:xfrm>
                <a:off x="9296400" y="2974975"/>
                <a:ext cx="0" cy="9525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2" name="Line 351"/>
              <p:cNvSpPr>
                <a:spLocks noChangeShapeType="1"/>
              </p:cNvSpPr>
              <p:nvPr/>
            </p:nvSpPr>
            <p:spPr bwMode="auto">
              <a:xfrm>
                <a:off x="9296400" y="3135313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3" name="Line 353"/>
              <p:cNvSpPr>
                <a:spLocks noChangeShapeType="1"/>
              </p:cNvSpPr>
              <p:nvPr/>
            </p:nvSpPr>
            <p:spPr bwMode="auto">
              <a:xfrm>
                <a:off x="9296400" y="3295650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4" name="Line 355"/>
              <p:cNvSpPr>
                <a:spLocks noChangeShapeType="1"/>
              </p:cNvSpPr>
              <p:nvPr/>
            </p:nvSpPr>
            <p:spPr bwMode="auto">
              <a:xfrm>
                <a:off x="9296400" y="3455988"/>
                <a:ext cx="0" cy="9683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5" name="Line 355"/>
              <p:cNvSpPr>
                <a:spLocks noChangeShapeType="1"/>
              </p:cNvSpPr>
              <p:nvPr/>
            </p:nvSpPr>
            <p:spPr bwMode="auto">
              <a:xfrm>
                <a:off x="9296400" y="3575050"/>
                <a:ext cx="0" cy="7064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6634584" y="3278413"/>
              <a:ext cx="595313" cy="602456"/>
              <a:chOff x="8694738" y="3679032"/>
              <a:chExt cx="595313" cy="602456"/>
            </a:xfrm>
          </p:grpSpPr>
          <p:sp>
            <p:nvSpPr>
              <p:cNvPr id="257" name="Line 391"/>
              <p:cNvSpPr>
                <a:spLocks noChangeShapeType="1"/>
              </p:cNvSpPr>
              <p:nvPr/>
            </p:nvSpPr>
            <p:spPr bwMode="auto">
              <a:xfrm flipV="1">
                <a:off x="8694738" y="4233863"/>
                <a:ext cx="80963" cy="476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8" name="Freeform 393"/>
              <p:cNvSpPr>
                <a:spLocks/>
              </p:cNvSpPr>
              <p:nvPr/>
            </p:nvSpPr>
            <p:spPr bwMode="auto">
              <a:xfrm>
                <a:off x="8831263" y="4144963"/>
                <a:ext cx="80963" cy="57150"/>
              </a:xfrm>
              <a:custGeom>
                <a:avLst/>
                <a:gdLst>
                  <a:gd name="T0" fmla="*/ 0 w 51"/>
                  <a:gd name="T1" fmla="*/ 36 h 36"/>
                  <a:gd name="T2" fmla="*/ 20 w 51"/>
                  <a:gd name="T3" fmla="*/ 21 h 36"/>
                  <a:gd name="T4" fmla="*/ 51 w 5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36">
                    <a:moveTo>
                      <a:pt x="0" y="36"/>
                    </a:moveTo>
                    <a:lnTo>
                      <a:pt x="20" y="21"/>
                    </a:lnTo>
                    <a:lnTo>
                      <a:pt x="5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9" name="Freeform 395"/>
              <p:cNvSpPr>
                <a:spLocks/>
              </p:cNvSpPr>
              <p:nvPr/>
            </p:nvSpPr>
            <p:spPr bwMode="auto">
              <a:xfrm>
                <a:off x="8959850" y="4041775"/>
                <a:ext cx="71438" cy="63500"/>
              </a:xfrm>
              <a:custGeom>
                <a:avLst/>
                <a:gdLst>
                  <a:gd name="T0" fmla="*/ 0 w 45"/>
                  <a:gd name="T1" fmla="*/ 40 h 40"/>
                  <a:gd name="T2" fmla="*/ 20 w 45"/>
                  <a:gd name="T3" fmla="*/ 20 h 40"/>
                  <a:gd name="T4" fmla="*/ 45 w 45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40">
                    <a:moveTo>
                      <a:pt x="0" y="40"/>
                    </a:moveTo>
                    <a:lnTo>
                      <a:pt x="20" y="20"/>
                    </a:lnTo>
                    <a:lnTo>
                      <a:pt x="4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0" name="Freeform 397"/>
              <p:cNvSpPr>
                <a:spLocks/>
              </p:cNvSpPr>
              <p:nvPr/>
            </p:nvSpPr>
            <p:spPr bwMode="auto">
              <a:xfrm>
                <a:off x="9080500" y="3921125"/>
                <a:ext cx="55563" cy="71437"/>
              </a:xfrm>
              <a:custGeom>
                <a:avLst/>
                <a:gdLst>
                  <a:gd name="T0" fmla="*/ 0 w 35"/>
                  <a:gd name="T1" fmla="*/ 45 h 45"/>
                  <a:gd name="T2" fmla="*/ 15 w 35"/>
                  <a:gd name="T3" fmla="*/ 30 h 45"/>
                  <a:gd name="T4" fmla="*/ 35 w 35"/>
                  <a:gd name="T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5">
                    <a:moveTo>
                      <a:pt x="0" y="45"/>
                    </a:moveTo>
                    <a:lnTo>
                      <a:pt x="15" y="30"/>
                    </a:lnTo>
                    <a:lnTo>
                      <a:pt x="3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1" name="Line 399"/>
              <p:cNvSpPr>
                <a:spLocks noChangeShapeType="1"/>
              </p:cNvSpPr>
              <p:nvPr/>
            </p:nvSpPr>
            <p:spPr bwMode="auto">
              <a:xfrm flipV="1">
                <a:off x="9183688" y="3792538"/>
                <a:ext cx="49213" cy="8096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2" name="Line 399"/>
              <p:cNvSpPr>
                <a:spLocks noChangeShapeType="1"/>
              </p:cNvSpPr>
              <p:nvPr/>
            </p:nvSpPr>
            <p:spPr bwMode="auto">
              <a:xfrm flipV="1">
                <a:off x="9240838" y="3679032"/>
                <a:ext cx="49213" cy="8096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64" name="立方体 263"/>
          <p:cNvSpPr/>
          <p:nvPr/>
        </p:nvSpPr>
        <p:spPr>
          <a:xfrm>
            <a:off x="6795973" y="2155699"/>
            <a:ext cx="396607" cy="1468437"/>
          </a:xfrm>
          <a:prstGeom prst="cub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65376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利用直角坐标计算三</a:t>
            </a:r>
            <a:r>
              <a:rPr lang="zh-CN" alt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重积分</a:t>
            </a:r>
            <a:endParaRPr lang="zh-CN" alt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96094" y="1327283"/>
                <a:ext cx="2502673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94" y="1327283"/>
                <a:ext cx="2502673" cy="624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458" y="875281"/>
            <a:ext cx="2556460" cy="1910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459" y="2985571"/>
            <a:ext cx="2556460" cy="1857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矩形 264"/>
              <p:cNvSpPr/>
              <p:nvPr/>
            </p:nvSpPr>
            <p:spPr>
              <a:xfrm>
                <a:off x="752971" y="2120846"/>
                <a:ext cx="4066113" cy="663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  <m:sup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5" name="矩形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1" y="2120846"/>
                <a:ext cx="4066113" cy="663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矩形 265"/>
              <p:cNvSpPr/>
              <p:nvPr/>
            </p:nvSpPr>
            <p:spPr>
              <a:xfrm>
                <a:off x="653142" y="2979853"/>
                <a:ext cx="6096000" cy="12137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sz="24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US" altLang="zh-CN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subSup"/>
                                <m:grow m:val="on"/>
                                <m:ctrlPr>
                                  <a:rPr lang="zh-CN" altLang="en-US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sup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240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6" name="矩形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2979853"/>
                <a:ext cx="6096000" cy="1213730"/>
              </a:xfrm>
              <a:prstGeom prst="rect">
                <a:avLst/>
              </a:prstGeom>
              <a:blipFill>
                <a:blip r:embed="rId6"/>
                <a:stretch>
                  <a:fillRect l="-9300" t="-60804" b="-29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矩形 266"/>
              <p:cNvSpPr/>
              <p:nvPr/>
            </p:nvSpPr>
            <p:spPr>
              <a:xfrm>
                <a:off x="628862" y="4491899"/>
                <a:ext cx="4468083" cy="702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  <m:sup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p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7" name="矩形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62" y="4491899"/>
                <a:ext cx="4468083" cy="70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矩形 267"/>
          <p:cNvSpPr/>
          <p:nvPr/>
        </p:nvSpPr>
        <p:spPr>
          <a:xfrm>
            <a:off x="1337657" y="895764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投影法</a:t>
            </a:r>
            <a:endParaRPr lang="zh-CN" altLang="en-US" sz="2400" b="1" dirty="0"/>
          </a:p>
        </p:txBody>
      </p:sp>
      <p:sp>
        <p:nvSpPr>
          <p:cNvPr id="269" name="矩形 268"/>
          <p:cNvSpPr/>
          <p:nvPr/>
        </p:nvSpPr>
        <p:spPr>
          <a:xfrm>
            <a:off x="1525209" y="53903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先一后二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5" grpId="0"/>
      <p:bldP spid="266" grpId="0"/>
      <p:bldP spid="267" grpId="0"/>
      <p:bldP spid="2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384236" cy="888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为三个坐标面及平面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  <a:p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所</a:t>
                </a:r>
                <a:r>
                  <a:rPr lang="zh-CN" altLang="zh-CN" sz="2400" dirty="0"/>
                  <a:t>围成的闭</a:t>
                </a:r>
                <a:r>
                  <a:rPr lang="zh-CN" altLang="zh-CN" sz="2400" dirty="0" smtClean="0"/>
                  <a:t>区域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384236" cy="888000"/>
              </a:xfrm>
              <a:prstGeom prst="rect">
                <a:avLst/>
              </a:prstGeom>
              <a:blipFill>
                <a:blip r:embed="rId2"/>
                <a:stretch>
                  <a:fillRect l="-975" t="-82877" b="-76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</a:t>
            </a:r>
            <a:endParaRPr lang="zh-CN" altLang="en-US" sz="2800" dirty="0"/>
          </a:p>
        </p:txBody>
      </p:sp>
      <p:grpSp>
        <p:nvGrpSpPr>
          <p:cNvPr id="68" name="组合 67"/>
          <p:cNvGrpSpPr/>
          <p:nvPr/>
        </p:nvGrpSpPr>
        <p:grpSpPr>
          <a:xfrm>
            <a:off x="7269717" y="1085238"/>
            <a:ext cx="4484688" cy="4173537"/>
            <a:chOff x="4625669" y="1625065"/>
            <a:chExt cx="4484688" cy="4173537"/>
          </a:xfrm>
        </p:grpSpPr>
        <p:sp>
          <p:nvSpPr>
            <p:cNvPr id="7" name="Freeform 310"/>
            <p:cNvSpPr>
              <a:spLocks/>
            </p:cNvSpPr>
            <p:nvPr/>
          </p:nvSpPr>
          <p:spPr bwMode="auto">
            <a:xfrm>
              <a:off x="5289244" y="3945990"/>
              <a:ext cx="2408238" cy="974725"/>
            </a:xfrm>
            <a:custGeom>
              <a:avLst/>
              <a:gdLst>
                <a:gd name="T0" fmla="*/ 1517 w 1517"/>
                <a:gd name="T1" fmla="*/ 6 h 614"/>
                <a:gd name="T2" fmla="*/ 24 w 1517"/>
                <a:gd name="T3" fmla="*/ 614 h 614"/>
                <a:gd name="T4" fmla="*/ 24 w 1517"/>
                <a:gd name="T5" fmla="*/ 614 h 614"/>
                <a:gd name="T6" fmla="*/ 6 w 1517"/>
                <a:gd name="T7" fmla="*/ 614 h 614"/>
                <a:gd name="T8" fmla="*/ 0 w 1517"/>
                <a:gd name="T9" fmla="*/ 614 h 614"/>
                <a:gd name="T10" fmla="*/ 0 w 1517"/>
                <a:gd name="T11" fmla="*/ 608 h 614"/>
                <a:gd name="T12" fmla="*/ 18 w 1517"/>
                <a:gd name="T13" fmla="*/ 590 h 614"/>
                <a:gd name="T14" fmla="*/ 18 w 1517"/>
                <a:gd name="T15" fmla="*/ 590 h 614"/>
                <a:gd name="T16" fmla="*/ 577 w 1517"/>
                <a:gd name="T17" fmla="*/ 19 h 614"/>
                <a:gd name="T18" fmla="*/ 577 w 1517"/>
                <a:gd name="T19" fmla="*/ 19 h 614"/>
                <a:gd name="T20" fmla="*/ 589 w 1517"/>
                <a:gd name="T21" fmla="*/ 6 h 614"/>
                <a:gd name="T22" fmla="*/ 614 w 1517"/>
                <a:gd name="T23" fmla="*/ 0 h 614"/>
                <a:gd name="T24" fmla="*/ 644 w 1517"/>
                <a:gd name="T25" fmla="*/ 0 h 614"/>
                <a:gd name="T26" fmla="*/ 644 w 1517"/>
                <a:gd name="T27" fmla="*/ 0 h 614"/>
                <a:gd name="T28" fmla="*/ 1087 w 1517"/>
                <a:gd name="T29" fmla="*/ 6 h 614"/>
                <a:gd name="T30" fmla="*/ 1517 w 1517"/>
                <a:gd name="T31" fmla="*/ 6 h 614"/>
                <a:gd name="T32" fmla="*/ 1517 w 1517"/>
                <a:gd name="T33" fmla="*/ 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614">
                  <a:moveTo>
                    <a:pt x="1517" y="6"/>
                  </a:moveTo>
                  <a:lnTo>
                    <a:pt x="24" y="614"/>
                  </a:lnTo>
                  <a:lnTo>
                    <a:pt x="24" y="614"/>
                  </a:lnTo>
                  <a:lnTo>
                    <a:pt x="6" y="614"/>
                  </a:lnTo>
                  <a:lnTo>
                    <a:pt x="0" y="614"/>
                  </a:lnTo>
                  <a:lnTo>
                    <a:pt x="0" y="608"/>
                  </a:lnTo>
                  <a:lnTo>
                    <a:pt x="18" y="590"/>
                  </a:lnTo>
                  <a:lnTo>
                    <a:pt x="18" y="590"/>
                  </a:lnTo>
                  <a:lnTo>
                    <a:pt x="577" y="19"/>
                  </a:lnTo>
                  <a:lnTo>
                    <a:pt x="577" y="19"/>
                  </a:lnTo>
                  <a:lnTo>
                    <a:pt x="589" y="6"/>
                  </a:lnTo>
                  <a:lnTo>
                    <a:pt x="614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1087" y="6"/>
                  </a:lnTo>
                  <a:lnTo>
                    <a:pt x="1517" y="6"/>
                  </a:lnTo>
                  <a:lnTo>
                    <a:pt x="1517" y="6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339"/>
            <p:cNvSpPr>
              <a:spLocks/>
            </p:cNvSpPr>
            <p:nvPr/>
          </p:nvSpPr>
          <p:spPr bwMode="auto">
            <a:xfrm>
              <a:off x="5268607" y="2591852"/>
              <a:ext cx="2447925" cy="2359025"/>
            </a:xfrm>
            <a:custGeom>
              <a:avLst/>
              <a:gdLst>
                <a:gd name="T0" fmla="*/ 608 w 1542"/>
                <a:gd name="T1" fmla="*/ 0 h 1486"/>
                <a:gd name="T2" fmla="*/ 1542 w 1542"/>
                <a:gd name="T3" fmla="*/ 859 h 1486"/>
                <a:gd name="T4" fmla="*/ 0 w 1542"/>
                <a:gd name="T5" fmla="*/ 1486 h 1486"/>
                <a:gd name="T6" fmla="*/ 608 w 1542"/>
                <a:gd name="T7" fmla="*/ 0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2" h="1486">
                  <a:moveTo>
                    <a:pt x="608" y="0"/>
                  </a:moveTo>
                  <a:lnTo>
                    <a:pt x="1542" y="859"/>
                  </a:lnTo>
                  <a:lnTo>
                    <a:pt x="0" y="1486"/>
                  </a:lnTo>
                  <a:lnTo>
                    <a:pt x="608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340"/>
            <p:cNvSpPr>
              <a:spLocks/>
            </p:cNvSpPr>
            <p:nvPr/>
          </p:nvSpPr>
          <p:spPr bwMode="auto">
            <a:xfrm>
              <a:off x="6478282" y="3488790"/>
              <a:ext cx="117475" cy="106362"/>
            </a:xfrm>
            <a:custGeom>
              <a:avLst/>
              <a:gdLst>
                <a:gd name="T0" fmla="*/ 74 w 74"/>
                <a:gd name="T1" fmla="*/ 36 h 67"/>
                <a:gd name="T2" fmla="*/ 74 w 74"/>
                <a:gd name="T3" fmla="*/ 36 h 67"/>
                <a:gd name="T4" fmla="*/ 67 w 74"/>
                <a:gd name="T5" fmla="*/ 49 h 67"/>
                <a:gd name="T6" fmla="*/ 61 w 74"/>
                <a:gd name="T7" fmla="*/ 61 h 67"/>
                <a:gd name="T8" fmla="*/ 49 w 74"/>
                <a:gd name="T9" fmla="*/ 67 h 67"/>
                <a:gd name="T10" fmla="*/ 37 w 74"/>
                <a:gd name="T11" fmla="*/ 67 h 67"/>
                <a:gd name="T12" fmla="*/ 37 w 74"/>
                <a:gd name="T13" fmla="*/ 67 h 67"/>
                <a:gd name="T14" fmla="*/ 24 w 74"/>
                <a:gd name="T15" fmla="*/ 67 h 67"/>
                <a:gd name="T16" fmla="*/ 12 w 74"/>
                <a:gd name="T17" fmla="*/ 61 h 67"/>
                <a:gd name="T18" fmla="*/ 6 w 74"/>
                <a:gd name="T19" fmla="*/ 49 h 67"/>
                <a:gd name="T20" fmla="*/ 0 w 74"/>
                <a:gd name="T21" fmla="*/ 36 h 67"/>
                <a:gd name="T22" fmla="*/ 0 w 74"/>
                <a:gd name="T23" fmla="*/ 36 h 67"/>
                <a:gd name="T24" fmla="*/ 6 w 74"/>
                <a:gd name="T25" fmla="*/ 18 h 67"/>
                <a:gd name="T26" fmla="*/ 12 w 74"/>
                <a:gd name="T27" fmla="*/ 12 h 67"/>
                <a:gd name="T28" fmla="*/ 24 w 74"/>
                <a:gd name="T29" fmla="*/ 0 h 67"/>
                <a:gd name="T30" fmla="*/ 37 w 74"/>
                <a:gd name="T31" fmla="*/ 0 h 67"/>
                <a:gd name="T32" fmla="*/ 37 w 74"/>
                <a:gd name="T33" fmla="*/ 0 h 67"/>
                <a:gd name="T34" fmla="*/ 49 w 74"/>
                <a:gd name="T35" fmla="*/ 0 h 67"/>
                <a:gd name="T36" fmla="*/ 61 w 74"/>
                <a:gd name="T37" fmla="*/ 12 h 67"/>
                <a:gd name="T38" fmla="*/ 67 w 74"/>
                <a:gd name="T39" fmla="*/ 18 h 67"/>
                <a:gd name="T40" fmla="*/ 74 w 74"/>
                <a:gd name="T41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67">
                  <a:moveTo>
                    <a:pt x="74" y="36"/>
                  </a:moveTo>
                  <a:lnTo>
                    <a:pt x="74" y="36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4" y="67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1" y="12"/>
                  </a:lnTo>
                  <a:lnTo>
                    <a:pt x="67" y="18"/>
                  </a:lnTo>
                  <a:lnTo>
                    <a:pt x="74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341"/>
            <p:cNvSpPr>
              <a:spLocks/>
            </p:cNvSpPr>
            <p:nvPr/>
          </p:nvSpPr>
          <p:spPr bwMode="auto">
            <a:xfrm>
              <a:off x="6478282" y="3488790"/>
              <a:ext cx="117475" cy="106362"/>
            </a:xfrm>
            <a:custGeom>
              <a:avLst/>
              <a:gdLst>
                <a:gd name="T0" fmla="*/ 74 w 74"/>
                <a:gd name="T1" fmla="*/ 36 h 67"/>
                <a:gd name="T2" fmla="*/ 74 w 74"/>
                <a:gd name="T3" fmla="*/ 36 h 67"/>
                <a:gd name="T4" fmla="*/ 67 w 74"/>
                <a:gd name="T5" fmla="*/ 49 h 67"/>
                <a:gd name="T6" fmla="*/ 61 w 74"/>
                <a:gd name="T7" fmla="*/ 61 h 67"/>
                <a:gd name="T8" fmla="*/ 49 w 74"/>
                <a:gd name="T9" fmla="*/ 67 h 67"/>
                <a:gd name="T10" fmla="*/ 37 w 74"/>
                <a:gd name="T11" fmla="*/ 67 h 67"/>
                <a:gd name="T12" fmla="*/ 37 w 74"/>
                <a:gd name="T13" fmla="*/ 67 h 67"/>
                <a:gd name="T14" fmla="*/ 24 w 74"/>
                <a:gd name="T15" fmla="*/ 67 h 67"/>
                <a:gd name="T16" fmla="*/ 12 w 74"/>
                <a:gd name="T17" fmla="*/ 61 h 67"/>
                <a:gd name="T18" fmla="*/ 6 w 74"/>
                <a:gd name="T19" fmla="*/ 49 h 67"/>
                <a:gd name="T20" fmla="*/ 0 w 74"/>
                <a:gd name="T21" fmla="*/ 36 h 67"/>
                <a:gd name="T22" fmla="*/ 0 w 74"/>
                <a:gd name="T23" fmla="*/ 36 h 67"/>
                <a:gd name="T24" fmla="*/ 6 w 74"/>
                <a:gd name="T25" fmla="*/ 18 h 67"/>
                <a:gd name="T26" fmla="*/ 12 w 74"/>
                <a:gd name="T27" fmla="*/ 12 h 67"/>
                <a:gd name="T28" fmla="*/ 24 w 74"/>
                <a:gd name="T29" fmla="*/ 0 h 67"/>
                <a:gd name="T30" fmla="*/ 37 w 74"/>
                <a:gd name="T31" fmla="*/ 0 h 67"/>
                <a:gd name="T32" fmla="*/ 37 w 74"/>
                <a:gd name="T33" fmla="*/ 0 h 67"/>
                <a:gd name="T34" fmla="*/ 49 w 74"/>
                <a:gd name="T35" fmla="*/ 0 h 67"/>
                <a:gd name="T36" fmla="*/ 61 w 74"/>
                <a:gd name="T37" fmla="*/ 12 h 67"/>
                <a:gd name="T38" fmla="*/ 67 w 74"/>
                <a:gd name="T39" fmla="*/ 18 h 67"/>
                <a:gd name="T40" fmla="*/ 74 w 74"/>
                <a:gd name="T41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67">
                  <a:moveTo>
                    <a:pt x="74" y="36"/>
                  </a:moveTo>
                  <a:lnTo>
                    <a:pt x="74" y="36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4" y="67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1" y="12"/>
                  </a:lnTo>
                  <a:lnTo>
                    <a:pt x="67" y="18"/>
                  </a:lnTo>
                  <a:lnTo>
                    <a:pt x="74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342"/>
            <p:cNvSpPr>
              <a:spLocks/>
            </p:cNvSpPr>
            <p:nvPr/>
          </p:nvSpPr>
          <p:spPr bwMode="auto">
            <a:xfrm>
              <a:off x="6478282" y="3488790"/>
              <a:ext cx="117475" cy="106362"/>
            </a:xfrm>
            <a:custGeom>
              <a:avLst/>
              <a:gdLst>
                <a:gd name="T0" fmla="*/ 74 w 74"/>
                <a:gd name="T1" fmla="*/ 36 h 67"/>
                <a:gd name="T2" fmla="*/ 74 w 74"/>
                <a:gd name="T3" fmla="*/ 36 h 67"/>
                <a:gd name="T4" fmla="*/ 67 w 74"/>
                <a:gd name="T5" fmla="*/ 49 h 67"/>
                <a:gd name="T6" fmla="*/ 61 w 74"/>
                <a:gd name="T7" fmla="*/ 61 h 67"/>
                <a:gd name="T8" fmla="*/ 49 w 74"/>
                <a:gd name="T9" fmla="*/ 67 h 67"/>
                <a:gd name="T10" fmla="*/ 37 w 74"/>
                <a:gd name="T11" fmla="*/ 67 h 67"/>
                <a:gd name="T12" fmla="*/ 37 w 74"/>
                <a:gd name="T13" fmla="*/ 67 h 67"/>
                <a:gd name="T14" fmla="*/ 24 w 74"/>
                <a:gd name="T15" fmla="*/ 67 h 67"/>
                <a:gd name="T16" fmla="*/ 12 w 74"/>
                <a:gd name="T17" fmla="*/ 61 h 67"/>
                <a:gd name="T18" fmla="*/ 6 w 74"/>
                <a:gd name="T19" fmla="*/ 49 h 67"/>
                <a:gd name="T20" fmla="*/ 0 w 74"/>
                <a:gd name="T21" fmla="*/ 36 h 67"/>
                <a:gd name="T22" fmla="*/ 0 w 74"/>
                <a:gd name="T23" fmla="*/ 36 h 67"/>
                <a:gd name="T24" fmla="*/ 6 w 74"/>
                <a:gd name="T25" fmla="*/ 18 h 67"/>
                <a:gd name="T26" fmla="*/ 12 w 74"/>
                <a:gd name="T27" fmla="*/ 12 h 67"/>
                <a:gd name="T28" fmla="*/ 24 w 74"/>
                <a:gd name="T29" fmla="*/ 0 h 67"/>
                <a:gd name="T30" fmla="*/ 37 w 74"/>
                <a:gd name="T31" fmla="*/ 0 h 67"/>
                <a:gd name="T32" fmla="*/ 37 w 74"/>
                <a:gd name="T33" fmla="*/ 0 h 67"/>
                <a:gd name="T34" fmla="*/ 49 w 74"/>
                <a:gd name="T35" fmla="*/ 0 h 67"/>
                <a:gd name="T36" fmla="*/ 61 w 74"/>
                <a:gd name="T37" fmla="*/ 12 h 67"/>
                <a:gd name="T38" fmla="*/ 67 w 74"/>
                <a:gd name="T39" fmla="*/ 18 h 67"/>
                <a:gd name="T40" fmla="*/ 74 w 74"/>
                <a:gd name="T41" fmla="*/ 36 h 67"/>
                <a:gd name="T42" fmla="*/ 74 w 74"/>
                <a:gd name="T4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67">
                  <a:moveTo>
                    <a:pt x="74" y="36"/>
                  </a:moveTo>
                  <a:lnTo>
                    <a:pt x="74" y="36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4" y="67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1" y="12"/>
                  </a:lnTo>
                  <a:lnTo>
                    <a:pt x="67" y="18"/>
                  </a:lnTo>
                  <a:lnTo>
                    <a:pt x="74" y="36"/>
                  </a:lnTo>
                  <a:lnTo>
                    <a:pt x="74" y="36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Freeform 343"/>
            <p:cNvSpPr>
              <a:spLocks/>
            </p:cNvSpPr>
            <p:nvPr/>
          </p:nvSpPr>
          <p:spPr bwMode="auto">
            <a:xfrm>
              <a:off x="6478282" y="4063465"/>
              <a:ext cx="117475" cy="107950"/>
            </a:xfrm>
            <a:custGeom>
              <a:avLst/>
              <a:gdLst>
                <a:gd name="T0" fmla="*/ 74 w 74"/>
                <a:gd name="T1" fmla="*/ 37 h 68"/>
                <a:gd name="T2" fmla="*/ 74 w 74"/>
                <a:gd name="T3" fmla="*/ 37 h 68"/>
                <a:gd name="T4" fmla="*/ 67 w 74"/>
                <a:gd name="T5" fmla="*/ 49 h 68"/>
                <a:gd name="T6" fmla="*/ 61 w 74"/>
                <a:gd name="T7" fmla="*/ 61 h 68"/>
                <a:gd name="T8" fmla="*/ 49 w 74"/>
                <a:gd name="T9" fmla="*/ 68 h 68"/>
                <a:gd name="T10" fmla="*/ 37 w 74"/>
                <a:gd name="T11" fmla="*/ 68 h 68"/>
                <a:gd name="T12" fmla="*/ 37 w 74"/>
                <a:gd name="T13" fmla="*/ 68 h 68"/>
                <a:gd name="T14" fmla="*/ 24 w 74"/>
                <a:gd name="T15" fmla="*/ 68 h 68"/>
                <a:gd name="T16" fmla="*/ 12 w 74"/>
                <a:gd name="T17" fmla="*/ 61 h 68"/>
                <a:gd name="T18" fmla="*/ 6 w 74"/>
                <a:gd name="T19" fmla="*/ 49 h 68"/>
                <a:gd name="T20" fmla="*/ 0 w 74"/>
                <a:gd name="T21" fmla="*/ 37 h 68"/>
                <a:gd name="T22" fmla="*/ 0 w 74"/>
                <a:gd name="T23" fmla="*/ 37 h 68"/>
                <a:gd name="T24" fmla="*/ 6 w 74"/>
                <a:gd name="T25" fmla="*/ 25 h 68"/>
                <a:gd name="T26" fmla="*/ 12 w 74"/>
                <a:gd name="T27" fmla="*/ 12 h 68"/>
                <a:gd name="T28" fmla="*/ 24 w 74"/>
                <a:gd name="T29" fmla="*/ 6 h 68"/>
                <a:gd name="T30" fmla="*/ 37 w 74"/>
                <a:gd name="T31" fmla="*/ 0 h 68"/>
                <a:gd name="T32" fmla="*/ 37 w 74"/>
                <a:gd name="T33" fmla="*/ 0 h 68"/>
                <a:gd name="T34" fmla="*/ 49 w 74"/>
                <a:gd name="T35" fmla="*/ 6 h 68"/>
                <a:gd name="T36" fmla="*/ 61 w 74"/>
                <a:gd name="T37" fmla="*/ 12 h 68"/>
                <a:gd name="T38" fmla="*/ 67 w 74"/>
                <a:gd name="T39" fmla="*/ 25 h 68"/>
                <a:gd name="T40" fmla="*/ 74 w 74"/>
                <a:gd name="T4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68">
                  <a:moveTo>
                    <a:pt x="74" y="37"/>
                  </a:moveTo>
                  <a:lnTo>
                    <a:pt x="74" y="37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24" y="68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6" y="25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6"/>
                  </a:lnTo>
                  <a:lnTo>
                    <a:pt x="61" y="12"/>
                  </a:lnTo>
                  <a:lnTo>
                    <a:pt x="67" y="25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Freeform 344"/>
            <p:cNvSpPr>
              <a:spLocks/>
            </p:cNvSpPr>
            <p:nvPr/>
          </p:nvSpPr>
          <p:spPr bwMode="auto">
            <a:xfrm>
              <a:off x="6478282" y="4063465"/>
              <a:ext cx="117475" cy="107950"/>
            </a:xfrm>
            <a:custGeom>
              <a:avLst/>
              <a:gdLst>
                <a:gd name="T0" fmla="*/ 74 w 74"/>
                <a:gd name="T1" fmla="*/ 37 h 68"/>
                <a:gd name="T2" fmla="*/ 74 w 74"/>
                <a:gd name="T3" fmla="*/ 37 h 68"/>
                <a:gd name="T4" fmla="*/ 67 w 74"/>
                <a:gd name="T5" fmla="*/ 49 h 68"/>
                <a:gd name="T6" fmla="*/ 61 w 74"/>
                <a:gd name="T7" fmla="*/ 61 h 68"/>
                <a:gd name="T8" fmla="*/ 49 w 74"/>
                <a:gd name="T9" fmla="*/ 68 h 68"/>
                <a:gd name="T10" fmla="*/ 37 w 74"/>
                <a:gd name="T11" fmla="*/ 68 h 68"/>
                <a:gd name="T12" fmla="*/ 37 w 74"/>
                <a:gd name="T13" fmla="*/ 68 h 68"/>
                <a:gd name="T14" fmla="*/ 24 w 74"/>
                <a:gd name="T15" fmla="*/ 68 h 68"/>
                <a:gd name="T16" fmla="*/ 12 w 74"/>
                <a:gd name="T17" fmla="*/ 61 h 68"/>
                <a:gd name="T18" fmla="*/ 6 w 74"/>
                <a:gd name="T19" fmla="*/ 49 h 68"/>
                <a:gd name="T20" fmla="*/ 0 w 74"/>
                <a:gd name="T21" fmla="*/ 37 h 68"/>
                <a:gd name="T22" fmla="*/ 0 w 74"/>
                <a:gd name="T23" fmla="*/ 37 h 68"/>
                <a:gd name="T24" fmla="*/ 6 w 74"/>
                <a:gd name="T25" fmla="*/ 25 h 68"/>
                <a:gd name="T26" fmla="*/ 12 w 74"/>
                <a:gd name="T27" fmla="*/ 12 h 68"/>
                <a:gd name="T28" fmla="*/ 24 w 74"/>
                <a:gd name="T29" fmla="*/ 6 h 68"/>
                <a:gd name="T30" fmla="*/ 37 w 74"/>
                <a:gd name="T31" fmla="*/ 0 h 68"/>
                <a:gd name="T32" fmla="*/ 37 w 74"/>
                <a:gd name="T33" fmla="*/ 0 h 68"/>
                <a:gd name="T34" fmla="*/ 49 w 74"/>
                <a:gd name="T35" fmla="*/ 6 h 68"/>
                <a:gd name="T36" fmla="*/ 61 w 74"/>
                <a:gd name="T37" fmla="*/ 12 h 68"/>
                <a:gd name="T38" fmla="*/ 67 w 74"/>
                <a:gd name="T39" fmla="*/ 25 h 68"/>
                <a:gd name="T40" fmla="*/ 74 w 74"/>
                <a:gd name="T4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68">
                  <a:moveTo>
                    <a:pt x="74" y="37"/>
                  </a:moveTo>
                  <a:lnTo>
                    <a:pt x="74" y="37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24" y="68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6" y="25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6"/>
                  </a:lnTo>
                  <a:lnTo>
                    <a:pt x="61" y="12"/>
                  </a:lnTo>
                  <a:lnTo>
                    <a:pt x="67" y="25"/>
                  </a:lnTo>
                  <a:lnTo>
                    <a:pt x="74" y="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345"/>
            <p:cNvSpPr>
              <a:spLocks/>
            </p:cNvSpPr>
            <p:nvPr/>
          </p:nvSpPr>
          <p:spPr bwMode="auto">
            <a:xfrm>
              <a:off x="6478282" y="4063465"/>
              <a:ext cx="117475" cy="107950"/>
            </a:xfrm>
            <a:custGeom>
              <a:avLst/>
              <a:gdLst>
                <a:gd name="T0" fmla="*/ 74 w 74"/>
                <a:gd name="T1" fmla="*/ 37 h 68"/>
                <a:gd name="T2" fmla="*/ 74 w 74"/>
                <a:gd name="T3" fmla="*/ 37 h 68"/>
                <a:gd name="T4" fmla="*/ 67 w 74"/>
                <a:gd name="T5" fmla="*/ 49 h 68"/>
                <a:gd name="T6" fmla="*/ 61 w 74"/>
                <a:gd name="T7" fmla="*/ 61 h 68"/>
                <a:gd name="T8" fmla="*/ 49 w 74"/>
                <a:gd name="T9" fmla="*/ 68 h 68"/>
                <a:gd name="T10" fmla="*/ 37 w 74"/>
                <a:gd name="T11" fmla="*/ 68 h 68"/>
                <a:gd name="T12" fmla="*/ 37 w 74"/>
                <a:gd name="T13" fmla="*/ 68 h 68"/>
                <a:gd name="T14" fmla="*/ 24 w 74"/>
                <a:gd name="T15" fmla="*/ 68 h 68"/>
                <a:gd name="T16" fmla="*/ 12 w 74"/>
                <a:gd name="T17" fmla="*/ 61 h 68"/>
                <a:gd name="T18" fmla="*/ 6 w 74"/>
                <a:gd name="T19" fmla="*/ 49 h 68"/>
                <a:gd name="T20" fmla="*/ 0 w 74"/>
                <a:gd name="T21" fmla="*/ 37 h 68"/>
                <a:gd name="T22" fmla="*/ 0 w 74"/>
                <a:gd name="T23" fmla="*/ 37 h 68"/>
                <a:gd name="T24" fmla="*/ 6 w 74"/>
                <a:gd name="T25" fmla="*/ 25 h 68"/>
                <a:gd name="T26" fmla="*/ 12 w 74"/>
                <a:gd name="T27" fmla="*/ 12 h 68"/>
                <a:gd name="T28" fmla="*/ 24 w 74"/>
                <a:gd name="T29" fmla="*/ 6 h 68"/>
                <a:gd name="T30" fmla="*/ 37 w 74"/>
                <a:gd name="T31" fmla="*/ 0 h 68"/>
                <a:gd name="T32" fmla="*/ 37 w 74"/>
                <a:gd name="T33" fmla="*/ 0 h 68"/>
                <a:gd name="T34" fmla="*/ 49 w 74"/>
                <a:gd name="T35" fmla="*/ 6 h 68"/>
                <a:gd name="T36" fmla="*/ 61 w 74"/>
                <a:gd name="T37" fmla="*/ 12 h 68"/>
                <a:gd name="T38" fmla="*/ 67 w 74"/>
                <a:gd name="T39" fmla="*/ 25 h 68"/>
                <a:gd name="T40" fmla="*/ 74 w 74"/>
                <a:gd name="T41" fmla="*/ 37 h 68"/>
                <a:gd name="T42" fmla="*/ 74 w 74"/>
                <a:gd name="T43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68">
                  <a:moveTo>
                    <a:pt x="74" y="37"/>
                  </a:moveTo>
                  <a:lnTo>
                    <a:pt x="74" y="37"/>
                  </a:lnTo>
                  <a:lnTo>
                    <a:pt x="67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24" y="68"/>
                  </a:lnTo>
                  <a:lnTo>
                    <a:pt x="12" y="61"/>
                  </a:lnTo>
                  <a:lnTo>
                    <a:pt x="6" y="4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6" y="25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9" y="6"/>
                  </a:lnTo>
                  <a:lnTo>
                    <a:pt x="61" y="12"/>
                  </a:lnTo>
                  <a:lnTo>
                    <a:pt x="67" y="25"/>
                  </a:lnTo>
                  <a:lnTo>
                    <a:pt x="74" y="37"/>
                  </a:lnTo>
                  <a:lnTo>
                    <a:pt x="74" y="37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Line 346"/>
            <p:cNvSpPr>
              <a:spLocks noChangeShapeType="1"/>
            </p:cNvSpPr>
            <p:nvPr/>
          </p:nvSpPr>
          <p:spPr bwMode="auto">
            <a:xfrm flipV="1">
              <a:off x="6537019" y="3545940"/>
              <a:ext cx="0" cy="5762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410019" y="4296827"/>
              <a:ext cx="282576" cy="419100"/>
              <a:chOff x="8569325" y="5332413"/>
              <a:chExt cx="282576" cy="419100"/>
            </a:xfrm>
          </p:grpSpPr>
          <p:sp>
            <p:nvSpPr>
              <p:cNvPr id="17" name="Line 349"/>
              <p:cNvSpPr>
                <a:spLocks noChangeShapeType="1"/>
              </p:cNvSpPr>
              <p:nvPr/>
            </p:nvSpPr>
            <p:spPr bwMode="auto">
              <a:xfrm>
                <a:off x="8637588" y="5430838"/>
                <a:ext cx="214313" cy="3206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Freeform 350"/>
              <p:cNvSpPr>
                <a:spLocks/>
              </p:cNvSpPr>
              <p:nvPr/>
            </p:nvSpPr>
            <p:spPr bwMode="auto">
              <a:xfrm>
                <a:off x="8569325" y="5332413"/>
                <a:ext cx="117475" cy="136525"/>
              </a:xfrm>
              <a:custGeom>
                <a:avLst/>
                <a:gdLst>
                  <a:gd name="T0" fmla="*/ 31 w 74"/>
                  <a:gd name="T1" fmla="*/ 86 h 86"/>
                  <a:gd name="T2" fmla="*/ 0 w 74"/>
                  <a:gd name="T3" fmla="*/ 0 h 86"/>
                  <a:gd name="T4" fmla="*/ 74 w 74"/>
                  <a:gd name="T5" fmla="*/ 62 h 86"/>
                  <a:gd name="T6" fmla="*/ 31 w 74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86">
                    <a:moveTo>
                      <a:pt x="31" y="86"/>
                    </a:moveTo>
                    <a:lnTo>
                      <a:pt x="0" y="0"/>
                    </a:lnTo>
                    <a:lnTo>
                      <a:pt x="74" y="62"/>
                    </a:lnTo>
                    <a:lnTo>
                      <a:pt x="31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254444" y="2248952"/>
              <a:ext cx="1306513" cy="496887"/>
              <a:chOff x="8413750" y="3284538"/>
              <a:chExt cx="1306513" cy="496887"/>
            </a:xfrm>
          </p:grpSpPr>
          <p:sp>
            <p:nvSpPr>
              <p:cNvPr id="20" name="Rectangle 351"/>
              <p:cNvSpPr>
                <a:spLocks noChangeArrowheads="1"/>
              </p:cNvSpPr>
              <p:nvPr/>
            </p:nvSpPr>
            <p:spPr bwMode="auto">
              <a:xfrm>
                <a:off x="8413750" y="3284538"/>
                <a:ext cx="369888" cy="49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C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" name="Rectangle 352"/>
              <p:cNvSpPr>
                <a:spLocks noChangeArrowheads="1"/>
              </p:cNvSpPr>
              <p:nvPr/>
            </p:nvSpPr>
            <p:spPr bwMode="auto">
              <a:xfrm>
                <a:off x="8647113" y="3294063"/>
                <a:ext cx="1073150" cy="48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(0,0,1)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716532" y="3555465"/>
              <a:ext cx="1287462" cy="496887"/>
              <a:chOff x="9875838" y="4591051"/>
              <a:chExt cx="1287462" cy="496887"/>
            </a:xfrm>
          </p:grpSpPr>
          <p:sp>
            <p:nvSpPr>
              <p:cNvPr id="23" name="Rectangle 353"/>
              <p:cNvSpPr>
                <a:spLocks noChangeArrowheads="1"/>
              </p:cNvSpPr>
              <p:nvPr/>
            </p:nvSpPr>
            <p:spPr bwMode="auto">
              <a:xfrm>
                <a:off x="9875838" y="4591051"/>
                <a:ext cx="350838" cy="49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B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4" name="Rectangle 354"/>
              <p:cNvSpPr>
                <a:spLocks noChangeArrowheads="1"/>
              </p:cNvSpPr>
              <p:nvPr/>
            </p:nvSpPr>
            <p:spPr bwMode="auto">
              <a:xfrm>
                <a:off x="10090150" y="4600576"/>
                <a:ext cx="1073150" cy="48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(0,1,0)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141607" y="4920715"/>
              <a:ext cx="1289050" cy="496887"/>
              <a:chOff x="7300913" y="5956301"/>
              <a:chExt cx="1289050" cy="496887"/>
            </a:xfrm>
          </p:grpSpPr>
          <p:sp>
            <p:nvSpPr>
              <p:cNvPr id="26" name="Rectangle 355"/>
              <p:cNvSpPr>
                <a:spLocks noChangeArrowheads="1"/>
              </p:cNvSpPr>
              <p:nvPr/>
            </p:nvSpPr>
            <p:spPr bwMode="auto">
              <a:xfrm>
                <a:off x="7300913" y="5956301"/>
                <a:ext cx="350838" cy="49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A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7" name="Rectangle 356"/>
              <p:cNvSpPr>
                <a:spLocks noChangeArrowheads="1"/>
              </p:cNvSpPr>
              <p:nvPr/>
            </p:nvSpPr>
            <p:spPr bwMode="auto">
              <a:xfrm>
                <a:off x="7516813" y="5965826"/>
                <a:ext cx="1073150" cy="48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(1,0,0)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732282" y="4541302"/>
              <a:ext cx="506412" cy="496887"/>
              <a:chOff x="8891588" y="5576888"/>
              <a:chExt cx="506412" cy="496887"/>
            </a:xfrm>
          </p:grpSpPr>
          <p:sp>
            <p:nvSpPr>
              <p:cNvPr id="29" name="Rectangle 357"/>
              <p:cNvSpPr>
                <a:spLocks noChangeArrowheads="1"/>
              </p:cNvSpPr>
              <p:nvPr/>
            </p:nvSpPr>
            <p:spPr bwMode="auto">
              <a:xfrm>
                <a:off x="8891588" y="5576888"/>
                <a:ext cx="390525" cy="49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0" name="Rectangle 358"/>
              <p:cNvSpPr>
                <a:spLocks noChangeArrowheads="1"/>
              </p:cNvSpPr>
              <p:nvPr/>
            </p:nvSpPr>
            <p:spPr bwMode="auto">
              <a:xfrm>
                <a:off x="9144000" y="5791201"/>
                <a:ext cx="254000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4625669" y="1625065"/>
              <a:ext cx="4484688" cy="4173537"/>
              <a:chOff x="6784975" y="2660651"/>
              <a:chExt cx="4484688" cy="41735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784975" y="4727576"/>
                <a:ext cx="1658938" cy="2106612"/>
                <a:chOff x="6784975" y="4727576"/>
                <a:chExt cx="1658938" cy="2106612"/>
              </a:xfrm>
            </p:grpSpPr>
            <p:sp>
              <p:nvSpPr>
                <p:cNvPr id="56" name="Rectangle 347"/>
                <p:cNvSpPr>
                  <a:spLocks noChangeArrowheads="1"/>
                </p:cNvSpPr>
                <p:nvPr/>
              </p:nvSpPr>
              <p:spPr bwMode="auto">
                <a:xfrm>
                  <a:off x="8053388" y="4727576"/>
                  <a:ext cx="390525" cy="496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8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O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grpSp>
              <p:nvGrpSpPr>
                <p:cNvPr id="57" name="组合 56"/>
                <p:cNvGrpSpPr/>
                <p:nvPr/>
              </p:nvGrpSpPr>
              <p:grpSpPr>
                <a:xfrm>
                  <a:off x="6784975" y="5040313"/>
                  <a:ext cx="1560513" cy="1793875"/>
                  <a:chOff x="6784975" y="5040313"/>
                  <a:chExt cx="1560513" cy="1793875"/>
                </a:xfrm>
              </p:grpSpPr>
              <p:sp>
                <p:nvSpPr>
                  <p:cNvPr id="58" name="Line 3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72288" y="5986463"/>
                    <a:ext cx="555625" cy="52546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9" name="Freeform 312"/>
                  <p:cNvSpPr>
                    <a:spLocks/>
                  </p:cNvSpPr>
                  <p:nvPr/>
                </p:nvSpPr>
                <p:spPr bwMode="auto">
                  <a:xfrm>
                    <a:off x="6784975" y="6464301"/>
                    <a:ext cx="136525" cy="136525"/>
                  </a:xfrm>
                  <a:custGeom>
                    <a:avLst/>
                    <a:gdLst>
                      <a:gd name="T0" fmla="*/ 49 w 86"/>
                      <a:gd name="T1" fmla="*/ 0 h 86"/>
                      <a:gd name="T2" fmla="*/ 0 w 86"/>
                      <a:gd name="T3" fmla="*/ 86 h 86"/>
                      <a:gd name="T4" fmla="*/ 86 w 86"/>
                      <a:gd name="T5" fmla="*/ 37 h 86"/>
                      <a:gd name="T6" fmla="*/ 49 w 86"/>
                      <a:gd name="T7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6" h="86">
                        <a:moveTo>
                          <a:pt x="49" y="0"/>
                        </a:moveTo>
                        <a:lnTo>
                          <a:pt x="0" y="86"/>
                        </a:lnTo>
                        <a:lnTo>
                          <a:pt x="86" y="37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0" name="Line 3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256588" y="5040313"/>
                    <a:ext cx="88900" cy="873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1" name="Line 3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20063" y="5176838"/>
                    <a:ext cx="88900" cy="873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2" name="Line 3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83538" y="5322888"/>
                    <a:ext cx="88900" cy="777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3" name="Line 3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47013" y="5459413"/>
                    <a:ext cx="88900" cy="873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4" name="Line 3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710488" y="5595938"/>
                    <a:ext cx="88900" cy="873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5" name="Line 3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573963" y="5741988"/>
                    <a:ext cx="88900" cy="777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6" name="Line 3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48550" y="5878513"/>
                    <a:ext cx="77788" cy="889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7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6970713" y="6337301"/>
                    <a:ext cx="292100" cy="4968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800" i="1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x</a:t>
                    </a:r>
                    <a:endParaRPr lang="zh-CN" altLang="zh-CN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</p:grpSp>
          <p:grpSp>
            <p:nvGrpSpPr>
              <p:cNvPr id="33" name="组合 32"/>
              <p:cNvGrpSpPr/>
              <p:nvPr/>
            </p:nvGrpSpPr>
            <p:grpSpPr>
              <a:xfrm>
                <a:off x="8355013" y="2660651"/>
                <a:ext cx="2914650" cy="2827337"/>
                <a:chOff x="8355013" y="2660651"/>
                <a:chExt cx="2914650" cy="2827337"/>
              </a:xfrm>
            </p:grpSpPr>
            <p:sp>
              <p:nvSpPr>
                <p:cNvPr id="34" name="Line 330"/>
                <p:cNvSpPr>
                  <a:spLocks noChangeShapeType="1"/>
                </p:cNvSpPr>
                <p:nvPr/>
              </p:nvSpPr>
              <p:spPr bwMode="auto">
                <a:xfrm flipV="1">
                  <a:off x="8393113" y="2836863"/>
                  <a:ext cx="0" cy="7905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5" name="Freeform 331"/>
                <p:cNvSpPr>
                  <a:spLocks/>
                </p:cNvSpPr>
                <p:nvPr/>
              </p:nvSpPr>
              <p:spPr bwMode="auto">
                <a:xfrm>
                  <a:off x="8355013" y="2719388"/>
                  <a:ext cx="77788" cy="147637"/>
                </a:xfrm>
                <a:custGeom>
                  <a:avLst/>
                  <a:gdLst>
                    <a:gd name="T0" fmla="*/ 49 w 49"/>
                    <a:gd name="T1" fmla="*/ 93 h 93"/>
                    <a:gd name="T2" fmla="*/ 24 w 49"/>
                    <a:gd name="T3" fmla="*/ 0 h 93"/>
                    <a:gd name="T4" fmla="*/ 0 w 49"/>
                    <a:gd name="T5" fmla="*/ 93 h 93"/>
                    <a:gd name="T6" fmla="*/ 49 w 49"/>
                    <a:gd name="T7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93">
                      <a:moveTo>
                        <a:pt x="49" y="93"/>
                      </a:moveTo>
                      <a:lnTo>
                        <a:pt x="24" y="0"/>
                      </a:lnTo>
                      <a:lnTo>
                        <a:pt x="0" y="93"/>
                      </a:lnTo>
                      <a:lnTo>
                        <a:pt x="49" y="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6" name="Line 333"/>
                <p:cNvSpPr>
                  <a:spLocks noChangeShapeType="1"/>
                </p:cNvSpPr>
                <p:nvPr/>
              </p:nvSpPr>
              <p:spPr bwMode="auto">
                <a:xfrm flipV="1">
                  <a:off x="8393113" y="4679951"/>
                  <a:ext cx="0" cy="1174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7" name="Line 334"/>
                <p:cNvSpPr>
                  <a:spLocks noChangeShapeType="1"/>
                </p:cNvSpPr>
                <p:nvPr/>
              </p:nvSpPr>
              <p:spPr bwMode="auto">
                <a:xfrm flipV="1">
                  <a:off x="8393113" y="4484688"/>
                  <a:ext cx="0" cy="1174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8" name="Line 335"/>
                <p:cNvSpPr>
                  <a:spLocks noChangeShapeType="1"/>
                </p:cNvSpPr>
                <p:nvPr/>
              </p:nvSpPr>
              <p:spPr bwMode="auto">
                <a:xfrm flipV="1">
                  <a:off x="8393113" y="4289426"/>
                  <a:ext cx="0" cy="1174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9" name="Line 336"/>
                <p:cNvSpPr>
                  <a:spLocks noChangeShapeType="1"/>
                </p:cNvSpPr>
                <p:nvPr/>
              </p:nvSpPr>
              <p:spPr bwMode="auto">
                <a:xfrm flipV="1">
                  <a:off x="8393113" y="4094163"/>
                  <a:ext cx="0" cy="1174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0" name="Line 337"/>
                <p:cNvSpPr>
                  <a:spLocks noChangeShapeType="1"/>
                </p:cNvSpPr>
                <p:nvPr/>
              </p:nvSpPr>
              <p:spPr bwMode="auto">
                <a:xfrm flipV="1">
                  <a:off x="8393113" y="3900488"/>
                  <a:ext cx="0" cy="11588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1" name="Line 338"/>
                <p:cNvSpPr>
                  <a:spLocks noChangeShapeType="1"/>
                </p:cNvSpPr>
                <p:nvPr/>
              </p:nvSpPr>
              <p:spPr bwMode="auto">
                <a:xfrm flipV="1">
                  <a:off x="8393113" y="3705226"/>
                  <a:ext cx="0" cy="11588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2" name="Rectangle 348"/>
                <p:cNvSpPr>
                  <a:spLocks noChangeArrowheads="1"/>
                </p:cNvSpPr>
                <p:nvPr/>
              </p:nvSpPr>
              <p:spPr bwMode="auto">
                <a:xfrm>
                  <a:off x="8482013" y="2660651"/>
                  <a:ext cx="273050" cy="496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8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z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grpSp>
              <p:nvGrpSpPr>
                <p:cNvPr id="43" name="组合 42"/>
                <p:cNvGrpSpPr/>
                <p:nvPr/>
              </p:nvGrpSpPr>
              <p:grpSpPr>
                <a:xfrm>
                  <a:off x="8393113" y="4875213"/>
                  <a:ext cx="2876550" cy="612775"/>
                  <a:chOff x="8393113" y="4875213"/>
                  <a:chExt cx="2876550" cy="612775"/>
                </a:xfrm>
              </p:grpSpPr>
              <p:sp>
                <p:nvSpPr>
                  <p:cNvPr id="44" name="Line 3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758363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5" name="Line 3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563100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" name="Line 3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367838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" name="Line 3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174163" y="4991101"/>
                    <a:ext cx="1158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" name="Line 3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978900" y="4991101"/>
                    <a:ext cx="1158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9" name="Line 3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83638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" name="Line 3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588375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1" name="Line 3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3113" y="4991101"/>
                    <a:ext cx="11747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2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9875838" y="4991101"/>
                    <a:ext cx="12668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3" name="Freeform 329"/>
                  <p:cNvSpPr>
                    <a:spLocks/>
                  </p:cNvSpPr>
                  <p:nvPr/>
                </p:nvSpPr>
                <p:spPr bwMode="auto">
                  <a:xfrm>
                    <a:off x="11123613" y="4953001"/>
                    <a:ext cx="146050" cy="77787"/>
                  </a:xfrm>
                  <a:custGeom>
                    <a:avLst/>
                    <a:gdLst>
                      <a:gd name="T0" fmla="*/ 0 w 92"/>
                      <a:gd name="T1" fmla="*/ 49 h 49"/>
                      <a:gd name="T2" fmla="*/ 92 w 92"/>
                      <a:gd name="T3" fmla="*/ 24 h 49"/>
                      <a:gd name="T4" fmla="*/ 0 w 92"/>
                      <a:gd name="T5" fmla="*/ 0 h 49"/>
                      <a:gd name="T6" fmla="*/ 0 w 92"/>
                      <a:gd name="T7" fmla="*/ 49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2" h="49">
                        <a:moveTo>
                          <a:pt x="0" y="49"/>
                        </a:moveTo>
                        <a:lnTo>
                          <a:pt x="92" y="24"/>
                        </a:lnTo>
                        <a:lnTo>
                          <a:pt x="0" y="0"/>
                        </a:lnTo>
                        <a:lnTo>
                          <a:pt x="0" y="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4" name="Line 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393113" y="4875213"/>
                    <a:ext cx="0" cy="1158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5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10968038" y="4991101"/>
                    <a:ext cx="292100" cy="4968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800" i="1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y</a:t>
                    </a:r>
                    <a:endParaRPr lang="zh-CN" altLang="zh-CN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</p:grpSp>
        </p:grpSp>
      </p:grpSp>
      <p:sp>
        <p:nvSpPr>
          <p:cNvPr id="69" name="矩形 68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1841500" y="1263175"/>
                <a:ext cx="5883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</a:rPr>
                  <a:t>1.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将</a:t>
                </a:r>
                <a:r>
                  <a:rPr lang="zh-CN" altLang="zh-CN" sz="2400" dirty="0" smtClean="0">
                    <a:solidFill>
                      <a:prstClr val="black"/>
                    </a:solidFill>
                  </a:rPr>
                  <a:t>闭</a:t>
                </a:r>
                <a:r>
                  <a:rPr lang="zh-CN" altLang="zh-CN" sz="2400" dirty="0">
                    <a:solidFill>
                      <a:prstClr val="black"/>
                    </a:solidFill>
                  </a:rPr>
                  <a:t>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向坐标面投影得到投影区域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63175"/>
                <a:ext cx="5883855" cy="461665"/>
              </a:xfrm>
              <a:prstGeom prst="rect">
                <a:avLst/>
              </a:prstGeom>
              <a:blipFill>
                <a:blip r:embed="rId3"/>
                <a:stretch>
                  <a:fillRect l="-1554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841500" y="1733161"/>
                <a:ext cx="60917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400" dirty="0" smtClean="0">
                    <a:solidFill>
                      <a:prstClr val="black"/>
                    </a:solidFill>
                  </a:rPr>
                  <a:t>2.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内一点作垂直于坐标面的直线必然穿过</a:t>
                </a:r>
                <a:r>
                  <a:rPr lang="zh-CN" altLang="zh-CN" sz="2400" dirty="0">
                    <a:solidFill>
                      <a:prstClr val="black"/>
                    </a:solidFill>
                  </a:rPr>
                  <a:t>闭区域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，取得边界点的坐标。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733161"/>
                <a:ext cx="6091792" cy="830997"/>
              </a:xfrm>
              <a:prstGeom prst="rect">
                <a:avLst/>
              </a:prstGeom>
              <a:blipFill>
                <a:blip r:embed="rId4"/>
                <a:stretch>
                  <a:fillRect l="-1502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1841499" y="2609664"/>
            <a:ext cx="6091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</a:rPr>
              <a:t>3. </a:t>
            </a:r>
            <a:r>
              <a:rPr lang="zh-CN" altLang="en-US" sz="2400" dirty="0" smtClean="0">
                <a:solidFill>
                  <a:prstClr val="black"/>
                </a:solidFill>
              </a:rPr>
              <a:t>将三重积分化为“先一后二”积分，再化为三次积分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9193021" y="2972775"/>
            <a:ext cx="9526" cy="64293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162606" y="3419151"/>
                <a:ext cx="6096000" cy="6756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limLoc m:val="subSup"/>
                            <m:grow m:val="on"/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06" y="3419151"/>
                <a:ext cx="6096000" cy="675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1328372" y="4014125"/>
                <a:ext cx="3849772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72" y="4014125"/>
                <a:ext cx="3849772" cy="593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1328372" y="4600851"/>
                <a:ext cx="3849772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72" y="4600851"/>
                <a:ext cx="3849772" cy="593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1247613" y="5168683"/>
                <a:ext cx="7401642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13" y="5168683"/>
                <a:ext cx="7401642" cy="593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1205326" y="5837712"/>
                <a:ext cx="7401642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26" y="5837712"/>
                <a:ext cx="7401642" cy="593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63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6" grpId="0"/>
      <p:bldP spid="77" grpId="0"/>
      <p:bldP spid="78" grpId="0"/>
      <p:bldP spid="79" grpId="0"/>
      <p:bldP spid="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为为由双曲抛物面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/>
                  <a:t>,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围成的闭</a:t>
                </a:r>
                <a:r>
                  <a:rPr lang="zh-CN" altLang="en-US" sz="2400" dirty="0" smtClean="0"/>
                  <a:t>区域。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  <a:blipFill>
                <a:blip r:embed="rId2"/>
                <a:stretch>
                  <a:fillRect l="-1005" t="-82877" b="-76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2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41500" y="1263175"/>
                <a:ext cx="66050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</a:rPr>
                  <a:t>1.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将</a:t>
                </a:r>
                <a:r>
                  <a:rPr lang="zh-CN" altLang="zh-CN" sz="2400" dirty="0" smtClean="0">
                    <a:solidFill>
                      <a:prstClr val="black"/>
                    </a:solidFill>
                  </a:rPr>
                  <a:t>闭</a:t>
                </a:r>
                <a:r>
                  <a:rPr lang="zh-CN" altLang="zh-CN" sz="2400" dirty="0">
                    <a:solidFill>
                      <a:prstClr val="black"/>
                    </a:solidFill>
                  </a:rPr>
                  <a:t>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向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/>
                  <a:t>坐标面投影得到投影区域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63175"/>
                <a:ext cx="6605078" cy="461665"/>
              </a:xfrm>
              <a:prstGeom prst="rect">
                <a:avLst/>
              </a:prstGeom>
              <a:blipFill>
                <a:blip r:embed="rId3"/>
                <a:stretch>
                  <a:fillRect l="-1384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/>
          <p:cNvGrpSpPr/>
          <p:nvPr/>
        </p:nvGrpSpPr>
        <p:grpSpPr>
          <a:xfrm>
            <a:off x="8446578" y="844821"/>
            <a:ext cx="3549650" cy="3787775"/>
            <a:chOff x="8113713" y="2195513"/>
            <a:chExt cx="3549650" cy="3787775"/>
          </a:xfrm>
        </p:grpSpPr>
        <p:sp>
          <p:nvSpPr>
            <p:cNvPr id="10" name="Line 520"/>
            <p:cNvSpPr>
              <a:spLocks noChangeShapeType="1"/>
            </p:cNvSpPr>
            <p:nvPr/>
          </p:nvSpPr>
          <p:spPr bwMode="auto">
            <a:xfrm>
              <a:off x="8428038" y="4398963"/>
              <a:ext cx="1174750" cy="10874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521"/>
            <p:cNvSpPr>
              <a:spLocks/>
            </p:cNvSpPr>
            <p:nvPr/>
          </p:nvSpPr>
          <p:spPr bwMode="auto">
            <a:xfrm>
              <a:off x="8428038" y="2968626"/>
              <a:ext cx="1689100" cy="1430338"/>
            </a:xfrm>
            <a:custGeom>
              <a:avLst/>
              <a:gdLst>
                <a:gd name="T0" fmla="*/ 0 w 1064"/>
                <a:gd name="T1" fmla="*/ 901 h 901"/>
                <a:gd name="T2" fmla="*/ 0 w 1064"/>
                <a:gd name="T3" fmla="*/ 901 h 901"/>
                <a:gd name="T4" fmla="*/ 103 w 1064"/>
                <a:gd name="T5" fmla="*/ 847 h 901"/>
                <a:gd name="T6" fmla="*/ 217 w 1064"/>
                <a:gd name="T7" fmla="*/ 781 h 901"/>
                <a:gd name="T8" fmla="*/ 361 w 1064"/>
                <a:gd name="T9" fmla="*/ 685 h 901"/>
                <a:gd name="T10" fmla="*/ 523 w 1064"/>
                <a:gd name="T11" fmla="*/ 559 h 901"/>
                <a:gd name="T12" fmla="*/ 613 w 1064"/>
                <a:gd name="T13" fmla="*/ 487 h 901"/>
                <a:gd name="T14" fmla="*/ 704 w 1064"/>
                <a:gd name="T15" fmla="*/ 402 h 901"/>
                <a:gd name="T16" fmla="*/ 794 w 1064"/>
                <a:gd name="T17" fmla="*/ 312 h 901"/>
                <a:gd name="T18" fmla="*/ 884 w 1064"/>
                <a:gd name="T19" fmla="*/ 216 h 901"/>
                <a:gd name="T20" fmla="*/ 974 w 1064"/>
                <a:gd name="T21" fmla="*/ 108 h 901"/>
                <a:gd name="T22" fmla="*/ 1064 w 1064"/>
                <a:gd name="T23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4" h="901">
                  <a:moveTo>
                    <a:pt x="0" y="901"/>
                  </a:moveTo>
                  <a:lnTo>
                    <a:pt x="0" y="901"/>
                  </a:lnTo>
                  <a:lnTo>
                    <a:pt x="103" y="847"/>
                  </a:lnTo>
                  <a:lnTo>
                    <a:pt x="217" y="781"/>
                  </a:lnTo>
                  <a:lnTo>
                    <a:pt x="361" y="685"/>
                  </a:lnTo>
                  <a:lnTo>
                    <a:pt x="523" y="559"/>
                  </a:lnTo>
                  <a:lnTo>
                    <a:pt x="613" y="487"/>
                  </a:lnTo>
                  <a:lnTo>
                    <a:pt x="704" y="402"/>
                  </a:lnTo>
                  <a:lnTo>
                    <a:pt x="794" y="312"/>
                  </a:lnTo>
                  <a:lnTo>
                    <a:pt x="884" y="216"/>
                  </a:lnTo>
                  <a:lnTo>
                    <a:pt x="974" y="108"/>
                  </a:lnTo>
                  <a:lnTo>
                    <a:pt x="1064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Line 523"/>
            <p:cNvSpPr>
              <a:spLocks noChangeShapeType="1"/>
            </p:cNvSpPr>
            <p:nvPr/>
          </p:nvSpPr>
          <p:spPr bwMode="auto">
            <a:xfrm>
              <a:off x="10652126" y="355917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Line 525"/>
            <p:cNvSpPr>
              <a:spLocks noChangeShapeType="1"/>
            </p:cNvSpPr>
            <p:nvPr/>
          </p:nvSpPr>
          <p:spPr bwMode="auto">
            <a:xfrm>
              <a:off x="10480676" y="362743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Line 527"/>
            <p:cNvSpPr>
              <a:spLocks noChangeShapeType="1"/>
            </p:cNvSpPr>
            <p:nvPr/>
          </p:nvSpPr>
          <p:spPr bwMode="auto">
            <a:xfrm>
              <a:off x="10298113" y="369411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Line 529"/>
            <p:cNvSpPr>
              <a:spLocks noChangeShapeType="1"/>
            </p:cNvSpPr>
            <p:nvPr/>
          </p:nvSpPr>
          <p:spPr bwMode="auto">
            <a:xfrm>
              <a:off x="10117138" y="376078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Line 531"/>
            <p:cNvSpPr>
              <a:spLocks noChangeShapeType="1"/>
            </p:cNvSpPr>
            <p:nvPr/>
          </p:nvSpPr>
          <p:spPr bwMode="auto">
            <a:xfrm>
              <a:off x="9945688" y="382746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Line 533"/>
            <p:cNvSpPr>
              <a:spLocks noChangeShapeType="1"/>
            </p:cNvSpPr>
            <p:nvPr/>
          </p:nvSpPr>
          <p:spPr bwMode="auto">
            <a:xfrm>
              <a:off x="9764713" y="389413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Line 535"/>
            <p:cNvSpPr>
              <a:spLocks noChangeShapeType="1"/>
            </p:cNvSpPr>
            <p:nvPr/>
          </p:nvSpPr>
          <p:spPr bwMode="auto">
            <a:xfrm>
              <a:off x="9583738" y="396081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Line 537"/>
            <p:cNvSpPr>
              <a:spLocks noChangeShapeType="1"/>
            </p:cNvSpPr>
            <p:nvPr/>
          </p:nvSpPr>
          <p:spPr bwMode="auto">
            <a:xfrm>
              <a:off x="9410701" y="402748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Line 539"/>
            <p:cNvSpPr>
              <a:spLocks noChangeShapeType="1"/>
            </p:cNvSpPr>
            <p:nvPr/>
          </p:nvSpPr>
          <p:spPr bwMode="auto">
            <a:xfrm>
              <a:off x="9229726" y="409416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Line 541"/>
            <p:cNvSpPr>
              <a:spLocks noChangeShapeType="1"/>
            </p:cNvSpPr>
            <p:nvPr/>
          </p:nvSpPr>
          <p:spPr bwMode="auto">
            <a:xfrm>
              <a:off x="9048751" y="417036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Line 543"/>
            <p:cNvSpPr>
              <a:spLocks noChangeShapeType="1"/>
            </p:cNvSpPr>
            <p:nvPr/>
          </p:nvSpPr>
          <p:spPr bwMode="auto">
            <a:xfrm>
              <a:off x="8867776" y="423703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Line 545"/>
            <p:cNvSpPr>
              <a:spLocks noChangeShapeType="1"/>
            </p:cNvSpPr>
            <p:nvPr/>
          </p:nvSpPr>
          <p:spPr bwMode="auto">
            <a:xfrm>
              <a:off x="8696326" y="430371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Line 547"/>
            <p:cNvSpPr>
              <a:spLocks noChangeShapeType="1"/>
            </p:cNvSpPr>
            <p:nvPr/>
          </p:nvSpPr>
          <p:spPr bwMode="auto">
            <a:xfrm>
              <a:off x="8513763" y="437038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113713" y="2195513"/>
              <a:ext cx="3549650" cy="3787775"/>
              <a:chOff x="8113713" y="2195513"/>
              <a:chExt cx="3549650" cy="3787775"/>
            </a:xfrm>
          </p:grpSpPr>
          <p:sp>
            <p:nvSpPr>
              <p:cNvPr id="26" name="Rectangle 553"/>
              <p:cNvSpPr>
                <a:spLocks noChangeArrowheads="1"/>
              </p:cNvSpPr>
              <p:nvPr/>
            </p:nvSpPr>
            <p:spPr bwMode="auto">
              <a:xfrm>
                <a:off x="8113713" y="4246563"/>
                <a:ext cx="381000" cy="48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7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O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8228013" y="2195513"/>
                <a:ext cx="3435350" cy="3787775"/>
                <a:chOff x="8228013" y="2195513"/>
                <a:chExt cx="3435350" cy="3787775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8422824" y="4398963"/>
                  <a:ext cx="1903864" cy="1584325"/>
                  <a:chOff x="8422824" y="4398963"/>
                  <a:chExt cx="1903864" cy="1584325"/>
                </a:xfrm>
              </p:grpSpPr>
              <p:sp>
                <p:nvSpPr>
                  <p:cNvPr id="55" name="Line 516"/>
                  <p:cNvSpPr>
                    <a:spLocks noChangeShapeType="1"/>
                  </p:cNvSpPr>
                  <p:nvPr/>
                </p:nvSpPr>
                <p:spPr bwMode="auto">
                  <a:xfrm>
                    <a:off x="8422824" y="4398963"/>
                    <a:ext cx="1627640" cy="149860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6" name="Freeform 517"/>
                  <p:cNvSpPr>
                    <a:spLocks/>
                  </p:cNvSpPr>
                  <p:nvPr/>
                </p:nvSpPr>
                <p:spPr bwMode="auto">
                  <a:xfrm>
                    <a:off x="10012363" y="5859463"/>
                    <a:ext cx="123825" cy="123825"/>
                  </a:xfrm>
                  <a:custGeom>
                    <a:avLst/>
                    <a:gdLst>
                      <a:gd name="T0" fmla="*/ 0 w 78"/>
                      <a:gd name="T1" fmla="*/ 30 h 78"/>
                      <a:gd name="T2" fmla="*/ 78 w 78"/>
                      <a:gd name="T3" fmla="*/ 78 h 78"/>
                      <a:gd name="T4" fmla="*/ 30 w 78"/>
                      <a:gd name="T5" fmla="*/ 0 h 78"/>
                      <a:gd name="T6" fmla="*/ 0 w 78"/>
                      <a:gd name="T7" fmla="*/ 3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8" h="78">
                        <a:moveTo>
                          <a:pt x="0" y="30"/>
                        </a:moveTo>
                        <a:lnTo>
                          <a:pt x="78" y="78"/>
                        </a:lnTo>
                        <a:lnTo>
                          <a:pt x="30" y="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7" name="Rectangle 554"/>
                  <p:cNvSpPr>
                    <a:spLocks noChangeArrowheads="1"/>
                  </p:cNvSpPr>
                  <p:nvPr/>
                </p:nvSpPr>
                <p:spPr bwMode="auto">
                  <a:xfrm>
                    <a:off x="10040938" y="5487988"/>
                    <a:ext cx="285750" cy="487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700" i="1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x</a:t>
                    </a:r>
                    <a:endParaRPr lang="zh-CN" altLang="zh-CN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8228013" y="2195513"/>
                  <a:ext cx="3435350" cy="2203450"/>
                  <a:chOff x="8228013" y="2195513"/>
                  <a:chExt cx="3435350" cy="2203450"/>
                </a:xfrm>
              </p:grpSpPr>
              <p:sp>
                <p:nvSpPr>
                  <p:cNvPr id="30" name="Rectangle 552"/>
                  <p:cNvSpPr>
                    <a:spLocks noChangeArrowheads="1"/>
                  </p:cNvSpPr>
                  <p:nvPr/>
                </p:nvSpPr>
                <p:spPr bwMode="auto">
                  <a:xfrm>
                    <a:off x="8228013" y="2243138"/>
                    <a:ext cx="266700" cy="487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7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z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8389938" y="2195513"/>
                    <a:ext cx="3273425" cy="2203450"/>
                    <a:chOff x="8389938" y="2195513"/>
                    <a:chExt cx="3273425" cy="2203450"/>
                  </a:xfrm>
                </p:grpSpPr>
                <p:grpSp>
                  <p:nvGrpSpPr>
                    <p:cNvPr id="32" name="组合 31"/>
                    <p:cNvGrpSpPr/>
                    <p:nvPr/>
                  </p:nvGrpSpPr>
                  <p:grpSpPr>
                    <a:xfrm>
                      <a:off x="8389938" y="2195513"/>
                      <a:ext cx="2443163" cy="2203450"/>
                      <a:chOff x="8389938" y="2195513"/>
                      <a:chExt cx="2443163" cy="2203450"/>
                    </a:xfrm>
                  </p:grpSpPr>
                  <p:sp>
                    <p:nvSpPr>
                      <p:cNvPr id="37" name="Freeform 5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389938" y="2195513"/>
                        <a:ext cx="76200" cy="142875"/>
                      </a:xfrm>
                      <a:custGeom>
                        <a:avLst/>
                        <a:gdLst>
                          <a:gd name="T0" fmla="*/ 0 w 48"/>
                          <a:gd name="T1" fmla="*/ 90 h 90"/>
                          <a:gd name="T2" fmla="*/ 24 w 48"/>
                          <a:gd name="T3" fmla="*/ 0 h 90"/>
                          <a:gd name="T4" fmla="*/ 48 w 48"/>
                          <a:gd name="T5" fmla="*/ 90 h 90"/>
                          <a:gd name="T6" fmla="*/ 0 w 48"/>
                          <a:gd name="T7" fmla="*/ 90 h 9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48" h="90">
                            <a:moveTo>
                              <a:pt x="0" y="90"/>
                            </a:moveTo>
                            <a:lnTo>
                              <a:pt x="24" y="0"/>
                            </a:lnTo>
                            <a:lnTo>
                              <a:pt x="48" y="90"/>
                            </a:lnTo>
                            <a:lnTo>
                              <a:pt x="0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grpSp>
                    <p:nvGrpSpPr>
                      <p:cNvPr id="38" name="组合 37"/>
                      <p:cNvGrpSpPr/>
                      <p:nvPr/>
                    </p:nvGrpSpPr>
                    <p:grpSpPr>
                      <a:xfrm>
                        <a:off x="8428038" y="2309813"/>
                        <a:ext cx="2405063" cy="2089150"/>
                        <a:chOff x="8428038" y="2309813"/>
                        <a:chExt cx="2405063" cy="2089150"/>
                      </a:xfrm>
                    </p:grpSpPr>
                    <p:grpSp>
                      <p:nvGrpSpPr>
                        <p:cNvPr id="39" name="组合 38"/>
                        <p:cNvGrpSpPr/>
                        <p:nvPr/>
                      </p:nvGrpSpPr>
                      <p:grpSpPr>
                        <a:xfrm>
                          <a:off x="8428038" y="2309813"/>
                          <a:ext cx="2405063" cy="2089150"/>
                          <a:chOff x="8428038" y="2309813"/>
                          <a:chExt cx="2405063" cy="2089150"/>
                        </a:xfrm>
                      </p:grpSpPr>
                      <p:sp>
                        <p:nvSpPr>
                          <p:cNvPr id="41" name="Line 51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428038" y="2309813"/>
                            <a:ext cx="0" cy="208915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2" name="Line 52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10728326" y="3492501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3" name="Line 52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10547351" y="3559176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4" name="Line 52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10375901" y="3627438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5" name="Line 52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10193338" y="3694113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6" name="Line 53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10012363" y="3760788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7" name="Line 53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9831388" y="3827463"/>
                            <a:ext cx="114300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8" name="Line 53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9659938" y="3894138"/>
                            <a:ext cx="104775" cy="47625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49" name="Line 53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9478963" y="3960813"/>
                            <a:ext cx="104775" cy="47625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50" name="Line 53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9296401" y="4027488"/>
                            <a:ext cx="114300" cy="47625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51" name="Line 54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9124951" y="4094163"/>
                            <a:ext cx="104775" cy="47625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52" name="Line 54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8943976" y="4170363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53" name="Line 54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8763001" y="4237038"/>
                            <a:ext cx="104775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  <p:sp>
                        <p:nvSpPr>
                          <p:cNvPr id="54" name="Line 54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>
                            <a:off x="8582026" y="4303713"/>
                            <a:ext cx="114300" cy="38100"/>
                          </a:xfrm>
                          <a:prstGeom prst="line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defTabSz="609539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endParaRPr lang="zh-CN" altLang="en-US" sz="2400">
                              <a:solidFill>
                                <a:prstClr val="black"/>
                              </a:solidFill>
                              <a:latin typeface="Arial"/>
                              <a:ea typeface="微软雅黑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Line 54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8428038" y="4370388"/>
                          <a:ext cx="85725" cy="28575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609539" fontAlgn="auto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zh-CN" altLang="en-US" sz="2400">
                            <a:solidFill>
                              <a:prstClr val="black"/>
                            </a:solidFill>
                            <a:latin typeface="Arial"/>
                            <a:ea typeface="微软雅黑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3" name="组合 32"/>
                    <p:cNvGrpSpPr/>
                    <p:nvPr/>
                  </p:nvGrpSpPr>
                  <p:grpSpPr>
                    <a:xfrm>
                      <a:off x="10833101" y="3197226"/>
                      <a:ext cx="830262" cy="506413"/>
                      <a:chOff x="10833101" y="3197226"/>
                      <a:chExt cx="830262" cy="506413"/>
                    </a:xfrm>
                  </p:grpSpPr>
                  <p:sp>
                    <p:nvSpPr>
                      <p:cNvPr id="34" name="Line 54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0833101" y="3244851"/>
                        <a:ext cx="658813" cy="24765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35" name="Freeform 55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453813" y="3197226"/>
                        <a:ext cx="152400" cy="95250"/>
                      </a:xfrm>
                      <a:custGeom>
                        <a:avLst/>
                        <a:gdLst>
                          <a:gd name="T0" fmla="*/ 0 w 96"/>
                          <a:gd name="T1" fmla="*/ 12 h 60"/>
                          <a:gd name="T2" fmla="*/ 96 w 96"/>
                          <a:gd name="T3" fmla="*/ 0 h 60"/>
                          <a:gd name="T4" fmla="*/ 18 w 96"/>
                          <a:gd name="T5" fmla="*/ 60 h 60"/>
                          <a:gd name="T6" fmla="*/ 0 w 96"/>
                          <a:gd name="T7" fmla="*/ 12 h 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96" h="60">
                            <a:moveTo>
                              <a:pt x="0" y="12"/>
                            </a:moveTo>
                            <a:lnTo>
                              <a:pt x="96" y="0"/>
                            </a:lnTo>
                            <a:lnTo>
                              <a:pt x="18" y="60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36" name="Rectangle 5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1377613" y="3216276"/>
                        <a:ext cx="2857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none" lIns="0" tIns="0" rIns="0" bIns="0" numCol="1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lvl1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457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9144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371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18288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2860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743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2004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657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r>
                          <a:rPr lang="zh-CN" altLang="zh-CN" sz="2700" i="1" dirty="0" smtClean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微软雅黑"/>
                          </a:rPr>
                          <a:t>y</a:t>
                        </a:r>
                        <a:endParaRPr lang="zh-CN" altLang="zh-CN" dirty="0" smtClean="0">
                          <a:solidFill>
                            <a:prstClr val="black"/>
                          </a:solidFill>
                          <a:ea typeface="微软雅黑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58" name="Rectangle 556"/>
            <p:cNvSpPr>
              <a:spLocks noChangeArrowheads="1"/>
            </p:cNvSpPr>
            <p:nvPr/>
          </p:nvSpPr>
          <p:spPr bwMode="auto">
            <a:xfrm>
              <a:off x="9324876" y="2680405"/>
              <a:ext cx="801688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7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z=xy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0347326" y="4246563"/>
              <a:ext cx="1001713" cy="487363"/>
              <a:chOff x="10347326" y="4246563"/>
              <a:chExt cx="1001713" cy="487363"/>
            </a:xfrm>
          </p:grpSpPr>
          <p:sp>
            <p:nvSpPr>
              <p:cNvPr id="60" name="Rectangle 557"/>
              <p:cNvSpPr>
                <a:spLocks noChangeArrowheads="1"/>
              </p:cNvSpPr>
              <p:nvPr/>
            </p:nvSpPr>
            <p:spPr bwMode="auto">
              <a:xfrm>
                <a:off x="10347326" y="4246563"/>
                <a:ext cx="285750" cy="48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7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1" name="Rectangle 558"/>
              <p:cNvSpPr>
                <a:spLocks noChangeArrowheads="1"/>
              </p:cNvSpPr>
              <p:nvPr/>
            </p:nvSpPr>
            <p:spPr bwMode="auto">
              <a:xfrm>
                <a:off x="10499726" y="4256088"/>
                <a:ext cx="323850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7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+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2" name="Rectangle 559"/>
              <p:cNvSpPr>
                <a:spLocks noChangeArrowheads="1"/>
              </p:cNvSpPr>
              <p:nvPr/>
            </p:nvSpPr>
            <p:spPr bwMode="auto">
              <a:xfrm>
                <a:off x="10699751" y="4246563"/>
                <a:ext cx="285750" cy="48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7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3" name="Rectangle 560"/>
              <p:cNvSpPr>
                <a:spLocks noChangeArrowheads="1"/>
              </p:cNvSpPr>
              <p:nvPr/>
            </p:nvSpPr>
            <p:spPr bwMode="auto">
              <a:xfrm>
                <a:off x="10852151" y="4256088"/>
                <a:ext cx="496888" cy="477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=1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64" name="等腰三角形 70"/>
            <p:cNvSpPr/>
            <p:nvPr/>
          </p:nvSpPr>
          <p:spPr>
            <a:xfrm flipH="1" flipV="1">
              <a:off x="8474643" y="3517425"/>
              <a:ext cx="2325688" cy="1952626"/>
            </a:xfrm>
            <a:custGeom>
              <a:avLst/>
              <a:gdLst>
                <a:gd name="connsiteX0" fmla="*/ 0 w 2300288"/>
                <a:gd name="connsiteY0" fmla="*/ 1647826 h 1647826"/>
                <a:gd name="connsiteX1" fmla="*/ 888670 w 2300288"/>
                <a:gd name="connsiteY1" fmla="*/ 0 h 1647826"/>
                <a:gd name="connsiteX2" fmla="*/ 2300288 w 2300288"/>
                <a:gd name="connsiteY2" fmla="*/ 1647826 h 1647826"/>
                <a:gd name="connsiteX3" fmla="*/ 0 w 2300288"/>
                <a:gd name="connsiteY3" fmla="*/ 1647826 h 1647826"/>
                <a:gd name="connsiteX0" fmla="*/ 0 w 2300288"/>
                <a:gd name="connsiteY0" fmla="*/ 1933576 h 1933576"/>
                <a:gd name="connsiteX1" fmla="*/ 1161720 w 2300288"/>
                <a:gd name="connsiteY1" fmla="*/ 0 h 1933576"/>
                <a:gd name="connsiteX2" fmla="*/ 2300288 w 2300288"/>
                <a:gd name="connsiteY2" fmla="*/ 1933576 h 1933576"/>
                <a:gd name="connsiteX3" fmla="*/ 0 w 2300288"/>
                <a:gd name="connsiteY3" fmla="*/ 1933576 h 1933576"/>
                <a:gd name="connsiteX0" fmla="*/ 0 w 2344738"/>
                <a:gd name="connsiteY0" fmla="*/ 1958976 h 1958976"/>
                <a:gd name="connsiteX1" fmla="*/ 1206170 w 2344738"/>
                <a:gd name="connsiteY1" fmla="*/ 0 h 1958976"/>
                <a:gd name="connsiteX2" fmla="*/ 2344738 w 2344738"/>
                <a:gd name="connsiteY2" fmla="*/ 1933576 h 1958976"/>
                <a:gd name="connsiteX3" fmla="*/ 0 w 2344738"/>
                <a:gd name="connsiteY3" fmla="*/ 1958976 h 1958976"/>
                <a:gd name="connsiteX0" fmla="*/ 0 w 2325688"/>
                <a:gd name="connsiteY0" fmla="*/ 1958976 h 1958976"/>
                <a:gd name="connsiteX1" fmla="*/ 1206170 w 2325688"/>
                <a:gd name="connsiteY1" fmla="*/ 0 h 1958976"/>
                <a:gd name="connsiteX2" fmla="*/ 2325688 w 2325688"/>
                <a:gd name="connsiteY2" fmla="*/ 1050926 h 1958976"/>
                <a:gd name="connsiteX3" fmla="*/ 0 w 2325688"/>
                <a:gd name="connsiteY3" fmla="*/ 1958976 h 1958976"/>
                <a:gd name="connsiteX0" fmla="*/ 0 w 2325688"/>
                <a:gd name="connsiteY0" fmla="*/ 1958976 h 1958976"/>
                <a:gd name="connsiteX1" fmla="*/ 1206170 w 2325688"/>
                <a:gd name="connsiteY1" fmla="*/ 0 h 1958976"/>
                <a:gd name="connsiteX2" fmla="*/ 2325688 w 2325688"/>
                <a:gd name="connsiteY2" fmla="*/ 1069976 h 1958976"/>
                <a:gd name="connsiteX3" fmla="*/ 0 w 2325688"/>
                <a:gd name="connsiteY3" fmla="*/ 1958976 h 1958976"/>
                <a:gd name="connsiteX0" fmla="*/ 0 w 2325688"/>
                <a:gd name="connsiteY0" fmla="*/ 1952626 h 1952626"/>
                <a:gd name="connsiteX1" fmla="*/ 1199820 w 2325688"/>
                <a:gd name="connsiteY1" fmla="*/ 0 h 1952626"/>
                <a:gd name="connsiteX2" fmla="*/ 2325688 w 2325688"/>
                <a:gd name="connsiteY2" fmla="*/ 1063626 h 1952626"/>
                <a:gd name="connsiteX3" fmla="*/ 0 w 2325688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88" h="1952626">
                  <a:moveTo>
                    <a:pt x="0" y="1952626"/>
                  </a:moveTo>
                  <a:lnTo>
                    <a:pt x="1199820" y="0"/>
                  </a:lnTo>
                  <a:lnTo>
                    <a:pt x="2325688" y="1063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Freeform 551"/>
            <p:cNvSpPr>
              <a:spLocks/>
            </p:cNvSpPr>
            <p:nvPr/>
          </p:nvSpPr>
          <p:spPr bwMode="auto">
            <a:xfrm>
              <a:off x="9602788" y="2816226"/>
              <a:ext cx="1178692" cy="2670175"/>
            </a:xfrm>
            <a:custGeom>
              <a:avLst/>
              <a:gdLst>
                <a:gd name="T0" fmla="*/ 775 w 775"/>
                <a:gd name="T1" fmla="*/ 426 h 1682"/>
                <a:gd name="T2" fmla="*/ 0 w 775"/>
                <a:gd name="T3" fmla="*/ 1682 h 1682"/>
                <a:gd name="T4" fmla="*/ 0 w 775"/>
                <a:gd name="T5" fmla="*/ 1682 h 1682"/>
                <a:gd name="T6" fmla="*/ 12 w 775"/>
                <a:gd name="T7" fmla="*/ 1538 h 1682"/>
                <a:gd name="T8" fmla="*/ 18 w 775"/>
                <a:gd name="T9" fmla="*/ 1382 h 1682"/>
                <a:gd name="T10" fmla="*/ 36 w 775"/>
                <a:gd name="T11" fmla="*/ 1184 h 1682"/>
                <a:gd name="T12" fmla="*/ 60 w 775"/>
                <a:gd name="T13" fmla="*/ 973 h 1682"/>
                <a:gd name="T14" fmla="*/ 90 w 775"/>
                <a:gd name="T15" fmla="*/ 757 h 1682"/>
                <a:gd name="T16" fmla="*/ 132 w 775"/>
                <a:gd name="T17" fmla="*/ 553 h 1682"/>
                <a:gd name="T18" fmla="*/ 156 w 775"/>
                <a:gd name="T19" fmla="*/ 456 h 1682"/>
                <a:gd name="T20" fmla="*/ 186 w 775"/>
                <a:gd name="T21" fmla="*/ 372 h 1682"/>
                <a:gd name="T22" fmla="*/ 186 w 775"/>
                <a:gd name="T23" fmla="*/ 372 h 1682"/>
                <a:gd name="T24" fmla="*/ 210 w 775"/>
                <a:gd name="T25" fmla="*/ 300 h 1682"/>
                <a:gd name="T26" fmla="*/ 240 w 775"/>
                <a:gd name="T27" fmla="*/ 228 h 1682"/>
                <a:gd name="T28" fmla="*/ 276 w 775"/>
                <a:gd name="T29" fmla="*/ 168 h 1682"/>
                <a:gd name="T30" fmla="*/ 306 w 775"/>
                <a:gd name="T31" fmla="*/ 114 h 1682"/>
                <a:gd name="T32" fmla="*/ 342 w 775"/>
                <a:gd name="T33" fmla="*/ 72 h 1682"/>
                <a:gd name="T34" fmla="*/ 378 w 775"/>
                <a:gd name="T35" fmla="*/ 36 h 1682"/>
                <a:gd name="T36" fmla="*/ 414 w 775"/>
                <a:gd name="T37" fmla="*/ 12 h 1682"/>
                <a:gd name="T38" fmla="*/ 451 w 775"/>
                <a:gd name="T39" fmla="*/ 0 h 1682"/>
                <a:gd name="T40" fmla="*/ 487 w 775"/>
                <a:gd name="T41" fmla="*/ 0 h 1682"/>
                <a:gd name="T42" fmla="*/ 529 w 775"/>
                <a:gd name="T43" fmla="*/ 12 h 1682"/>
                <a:gd name="T44" fmla="*/ 565 w 775"/>
                <a:gd name="T45" fmla="*/ 42 h 1682"/>
                <a:gd name="T46" fmla="*/ 607 w 775"/>
                <a:gd name="T47" fmla="*/ 84 h 1682"/>
                <a:gd name="T48" fmla="*/ 649 w 775"/>
                <a:gd name="T49" fmla="*/ 144 h 1682"/>
                <a:gd name="T50" fmla="*/ 691 w 775"/>
                <a:gd name="T51" fmla="*/ 222 h 1682"/>
                <a:gd name="T52" fmla="*/ 733 w 775"/>
                <a:gd name="T53" fmla="*/ 312 h 1682"/>
                <a:gd name="T54" fmla="*/ 775 w 775"/>
                <a:gd name="T55" fmla="*/ 426 h 1682"/>
                <a:gd name="T56" fmla="*/ 775 w 775"/>
                <a:gd name="T57" fmla="*/ 426 h 1682"/>
                <a:gd name="connsiteX0" fmla="*/ 10000 w 10000"/>
                <a:gd name="connsiteY0" fmla="*/ 2533 h 10000"/>
                <a:gd name="connsiteX1" fmla="*/ 0 w 10000"/>
                <a:gd name="connsiteY1" fmla="*/ 10000 h 10000"/>
                <a:gd name="connsiteX2" fmla="*/ 0 w 10000"/>
                <a:gd name="connsiteY2" fmla="*/ 10000 h 10000"/>
                <a:gd name="connsiteX3" fmla="*/ 155 w 10000"/>
                <a:gd name="connsiteY3" fmla="*/ 9144 h 10000"/>
                <a:gd name="connsiteX4" fmla="*/ 232 w 10000"/>
                <a:gd name="connsiteY4" fmla="*/ 8216 h 10000"/>
                <a:gd name="connsiteX5" fmla="*/ 465 w 10000"/>
                <a:gd name="connsiteY5" fmla="*/ 7039 h 10000"/>
                <a:gd name="connsiteX6" fmla="*/ 774 w 10000"/>
                <a:gd name="connsiteY6" fmla="*/ 5785 h 10000"/>
                <a:gd name="connsiteX7" fmla="*/ 1161 w 10000"/>
                <a:gd name="connsiteY7" fmla="*/ 4501 h 10000"/>
                <a:gd name="connsiteX8" fmla="*/ 1703 w 10000"/>
                <a:gd name="connsiteY8" fmla="*/ 3288 h 10000"/>
                <a:gd name="connsiteX9" fmla="*/ 2013 w 10000"/>
                <a:gd name="connsiteY9" fmla="*/ 2711 h 10000"/>
                <a:gd name="connsiteX10" fmla="*/ 2400 w 10000"/>
                <a:gd name="connsiteY10" fmla="*/ 2212 h 10000"/>
                <a:gd name="connsiteX11" fmla="*/ 2400 w 10000"/>
                <a:gd name="connsiteY11" fmla="*/ 2212 h 10000"/>
                <a:gd name="connsiteX12" fmla="*/ 2710 w 10000"/>
                <a:gd name="connsiteY12" fmla="*/ 1784 h 10000"/>
                <a:gd name="connsiteX13" fmla="*/ 3097 w 10000"/>
                <a:gd name="connsiteY13" fmla="*/ 1356 h 10000"/>
                <a:gd name="connsiteX14" fmla="*/ 3561 w 10000"/>
                <a:gd name="connsiteY14" fmla="*/ 999 h 10000"/>
                <a:gd name="connsiteX15" fmla="*/ 3948 w 10000"/>
                <a:gd name="connsiteY15" fmla="*/ 678 h 10000"/>
                <a:gd name="connsiteX16" fmla="*/ 4413 w 10000"/>
                <a:gd name="connsiteY16" fmla="*/ 428 h 10000"/>
                <a:gd name="connsiteX17" fmla="*/ 4877 w 10000"/>
                <a:gd name="connsiteY17" fmla="*/ 214 h 10000"/>
                <a:gd name="connsiteX18" fmla="*/ 5342 w 10000"/>
                <a:gd name="connsiteY18" fmla="*/ 71 h 10000"/>
                <a:gd name="connsiteX19" fmla="*/ 5819 w 10000"/>
                <a:gd name="connsiteY19" fmla="*/ 0 h 10000"/>
                <a:gd name="connsiteX20" fmla="*/ 6284 w 10000"/>
                <a:gd name="connsiteY20" fmla="*/ 0 h 10000"/>
                <a:gd name="connsiteX21" fmla="*/ 6826 w 10000"/>
                <a:gd name="connsiteY21" fmla="*/ 71 h 10000"/>
                <a:gd name="connsiteX22" fmla="*/ 7290 w 10000"/>
                <a:gd name="connsiteY22" fmla="*/ 250 h 10000"/>
                <a:gd name="connsiteX23" fmla="*/ 7832 w 10000"/>
                <a:gd name="connsiteY23" fmla="*/ 499 h 10000"/>
                <a:gd name="connsiteX24" fmla="*/ 8374 w 10000"/>
                <a:gd name="connsiteY24" fmla="*/ 856 h 10000"/>
                <a:gd name="connsiteX25" fmla="*/ 8916 w 10000"/>
                <a:gd name="connsiteY25" fmla="*/ 1320 h 10000"/>
                <a:gd name="connsiteX26" fmla="*/ 9458 w 10000"/>
                <a:gd name="connsiteY26" fmla="*/ 1855 h 10000"/>
                <a:gd name="connsiteX27" fmla="*/ 10000 w 10000"/>
                <a:gd name="connsiteY27" fmla="*/ 2533 h 10000"/>
                <a:gd name="connsiteX0" fmla="*/ 10000 w 10000"/>
                <a:gd name="connsiteY0" fmla="*/ 2533 h 10000"/>
                <a:gd name="connsiteX1" fmla="*/ 0 w 10000"/>
                <a:gd name="connsiteY1" fmla="*/ 10000 h 10000"/>
                <a:gd name="connsiteX2" fmla="*/ 155 w 10000"/>
                <a:gd name="connsiteY2" fmla="*/ 9144 h 10000"/>
                <a:gd name="connsiteX3" fmla="*/ 232 w 10000"/>
                <a:gd name="connsiteY3" fmla="*/ 8216 h 10000"/>
                <a:gd name="connsiteX4" fmla="*/ 465 w 10000"/>
                <a:gd name="connsiteY4" fmla="*/ 7039 h 10000"/>
                <a:gd name="connsiteX5" fmla="*/ 774 w 10000"/>
                <a:gd name="connsiteY5" fmla="*/ 5785 h 10000"/>
                <a:gd name="connsiteX6" fmla="*/ 1161 w 10000"/>
                <a:gd name="connsiteY6" fmla="*/ 4501 h 10000"/>
                <a:gd name="connsiteX7" fmla="*/ 1703 w 10000"/>
                <a:gd name="connsiteY7" fmla="*/ 3288 h 10000"/>
                <a:gd name="connsiteX8" fmla="*/ 2013 w 10000"/>
                <a:gd name="connsiteY8" fmla="*/ 2711 h 10000"/>
                <a:gd name="connsiteX9" fmla="*/ 2400 w 10000"/>
                <a:gd name="connsiteY9" fmla="*/ 2212 h 10000"/>
                <a:gd name="connsiteX10" fmla="*/ 2400 w 10000"/>
                <a:gd name="connsiteY10" fmla="*/ 2212 h 10000"/>
                <a:gd name="connsiteX11" fmla="*/ 2710 w 10000"/>
                <a:gd name="connsiteY11" fmla="*/ 1784 h 10000"/>
                <a:gd name="connsiteX12" fmla="*/ 3097 w 10000"/>
                <a:gd name="connsiteY12" fmla="*/ 1356 h 10000"/>
                <a:gd name="connsiteX13" fmla="*/ 3561 w 10000"/>
                <a:gd name="connsiteY13" fmla="*/ 999 h 10000"/>
                <a:gd name="connsiteX14" fmla="*/ 3948 w 10000"/>
                <a:gd name="connsiteY14" fmla="*/ 678 h 10000"/>
                <a:gd name="connsiteX15" fmla="*/ 4413 w 10000"/>
                <a:gd name="connsiteY15" fmla="*/ 428 h 10000"/>
                <a:gd name="connsiteX16" fmla="*/ 4877 w 10000"/>
                <a:gd name="connsiteY16" fmla="*/ 214 h 10000"/>
                <a:gd name="connsiteX17" fmla="*/ 5342 w 10000"/>
                <a:gd name="connsiteY17" fmla="*/ 71 h 10000"/>
                <a:gd name="connsiteX18" fmla="*/ 5819 w 10000"/>
                <a:gd name="connsiteY18" fmla="*/ 0 h 10000"/>
                <a:gd name="connsiteX19" fmla="*/ 6284 w 10000"/>
                <a:gd name="connsiteY19" fmla="*/ 0 h 10000"/>
                <a:gd name="connsiteX20" fmla="*/ 6826 w 10000"/>
                <a:gd name="connsiteY20" fmla="*/ 71 h 10000"/>
                <a:gd name="connsiteX21" fmla="*/ 7290 w 10000"/>
                <a:gd name="connsiteY21" fmla="*/ 250 h 10000"/>
                <a:gd name="connsiteX22" fmla="*/ 7832 w 10000"/>
                <a:gd name="connsiteY22" fmla="*/ 499 h 10000"/>
                <a:gd name="connsiteX23" fmla="*/ 8374 w 10000"/>
                <a:gd name="connsiteY23" fmla="*/ 856 h 10000"/>
                <a:gd name="connsiteX24" fmla="*/ 8916 w 10000"/>
                <a:gd name="connsiteY24" fmla="*/ 1320 h 10000"/>
                <a:gd name="connsiteX25" fmla="*/ 9458 w 10000"/>
                <a:gd name="connsiteY25" fmla="*/ 1855 h 10000"/>
                <a:gd name="connsiteX26" fmla="*/ 10000 w 10000"/>
                <a:gd name="connsiteY26" fmla="*/ 2533 h 10000"/>
                <a:gd name="connsiteX0" fmla="*/ 10000 w 10000"/>
                <a:gd name="connsiteY0" fmla="*/ 2533 h 10000"/>
                <a:gd name="connsiteX1" fmla="*/ 0 w 10000"/>
                <a:gd name="connsiteY1" fmla="*/ 10000 h 10000"/>
                <a:gd name="connsiteX2" fmla="*/ 155 w 10000"/>
                <a:gd name="connsiteY2" fmla="*/ 9144 h 10000"/>
                <a:gd name="connsiteX3" fmla="*/ 232 w 10000"/>
                <a:gd name="connsiteY3" fmla="*/ 8216 h 10000"/>
                <a:gd name="connsiteX4" fmla="*/ 465 w 10000"/>
                <a:gd name="connsiteY4" fmla="*/ 7039 h 10000"/>
                <a:gd name="connsiteX5" fmla="*/ 774 w 10000"/>
                <a:gd name="connsiteY5" fmla="*/ 5785 h 10000"/>
                <a:gd name="connsiteX6" fmla="*/ 1161 w 10000"/>
                <a:gd name="connsiteY6" fmla="*/ 4501 h 10000"/>
                <a:gd name="connsiteX7" fmla="*/ 1703 w 10000"/>
                <a:gd name="connsiteY7" fmla="*/ 3288 h 10000"/>
                <a:gd name="connsiteX8" fmla="*/ 2013 w 10000"/>
                <a:gd name="connsiteY8" fmla="*/ 2711 h 10000"/>
                <a:gd name="connsiteX9" fmla="*/ 2400 w 10000"/>
                <a:gd name="connsiteY9" fmla="*/ 2212 h 10000"/>
                <a:gd name="connsiteX10" fmla="*/ 2400 w 10000"/>
                <a:gd name="connsiteY10" fmla="*/ 2212 h 10000"/>
                <a:gd name="connsiteX11" fmla="*/ 2710 w 10000"/>
                <a:gd name="connsiteY11" fmla="*/ 1784 h 10000"/>
                <a:gd name="connsiteX12" fmla="*/ 3097 w 10000"/>
                <a:gd name="connsiteY12" fmla="*/ 1356 h 10000"/>
                <a:gd name="connsiteX13" fmla="*/ 3561 w 10000"/>
                <a:gd name="connsiteY13" fmla="*/ 999 h 10000"/>
                <a:gd name="connsiteX14" fmla="*/ 3948 w 10000"/>
                <a:gd name="connsiteY14" fmla="*/ 678 h 10000"/>
                <a:gd name="connsiteX15" fmla="*/ 4413 w 10000"/>
                <a:gd name="connsiteY15" fmla="*/ 428 h 10000"/>
                <a:gd name="connsiteX16" fmla="*/ 4877 w 10000"/>
                <a:gd name="connsiteY16" fmla="*/ 214 h 10000"/>
                <a:gd name="connsiteX17" fmla="*/ 5342 w 10000"/>
                <a:gd name="connsiteY17" fmla="*/ 71 h 10000"/>
                <a:gd name="connsiteX18" fmla="*/ 5819 w 10000"/>
                <a:gd name="connsiteY18" fmla="*/ 0 h 10000"/>
                <a:gd name="connsiteX19" fmla="*/ 6284 w 10000"/>
                <a:gd name="connsiteY19" fmla="*/ 0 h 10000"/>
                <a:gd name="connsiteX20" fmla="*/ 6826 w 10000"/>
                <a:gd name="connsiteY20" fmla="*/ 71 h 10000"/>
                <a:gd name="connsiteX21" fmla="*/ 7290 w 10000"/>
                <a:gd name="connsiteY21" fmla="*/ 250 h 10000"/>
                <a:gd name="connsiteX22" fmla="*/ 7832 w 10000"/>
                <a:gd name="connsiteY22" fmla="*/ 499 h 10000"/>
                <a:gd name="connsiteX23" fmla="*/ 8374 w 10000"/>
                <a:gd name="connsiteY23" fmla="*/ 856 h 10000"/>
                <a:gd name="connsiteX24" fmla="*/ 8916 w 10000"/>
                <a:gd name="connsiteY24" fmla="*/ 1320 h 10000"/>
                <a:gd name="connsiteX25" fmla="*/ 9458 w 10000"/>
                <a:gd name="connsiteY25" fmla="*/ 1855 h 10000"/>
                <a:gd name="connsiteX26" fmla="*/ 10000 w 10000"/>
                <a:gd name="connsiteY26" fmla="*/ 2533 h 10000"/>
                <a:gd name="connsiteX0" fmla="*/ 10000 w 10743"/>
                <a:gd name="connsiteY0" fmla="*/ 2533 h 10000"/>
                <a:gd name="connsiteX1" fmla="*/ 0 w 10743"/>
                <a:gd name="connsiteY1" fmla="*/ 10000 h 10000"/>
                <a:gd name="connsiteX2" fmla="*/ 155 w 10743"/>
                <a:gd name="connsiteY2" fmla="*/ 9144 h 10000"/>
                <a:gd name="connsiteX3" fmla="*/ 232 w 10743"/>
                <a:gd name="connsiteY3" fmla="*/ 8216 h 10000"/>
                <a:gd name="connsiteX4" fmla="*/ 465 w 10743"/>
                <a:gd name="connsiteY4" fmla="*/ 7039 h 10000"/>
                <a:gd name="connsiteX5" fmla="*/ 774 w 10743"/>
                <a:gd name="connsiteY5" fmla="*/ 5785 h 10000"/>
                <a:gd name="connsiteX6" fmla="*/ 1161 w 10743"/>
                <a:gd name="connsiteY6" fmla="*/ 4501 h 10000"/>
                <a:gd name="connsiteX7" fmla="*/ 1703 w 10743"/>
                <a:gd name="connsiteY7" fmla="*/ 3288 h 10000"/>
                <a:gd name="connsiteX8" fmla="*/ 2013 w 10743"/>
                <a:gd name="connsiteY8" fmla="*/ 2711 h 10000"/>
                <a:gd name="connsiteX9" fmla="*/ 2400 w 10743"/>
                <a:gd name="connsiteY9" fmla="*/ 2212 h 10000"/>
                <a:gd name="connsiteX10" fmla="*/ 2400 w 10743"/>
                <a:gd name="connsiteY10" fmla="*/ 2212 h 10000"/>
                <a:gd name="connsiteX11" fmla="*/ 2710 w 10743"/>
                <a:gd name="connsiteY11" fmla="*/ 1784 h 10000"/>
                <a:gd name="connsiteX12" fmla="*/ 3097 w 10743"/>
                <a:gd name="connsiteY12" fmla="*/ 1356 h 10000"/>
                <a:gd name="connsiteX13" fmla="*/ 3561 w 10743"/>
                <a:gd name="connsiteY13" fmla="*/ 999 h 10000"/>
                <a:gd name="connsiteX14" fmla="*/ 3948 w 10743"/>
                <a:gd name="connsiteY14" fmla="*/ 678 h 10000"/>
                <a:gd name="connsiteX15" fmla="*/ 4413 w 10743"/>
                <a:gd name="connsiteY15" fmla="*/ 428 h 10000"/>
                <a:gd name="connsiteX16" fmla="*/ 4877 w 10743"/>
                <a:gd name="connsiteY16" fmla="*/ 214 h 10000"/>
                <a:gd name="connsiteX17" fmla="*/ 5342 w 10743"/>
                <a:gd name="connsiteY17" fmla="*/ 71 h 10000"/>
                <a:gd name="connsiteX18" fmla="*/ 5819 w 10743"/>
                <a:gd name="connsiteY18" fmla="*/ 0 h 10000"/>
                <a:gd name="connsiteX19" fmla="*/ 6284 w 10743"/>
                <a:gd name="connsiteY19" fmla="*/ 0 h 10000"/>
                <a:gd name="connsiteX20" fmla="*/ 6826 w 10743"/>
                <a:gd name="connsiteY20" fmla="*/ 71 h 10000"/>
                <a:gd name="connsiteX21" fmla="*/ 7290 w 10743"/>
                <a:gd name="connsiteY21" fmla="*/ 250 h 10000"/>
                <a:gd name="connsiteX22" fmla="*/ 7832 w 10743"/>
                <a:gd name="connsiteY22" fmla="*/ 499 h 10000"/>
                <a:gd name="connsiteX23" fmla="*/ 8374 w 10743"/>
                <a:gd name="connsiteY23" fmla="*/ 856 h 10000"/>
                <a:gd name="connsiteX24" fmla="*/ 8916 w 10743"/>
                <a:gd name="connsiteY24" fmla="*/ 1320 h 10000"/>
                <a:gd name="connsiteX25" fmla="*/ 9458 w 10743"/>
                <a:gd name="connsiteY25" fmla="*/ 1855 h 10000"/>
                <a:gd name="connsiteX26" fmla="*/ 10743 w 10743"/>
                <a:gd name="connsiteY26" fmla="*/ 2875 h 10000"/>
                <a:gd name="connsiteX0" fmla="*/ 0 w 10743"/>
                <a:gd name="connsiteY0" fmla="*/ 10000 h 10000"/>
                <a:gd name="connsiteX1" fmla="*/ 155 w 10743"/>
                <a:gd name="connsiteY1" fmla="*/ 9144 h 10000"/>
                <a:gd name="connsiteX2" fmla="*/ 232 w 10743"/>
                <a:gd name="connsiteY2" fmla="*/ 8216 h 10000"/>
                <a:gd name="connsiteX3" fmla="*/ 465 w 10743"/>
                <a:gd name="connsiteY3" fmla="*/ 7039 h 10000"/>
                <a:gd name="connsiteX4" fmla="*/ 774 w 10743"/>
                <a:gd name="connsiteY4" fmla="*/ 5785 h 10000"/>
                <a:gd name="connsiteX5" fmla="*/ 1161 w 10743"/>
                <a:gd name="connsiteY5" fmla="*/ 4501 h 10000"/>
                <a:gd name="connsiteX6" fmla="*/ 1703 w 10743"/>
                <a:gd name="connsiteY6" fmla="*/ 3288 h 10000"/>
                <a:gd name="connsiteX7" fmla="*/ 2013 w 10743"/>
                <a:gd name="connsiteY7" fmla="*/ 2711 h 10000"/>
                <a:gd name="connsiteX8" fmla="*/ 2400 w 10743"/>
                <a:gd name="connsiteY8" fmla="*/ 2212 h 10000"/>
                <a:gd name="connsiteX9" fmla="*/ 2400 w 10743"/>
                <a:gd name="connsiteY9" fmla="*/ 2212 h 10000"/>
                <a:gd name="connsiteX10" fmla="*/ 2710 w 10743"/>
                <a:gd name="connsiteY10" fmla="*/ 1784 h 10000"/>
                <a:gd name="connsiteX11" fmla="*/ 3097 w 10743"/>
                <a:gd name="connsiteY11" fmla="*/ 1356 h 10000"/>
                <a:gd name="connsiteX12" fmla="*/ 3561 w 10743"/>
                <a:gd name="connsiteY12" fmla="*/ 999 h 10000"/>
                <a:gd name="connsiteX13" fmla="*/ 3948 w 10743"/>
                <a:gd name="connsiteY13" fmla="*/ 678 h 10000"/>
                <a:gd name="connsiteX14" fmla="*/ 4413 w 10743"/>
                <a:gd name="connsiteY14" fmla="*/ 428 h 10000"/>
                <a:gd name="connsiteX15" fmla="*/ 4877 w 10743"/>
                <a:gd name="connsiteY15" fmla="*/ 214 h 10000"/>
                <a:gd name="connsiteX16" fmla="*/ 5342 w 10743"/>
                <a:gd name="connsiteY16" fmla="*/ 71 h 10000"/>
                <a:gd name="connsiteX17" fmla="*/ 5819 w 10743"/>
                <a:gd name="connsiteY17" fmla="*/ 0 h 10000"/>
                <a:gd name="connsiteX18" fmla="*/ 6284 w 10743"/>
                <a:gd name="connsiteY18" fmla="*/ 0 h 10000"/>
                <a:gd name="connsiteX19" fmla="*/ 6826 w 10743"/>
                <a:gd name="connsiteY19" fmla="*/ 71 h 10000"/>
                <a:gd name="connsiteX20" fmla="*/ 7290 w 10743"/>
                <a:gd name="connsiteY20" fmla="*/ 250 h 10000"/>
                <a:gd name="connsiteX21" fmla="*/ 7832 w 10743"/>
                <a:gd name="connsiteY21" fmla="*/ 499 h 10000"/>
                <a:gd name="connsiteX22" fmla="*/ 8374 w 10743"/>
                <a:gd name="connsiteY22" fmla="*/ 856 h 10000"/>
                <a:gd name="connsiteX23" fmla="*/ 8916 w 10743"/>
                <a:gd name="connsiteY23" fmla="*/ 1320 h 10000"/>
                <a:gd name="connsiteX24" fmla="*/ 9458 w 10743"/>
                <a:gd name="connsiteY24" fmla="*/ 1855 h 10000"/>
                <a:gd name="connsiteX25" fmla="*/ 10743 w 10743"/>
                <a:gd name="connsiteY25" fmla="*/ 2875 h 10000"/>
                <a:gd name="connsiteX0" fmla="*/ 0 w 9814"/>
                <a:gd name="connsiteY0" fmla="*/ 10000 h 10000"/>
                <a:gd name="connsiteX1" fmla="*/ 155 w 9814"/>
                <a:gd name="connsiteY1" fmla="*/ 9144 h 10000"/>
                <a:gd name="connsiteX2" fmla="*/ 232 w 9814"/>
                <a:gd name="connsiteY2" fmla="*/ 8216 h 10000"/>
                <a:gd name="connsiteX3" fmla="*/ 465 w 9814"/>
                <a:gd name="connsiteY3" fmla="*/ 7039 h 10000"/>
                <a:gd name="connsiteX4" fmla="*/ 774 w 9814"/>
                <a:gd name="connsiteY4" fmla="*/ 5785 h 10000"/>
                <a:gd name="connsiteX5" fmla="*/ 1161 w 9814"/>
                <a:gd name="connsiteY5" fmla="*/ 4501 h 10000"/>
                <a:gd name="connsiteX6" fmla="*/ 1703 w 9814"/>
                <a:gd name="connsiteY6" fmla="*/ 3288 h 10000"/>
                <a:gd name="connsiteX7" fmla="*/ 2013 w 9814"/>
                <a:gd name="connsiteY7" fmla="*/ 2711 h 10000"/>
                <a:gd name="connsiteX8" fmla="*/ 2400 w 9814"/>
                <a:gd name="connsiteY8" fmla="*/ 2212 h 10000"/>
                <a:gd name="connsiteX9" fmla="*/ 2400 w 9814"/>
                <a:gd name="connsiteY9" fmla="*/ 2212 h 10000"/>
                <a:gd name="connsiteX10" fmla="*/ 2710 w 9814"/>
                <a:gd name="connsiteY10" fmla="*/ 1784 h 10000"/>
                <a:gd name="connsiteX11" fmla="*/ 3097 w 9814"/>
                <a:gd name="connsiteY11" fmla="*/ 1356 h 10000"/>
                <a:gd name="connsiteX12" fmla="*/ 3561 w 9814"/>
                <a:gd name="connsiteY12" fmla="*/ 999 h 10000"/>
                <a:gd name="connsiteX13" fmla="*/ 3948 w 9814"/>
                <a:gd name="connsiteY13" fmla="*/ 678 h 10000"/>
                <a:gd name="connsiteX14" fmla="*/ 4413 w 9814"/>
                <a:gd name="connsiteY14" fmla="*/ 428 h 10000"/>
                <a:gd name="connsiteX15" fmla="*/ 4877 w 9814"/>
                <a:gd name="connsiteY15" fmla="*/ 214 h 10000"/>
                <a:gd name="connsiteX16" fmla="*/ 5342 w 9814"/>
                <a:gd name="connsiteY16" fmla="*/ 71 h 10000"/>
                <a:gd name="connsiteX17" fmla="*/ 5819 w 9814"/>
                <a:gd name="connsiteY17" fmla="*/ 0 h 10000"/>
                <a:gd name="connsiteX18" fmla="*/ 6284 w 9814"/>
                <a:gd name="connsiteY18" fmla="*/ 0 h 10000"/>
                <a:gd name="connsiteX19" fmla="*/ 6826 w 9814"/>
                <a:gd name="connsiteY19" fmla="*/ 71 h 10000"/>
                <a:gd name="connsiteX20" fmla="*/ 7290 w 9814"/>
                <a:gd name="connsiteY20" fmla="*/ 250 h 10000"/>
                <a:gd name="connsiteX21" fmla="*/ 7832 w 9814"/>
                <a:gd name="connsiteY21" fmla="*/ 499 h 10000"/>
                <a:gd name="connsiteX22" fmla="*/ 8374 w 9814"/>
                <a:gd name="connsiteY22" fmla="*/ 856 h 10000"/>
                <a:gd name="connsiteX23" fmla="*/ 8916 w 9814"/>
                <a:gd name="connsiteY23" fmla="*/ 1320 h 10000"/>
                <a:gd name="connsiteX24" fmla="*/ 9458 w 9814"/>
                <a:gd name="connsiteY24" fmla="*/ 1855 h 10000"/>
                <a:gd name="connsiteX25" fmla="*/ 9814 w 9814"/>
                <a:gd name="connsiteY25" fmla="*/ 2923 h 10000"/>
                <a:gd name="connsiteX0" fmla="*/ 0 w 9762"/>
                <a:gd name="connsiteY0" fmla="*/ 10000 h 10000"/>
                <a:gd name="connsiteX1" fmla="*/ 158 w 9762"/>
                <a:gd name="connsiteY1" fmla="*/ 9144 h 10000"/>
                <a:gd name="connsiteX2" fmla="*/ 236 w 9762"/>
                <a:gd name="connsiteY2" fmla="*/ 8216 h 10000"/>
                <a:gd name="connsiteX3" fmla="*/ 474 w 9762"/>
                <a:gd name="connsiteY3" fmla="*/ 7039 h 10000"/>
                <a:gd name="connsiteX4" fmla="*/ 789 w 9762"/>
                <a:gd name="connsiteY4" fmla="*/ 5785 h 10000"/>
                <a:gd name="connsiteX5" fmla="*/ 1183 w 9762"/>
                <a:gd name="connsiteY5" fmla="*/ 4501 h 10000"/>
                <a:gd name="connsiteX6" fmla="*/ 1735 w 9762"/>
                <a:gd name="connsiteY6" fmla="*/ 3288 h 10000"/>
                <a:gd name="connsiteX7" fmla="*/ 2051 w 9762"/>
                <a:gd name="connsiteY7" fmla="*/ 2711 h 10000"/>
                <a:gd name="connsiteX8" fmla="*/ 2445 w 9762"/>
                <a:gd name="connsiteY8" fmla="*/ 2212 h 10000"/>
                <a:gd name="connsiteX9" fmla="*/ 2445 w 9762"/>
                <a:gd name="connsiteY9" fmla="*/ 2212 h 10000"/>
                <a:gd name="connsiteX10" fmla="*/ 2761 w 9762"/>
                <a:gd name="connsiteY10" fmla="*/ 1784 h 10000"/>
                <a:gd name="connsiteX11" fmla="*/ 3156 w 9762"/>
                <a:gd name="connsiteY11" fmla="*/ 1356 h 10000"/>
                <a:gd name="connsiteX12" fmla="*/ 3628 w 9762"/>
                <a:gd name="connsiteY12" fmla="*/ 999 h 10000"/>
                <a:gd name="connsiteX13" fmla="*/ 4023 w 9762"/>
                <a:gd name="connsiteY13" fmla="*/ 678 h 10000"/>
                <a:gd name="connsiteX14" fmla="*/ 4497 w 9762"/>
                <a:gd name="connsiteY14" fmla="*/ 428 h 10000"/>
                <a:gd name="connsiteX15" fmla="*/ 4969 w 9762"/>
                <a:gd name="connsiteY15" fmla="*/ 214 h 10000"/>
                <a:gd name="connsiteX16" fmla="*/ 5443 w 9762"/>
                <a:gd name="connsiteY16" fmla="*/ 71 h 10000"/>
                <a:gd name="connsiteX17" fmla="*/ 5929 w 9762"/>
                <a:gd name="connsiteY17" fmla="*/ 0 h 10000"/>
                <a:gd name="connsiteX18" fmla="*/ 6403 w 9762"/>
                <a:gd name="connsiteY18" fmla="*/ 0 h 10000"/>
                <a:gd name="connsiteX19" fmla="*/ 6955 w 9762"/>
                <a:gd name="connsiteY19" fmla="*/ 71 h 10000"/>
                <a:gd name="connsiteX20" fmla="*/ 7428 w 9762"/>
                <a:gd name="connsiteY20" fmla="*/ 250 h 10000"/>
                <a:gd name="connsiteX21" fmla="*/ 7980 w 9762"/>
                <a:gd name="connsiteY21" fmla="*/ 499 h 10000"/>
                <a:gd name="connsiteX22" fmla="*/ 8533 w 9762"/>
                <a:gd name="connsiteY22" fmla="*/ 856 h 10000"/>
                <a:gd name="connsiteX23" fmla="*/ 9085 w 9762"/>
                <a:gd name="connsiteY23" fmla="*/ 1320 h 10000"/>
                <a:gd name="connsiteX24" fmla="*/ 9637 w 9762"/>
                <a:gd name="connsiteY24" fmla="*/ 1855 h 10000"/>
                <a:gd name="connsiteX25" fmla="*/ 9748 w 9762"/>
                <a:gd name="connsiteY25" fmla="*/ 275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62" h="10000">
                  <a:moveTo>
                    <a:pt x="0" y="10000"/>
                  </a:moveTo>
                  <a:cubicBezTo>
                    <a:pt x="53" y="9715"/>
                    <a:pt x="105" y="9429"/>
                    <a:pt x="158" y="9144"/>
                  </a:cubicBezTo>
                  <a:cubicBezTo>
                    <a:pt x="184" y="8835"/>
                    <a:pt x="210" y="8525"/>
                    <a:pt x="236" y="8216"/>
                  </a:cubicBezTo>
                  <a:cubicBezTo>
                    <a:pt x="316" y="7824"/>
                    <a:pt x="394" y="7431"/>
                    <a:pt x="474" y="7039"/>
                  </a:cubicBezTo>
                  <a:lnTo>
                    <a:pt x="789" y="5785"/>
                  </a:lnTo>
                  <a:lnTo>
                    <a:pt x="1183" y="4501"/>
                  </a:lnTo>
                  <a:lnTo>
                    <a:pt x="1735" y="3288"/>
                  </a:lnTo>
                  <a:lnTo>
                    <a:pt x="2051" y="2711"/>
                  </a:lnTo>
                  <a:lnTo>
                    <a:pt x="2445" y="2212"/>
                  </a:lnTo>
                  <a:lnTo>
                    <a:pt x="2445" y="2212"/>
                  </a:lnTo>
                  <a:lnTo>
                    <a:pt x="2761" y="1784"/>
                  </a:lnTo>
                  <a:lnTo>
                    <a:pt x="3156" y="1356"/>
                  </a:lnTo>
                  <a:lnTo>
                    <a:pt x="3628" y="999"/>
                  </a:lnTo>
                  <a:lnTo>
                    <a:pt x="4023" y="678"/>
                  </a:lnTo>
                  <a:lnTo>
                    <a:pt x="4497" y="428"/>
                  </a:lnTo>
                  <a:lnTo>
                    <a:pt x="4969" y="214"/>
                  </a:lnTo>
                  <a:lnTo>
                    <a:pt x="5443" y="71"/>
                  </a:lnTo>
                  <a:lnTo>
                    <a:pt x="5929" y="0"/>
                  </a:lnTo>
                  <a:lnTo>
                    <a:pt x="6403" y="0"/>
                  </a:lnTo>
                  <a:lnTo>
                    <a:pt x="6955" y="71"/>
                  </a:lnTo>
                  <a:lnTo>
                    <a:pt x="7428" y="250"/>
                  </a:lnTo>
                  <a:lnTo>
                    <a:pt x="7980" y="499"/>
                  </a:lnTo>
                  <a:lnTo>
                    <a:pt x="8533" y="856"/>
                  </a:lnTo>
                  <a:lnTo>
                    <a:pt x="9085" y="1320"/>
                  </a:lnTo>
                  <a:lnTo>
                    <a:pt x="9637" y="1855"/>
                  </a:lnTo>
                  <a:cubicBezTo>
                    <a:pt x="9822" y="2081"/>
                    <a:pt x="9748" y="2752"/>
                    <a:pt x="9748" y="2752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66" name="直接连接符 65"/>
            <p:cNvCxnSpPr>
              <a:stCxn id="65" idx="0"/>
              <a:endCxn id="64" idx="0"/>
            </p:cNvCxnSpPr>
            <p:nvPr/>
          </p:nvCxnSpPr>
          <p:spPr>
            <a:xfrm flipV="1">
              <a:off x="9602788" y="3517425"/>
              <a:ext cx="1197543" cy="196897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67" name="组合 66"/>
            <p:cNvGrpSpPr/>
            <p:nvPr/>
          </p:nvGrpSpPr>
          <p:grpSpPr>
            <a:xfrm>
              <a:off x="9020019" y="4418895"/>
              <a:ext cx="506412" cy="496887"/>
              <a:chOff x="8891588" y="5576888"/>
              <a:chExt cx="506412" cy="496887"/>
            </a:xfrm>
          </p:grpSpPr>
          <p:sp>
            <p:nvSpPr>
              <p:cNvPr id="68" name="Rectangle 357"/>
              <p:cNvSpPr>
                <a:spLocks noChangeArrowheads="1"/>
              </p:cNvSpPr>
              <p:nvPr/>
            </p:nvSpPr>
            <p:spPr bwMode="auto">
              <a:xfrm>
                <a:off x="8891588" y="5576888"/>
                <a:ext cx="390525" cy="496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8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9" name="Rectangle 358"/>
              <p:cNvSpPr>
                <a:spLocks noChangeArrowheads="1"/>
              </p:cNvSpPr>
              <p:nvPr/>
            </p:nvSpPr>
            <p:spPr bwMode="auto">
              <a:xfrm>
                <a:off x="9144000" y="5791201"/>
                <a:ext cx="254000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xy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1841500" y="1733161"/>
                <a:ext cx="60917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400" dirty="0" smtClean="0">
                    <a:solidFill>
                      <a:prstClr val="black"/>
                    </a:solidFill>
                  </a:rPr>
                  <a:t>2.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内一点作垂直于坐标面的直线必然穿过</a:t>
                </a:r>
                <a:r>
                  <a:rPr lang="zh-CN" altLang="zh-CN" sz="2400" dirty="0">
                    <a:solidFill>
                      <a:prstClr val="black"/>
                    </a:solidFill>
                  </a:rPr>
                  <a:t>闭区域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，取得边界点的坐标。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733161"/>
                <a:ext cx="6091792" cy="830997"/>
              </a:xfrm>
              <a:prstGeom prst="rect">
                <a:avLst/>
              </a:prstGeom>
              <a:blipFill>
                <a:blip r:embed="rId4"/>
                <a:stretch>
                  <a:fillRect l="-1502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1841499" y="2609664"/>
            <a:ext cx="6091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</a:rPr>
              <a:t>3. </a:t>
            </a:r>
            <a:r>
              <a:rPr lang="zh-CN" altLang="en-US" sz="2400" dirty="0" smtClean="0">
                <a:solidFill>
                  <a:prstClr val="black"/>
                </a:solidFill>
              </a:rPr>
              <a:t>将三重积分化为“先一后二”积分，再化为三次积分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1754186" y="3345196"/>
                <a:ext cx="4770345" cy="646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limLoc m:val="subSup"/>
                            <m:grow m:val="on"/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p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186" y="3345196"/>
                <a:ext cx="4770345" cy="6463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235953" y="4091048"/>
                <a:ext cx="3386889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953" y="4091048"/>
                <a:ext cx="3386889" cy="593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2214472" y="4703632"/>
                <a:ext cx="3395930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472" y="4703632"/>
                <a:ext cx="3395930" cy="593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2235953" y="5484880"/>
                <a:ext cx="1254382" cy="616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953" y="5484880"/>
                <a:ext cx="1254382" cy="616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5919513" y="4876581"/>
                <a:ext cx="30352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向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坐标面</a:t>
                </a:r>
                <a:r>
                  <a:rPr lang="zh-CN" altLang="en-US" sz="2400" dirty="0" smtClean="0"/>
                  <a:t>投影</a:t>
                </a:r>
                <a:r>
                  <a:rPr lang="en-US" altLang="zh-CN" sz="2400" dirty="0" smtClean="0"/>
                  <a:t>???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513" y="4876581"/>
                <a:ext cx="3035254" cy="461665"/>
              </a:xfrm>
              <a:prstGeom prst="rect">
                <a:avLst/>
              </a:prstGeom>
              <a:blipFill>
                <a:blip r:embed="rId9"/>
                <a:stretch>
                  <a:fillRect l="-3012" t="-14474" r="-2410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zh-CN" altLang="en-US" sz="2400" dirty="0" smtClean="0"/>
                  <a:t>为由抛物面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sz="2400" dirty="0"/>
                  <a:t>围成的闭</a:t>
                </a:r>
                <a:r>
                  <a:rPr lang="zh-CN" altLang="en-US" sz="2400" dirty="0" smtClean="0"/>
                  <a:t>区域。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  <a:blipFill>
                <a:blip r:embed="rId2"/>
                <a:stretch>
                  <a:fillRect l="-1005" t="-82192" b="-77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3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841500" y="1217793"/>
                <a:ext cx="6299481" cy="71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17793"/>
                <a:ext cx="6299481" cy="719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8857561" y="888345"/>
            <a:ext cx="2082188" cy="1843838"/>
            <a:chOff x="8857561" y="888345"/>
            <a:chExt cx="2082188" cy="1843838"/>
          </a:xfrm>
        </p:grpSpPr>
        <p:grpSp>
          <p:nvGrpSpPr>
            <p:cNvPr id="14" name="组合 13"/>
            <p:cNvGrpSpPr/>
            <p:nvPr/>
          </p:nvGrpSpPr>
          <p:grpSpPr>
            <a:xfrm>
              <a:off x="8857561" y="888345"/>
              <a:ext cx="2082188" cy="1843838"/>
              <a:chOff x="8857561" y="888345"/>
              <a:chExt cx="2082188" cy="184383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9179059" y="1380344"/>
                <a:ext cx="1075636" cy="10906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857561" y="888345"/>
                <a:ext cx="2082188" cy="1843838"/>
                <a:chOff x="8857561" y="888345"/>
                <a:chExt cx="2082188" cy="1843838"/>
              </a:xfrm>
            </p:grpSpPr>
            <p:cxnSp>
              <p:nvCxnSpPr>
                <p:cNvPr id="7" name="直接箭头连接符 6"/>
                <p:cNvCxnSpPr/>
                <p:nvPr/>
              </p:nvCxnSpPr>
              <p:spPr>
                <a:xfrm flipV="1">
                  <a:off x="9716877" y="1013552"/>
                  <a:ext cx="0" cy="17186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箭头连接符 8"/>
                <p:cNvCxnSpPr/>
                <p:nvPr/>
              </p:nvCxnSpPr>
              <p:spPr>
                <a:xfrm flipV="1">
                  <a:off x="8857561" y="1883884"/>
                  <a:ext cx="1938969" cy="220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矩形 9"/>
                    <p:cNvSpPr/>
                    <p:nvPr/>
                  </p:nvSpPr>
                  <p:spPr>
                    <a:xfrm>
                      <a:off x="10560543" y="1556347"/>
                      <a:ext cx="379206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0" name="矩形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0543" y="1556347"/>
                      <a:ext cx="37920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矩形 10"/>
                    <p:cNvSpPr/>
                    <p:nvPr/>
                  </p:nvSpPr>
                  <p:spPr>
                    <a:xfrm>
                      <a:off x="9635742" y="888345"/>
                      <a:ext cx="3826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1" name="矩形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35742" y="888345"/>
                      <a:ext cx="38260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9495961" y="1649481"/>
                  <a:ext cx="758734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961" y="1649481"/>
                  <a:ext cx="758734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/>
          <p:cNvGrpSpPr/>
          <p:nvPr/>
        </p:nvGrpSpPr>
        <p:grpSpPr>
          <a:xfrm>
            <a:off x="8857561" y="2643861"/>
            <a:ext cx="2082190" cy="2230214"/>
            <a:chOff x="8857559" y="2471014"/>
            <a:chExt cx="2082190" cy="2230214"/>
          </a:xfrm>
        </p:grpSpPr>
        <p:grpSp>
          <p:nvGrpSpPr>
            <p:cNvPr id="33" name="组合 32"/>
            <p:cNvGrpSpPr/>
            <p:nvPr/>
          </p:nvGrpSpPr>
          <p:grpSpPr>
            <a:xfrm>
              <a:off x="8857559" y="2732185"/>
              <a:ext cx="2082190" cy="1969043"/>
              <a:chOff x="8857559" y="2732185"/>
              <a:chExt cx="2082190" cy="1969043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8857559" y="2857390"/>
                <a:ext cx="2082190" cy="1843838"/>
                <a:chOff x="8857317" y="888345"/>
                <a:chExt cx="2082190" cy="1843838"/>
              </a:xfrm>
            </p:grpSpPr>
            <p:cxnSp>
              <p:nvCxnSpPr>
                <p:cNvPr id="24" name="直接箭头连接符 23"/>
                <p:cNvCxnSpPr/>
                <p:nvPr/>
              </p:nvCxnSpPr>
              <p:spPr>
                <a:xfrm flipV="1">
                  <a:off x="9716877" y="1013552"/>
                  <a:ext cx="0" cy="17186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/>
                <p:nvPr/>
              </p:nvCxnSpPr>
              <p:spPr>
                <a:xfrm flipV="1">
                  <a:off x="8857317" y="2450737"/>
                  <a:ext cx="1938969" cy="220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10560301" y="2047574"/>
                      <a:ext cx="379206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6" name="矩形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0301" y="2047574"/>
                      <a:ext cx="379206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矩形 26"/>
                    <p:cNvSpPr/>
                    <p:nvPr/>
                  </p:nvSpPr>
                  <p:spPr>
                    <a:xfrm>
                      <a:off x="9635742" y="888345"/>
                      <a:ext cx="36497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矩形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35742" y="888345"/>
                      <a:ext cx="36497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9511722" y="3647033"/>
                    <a:ext cx="7341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722" y="3647033"/>
                    <a:ext cx="73417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接连接符 28"/>
              <p:cNvCxnSpPr/>
              <p:nvPr/>
            </p:nvCxnSpPr>
            <p:spPr>
              <a:xfrm flipV="1">
                <a:off x="8920252" y="3637998"/>
                <a:ext cx="1640291" cy="49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弧形 29"/>
              <p:cNvSpPr/>
              <p:nvPr/>
            </p:nvSpPr>
            <p:spPr>
              <a:xfrm rot="5400000">
                <a:off x="8847850" y="2964548"/>
                <a:ext cx="1687598" cy="1222872"/>
              </a:xfrm>
              <a:prstGeom prst="arc">
                <a:avLst>
                  <a:gd name="adj1" fmla="val 16297021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弧形 30"/>
            <p:cNvSpPr/>
            <p:nvPr/>
          </p:nvSpPr>
          <p:spPr>
            <a:xfrm rot="5400000" flipV="1">
              <a:off x="8767926" y="2754942"/>
              <a:ext cx="1945442" cy="1377586"/>
            </a:xfrm>
            <a:prstGeom prst="arc">
              <a:avLst>
                <a:gd name="adj1" fmla="val 1673678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788509" y="3470688"/>
                <a:ext cx="5858399" cy="68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09" y="3470688"/>
                <a:ext cx="5858399" cy="6803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606628" y="2078454"/>
                <a:ext cx="6082499" cy="1009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28" y="2078454"/>
                <a:ext cx="6082499" cy="10091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731107" y="4221334"/>
                <a:ext cx="4367221" cy="674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107" y="4221334"/>
                <a:ext cx="4367221" cy="6749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766608" y="4967408"/>
                <a:ext cx="5928546" cy="714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  <m:aln/>
                          </m:r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608" y="4967408"/>
                <a:ext cx="5928546" cy="7146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31107" y="5596369"/>
                <a:ext cx="3774303" cy="763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  <m:aln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107" y="5596369"/>
                <a:ext cx="3774303" cy="7631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22702" y="5681745"/>
                <a:ext cx="2676374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=64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702" y="5681745"/>
                <a:ext cx="2676374" cy="5924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11711" y="235218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prstClr val="black"/>
                </a:solidFill>
              </a:rPr>
              <a:t>xoy</a:t>
            </a:r>
            <a:r>
              <a:rPr lang="zh-CN" altLang="en-US" sz="2400" dirty="0" smtClean="0">
                <a:solidFill>
                  <a:prstClr val="black"/>
                </a:solidFill>
              </a:rPr>
              <a:t>面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05863" y="3689337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prstClr val="black"/>
                </a:solidFill>
              </a:rPr>
              <a:t>xoz</a:t>
            </a:r>
            <a:r>
              <a:rPr lang="zh-CN" altLang="en-US" sz="2400" dirty="0" smtClean="0">
                <a:solidFill>
                  <a:prstClr val="black"/>
                </a:solidFill>
              </a:rPr>
              <a:t>面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08812" y="5201186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prstClr val="black"/>
                </a:solidFill>
              </a:rPr>
              <a:t>xoz</a:t>
            </a:r>
            <a:r>
              <a:rPr lang="zh-CN" altLang="en-US" sz="2400" dirty="0" smtClean="0">
                <a:solidFill>
                  <a:prstClr val="black"/>
                </a:solidFill>
              </a:rPr>
              <a:t>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65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35" grpId="0"/>
      <p:bldP spid="36" grpId="0"/>
      <p:bldP spid="38" grpId="0"/>
      <p:bldP spid="39" grpId="0"/>
      <p:bldP spid="40" grpId="0"/>
      <p:bldP spid="6" grpId="0"/>
      <p:bldP spid="8" grpId="0"/>
      <p:bldP spid="37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304606" y="365125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截面法</a:t>
            </a:r>
            <a:endParaRPr lang="zh-CN" altLang="en-US" sz="2400" b="1" dirty="0"/>
          </a:p>
        </p:txBody>
      </p:sp>
      <p:grpSp>
        <p:nvGrpSpPr>
          <p:cNvPr id="63" name="组合 62"/>
          <p:cNvGrpSpPr/>
          <p:nvPr/>
        </p:nvGrpSpPr>
        <p:grpSpPr>
          <a:xfrm>
            <a:off x="8911620" y="3227942"/>
            <a:ext cx="3064771" cy="3070444"/>
            <a:chOff x="1257300" y="1544638"/>
            <a:chExt cx="3473451" cy="4227512"/>
          </a:xfrm>
        </p:grpSpPr>
        <p:sp>
          <p:nvSpPr>
            <p:cNvPr id="4" name="Freeform 230"/>
            <p:cNvSpPr>
              <a:spLocks/>
            </p:cNvSpPr>
            <p:nvPr/>
          </p:nvSpPr>
          <p:spPr bwMode="auto">
            <a:xfrm>
              <a:off x="3109913" y="2901950"/>
              <a:ext cx="1076325" cy="422275"/>
            </a:xfrm>
            <a:custGeom>
              <a:avLst/>
              <a:gdLst>
                <a:gd name="T0" fmla="*/ 678 w 678"/>
                <a:gd name="T1" fmla="*/ 133 h 266"/>
                <a:gd name="T2" fmla="*/ 678 w 678"/>
                <a:gd name="T3" fmla="*/ 133 h 266"/>
                <a:gd name="T4" fmla="*/ 672 w 678"/>
                <a:gd name="T5" fmla="*/ 159 h 266"/>
                <a:gd name="T6" fmla="*/ 653 w 678"/>
                <a:gd name="T7" fmla="*/ 184 h 266"/>
                <a:gd name="T8" fmla="*/ 621 w 678"/>
                <a:gd name="T9" fmla="*/ 209 h 266"/>
                <a:gd name="T10" fmla="*/ 577 w 678"/>
                <a:gd name="T11" fmla="*/ 228 h 266"/>
                <a:gd name="T12" fmla="*/ 526 w 678"/>
                <a:gd name="T13" fmla="*/ 247 h 266"/>
                <a:gd name="T14" fmla="*/ 469 w 678"/>
                <a:gd name="T15" fmla="*/ 260 h 266"/>
                <a:gd name="T16" fmla="*/ 406 w 678"/>
                <a:gd name="T17" fmla="*/ 266 h 266"/>
                <a:gd name="T18" fmla="*/ 342 w 678"/>
                <a:gd name="T19" fmla="*/ 266 h 266"/>
                <a:gd name="T20" fmla="*/ 342 w 678"/>
                <a:gd name="T21" fmla="*/ 266 h 266"/>
                <a:gd name="T22" fmla="*/ 272 w 678"/>
                <a:gd name="T23" fmla="*/ 266 h 266"/>
                <a:gd name="T24" fmla="*/ 209 w 678"/>
                <a:gd name="T25" fmla="*/ 260 h 266"/>
                <a:gd name="T26" fmla="*/ 152 w 678"/>
                <a:gd name="T27" fmla="*/ 247 h 266"/>
                <a:gd name="T28" fmla="*/ 101 w 678"/>
                <a:gd name="T29" fmla="*/ 228 h 266"/>
                <a:gd name="T30" fmla="*/ 57 w 678"/>
                <a:gd name="T31" fmla="*/ 209 h 266"/>
                <a:gd name="T32" fmla="*/ 25 w 678"/>
                <a:gd name="T33" fmla="*/ 184 h 266"/>
                <a:gd name="T34" fmla="*/ 6 w 678"/>
                <a:gd name="T35" fmla="*/ 159 h 266"/>
                <a:gd name="T36" fmla="*/ 0 w 678"/>
                <a:gd name="T37" fmla="*/ 133 h 266"/>
                <a:gd name="T38" fmla="*/ 0 w 678"/>
                <a:gd name="T39" fmla="*/ 133 h 266"/>
                <a:gd name="T40" fmla="*/ 6 w 678"/>
                <a:gd name="T41" fmla="*/ 108 h 266"/>
                <a:gd name="T42" fmla="*/ 25 w 678"/>
                <a:gd name="T43" fmla="*/ 83 h 266"/>
                <a:gd name="T44" fmla="*/ 57 w 678"/>
                <a:gd name="T45" fmla="*/ 57 h 266"/>
                <a:gd name="T46" fmla="*/ 101 w 678"/>
                <a:gd name="T47" fmla="*/ 38 h 266"/>
                <a:gd name="T48" fmla="*/ 152 w 678"/>
                <a:gd name="T49" fmla="*/ 26 h 266"/>
                <a:gd name="T50" fmla="*/ 209 w 678"/>
                <a:gd name="T51" fmla="*/ 13 h 266"/>
                <a:gd name="T52" fmla="*/ 272 w 678"/>
                <a:gd name="T53" fmla="*/ 0 h 266"/>
                <a:gd name="T54" fmla="*/ 342 w 678"/>
                <a:gd name="T55" fmla="*/ 0 h 266"/>
                <a:gd name="T56" fmla="*/ 342 w 678"/>
                <a:gd name="T57" fmla="*/ 0 h 266"/>
                <a:gd name="T58" fmla="*/ 406 w 678"/>
                <a:gd name="T59" fmla="*/ 0 h 266"/>
                <a:gd name="T60" fmla="*/ 469 w 678"/>
                <a:gd name="T61" fmla="*/ 13 h 266"/>
                <a:gd name="T62" fmla="*/ 526 w 678"/>
                <a:gd name="T63" fmla="*/ 26 h 266"/>
                <a:gd name="T64" fmla="*/ 577 w 678"/>
                <a:gd name="T65" fmla="*/ 38 h 266"/>
                <a:gd name="T66" fmla="*/ 621 w 678"/>
                <a:gd name="T67" fmla="*/ 57 h 266"/>
                <a:gd name="T68" fmla="*/ 653 w 678"/>
                <a:gd name="T69" fmla="*/ 83 h 266"/>
                <a:gd name="T70" fmla="*/ 672 w 678"/>
                <a:gd name="T71" fmla="*/ 108 h 266"/>
                <a:gd name="T72" fmla="*/ 678 w 678"/>
                <a:gd name="T73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8" h="266">
                  <a:moveTo>
                    <a:pt x="678" y="133"/>
                  </a:moveTo>
                  <a:lnTo>
                    <a:pt x="678" y="133"/>
                  </a:lnTo>
                  <a:lnTo>
                    <a:pt x="672" y="159"/>
                  </a:lnTo>
                  <a:lnTo>
                    <a:pt x="653" y="184"/>
                  </a:lnTo>
                  <a:lnTo>
                    <a:pt x="621" y="209"/>
                  </a:lnTo>
                  <a:lnTo>
                    <a:pt x="577" y="228"/>
                  </a:lnTo>
                  <a:lnTo>
                    <a:pt x="526" y="247"/>
                  </a:lnTo>
                  <a:lnTo>
                    <a:pt x="469" y="260"/>
                  </a:lnTo>
                  <a:lnTo>
                    <a:pt x="406" y="266"/>
                  </a:lnTo>
                  <a:lnTo>
                    <a:pt x="342" y="266"/>
                  </a:lnTo>
                  <a:lnTo>
                    <a:pt x="342" y="266"/>
                  </a:lnTo>
                  <a:lnTo>
                    <a:pt x="272" y="266"/>
                  </a:lnTo>
                  <a:lnTo>
                    <a:pt x="209" y="260"/>
                  </a:lnTo>
                  <a:lnTo>
                    <a:pt x="152" y="247"/>
                  </a:lnTo>
                  <a:lnTo>
                    <a:pt x="101" y="228"/>
                  </a:lnTo>
                  <a:lnTo>
                    <a:pt x="57" y="209"/>
                  </a:lnTo>
                  <a:lnTo>
                    <a:pt x="25" y="184"/>
                  </a:lnTo>
                  <a:lnTo>
                    <a:pt x="6" y="159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6" y="108"/>
                  </a:lnTo>
                  <a:lnTo>
                    <a:pt x="25" y="83"/>
                  </a:lnTo>
                  <a:lnTo>
                    <a:pt x="57" y="57"/>
                  </a:lnTo>
                  <a:lnTo>
                    <a:pt x="101" y="38"/>
                  </a:lnTo>
                  <a:lnTo>
                    <a:pt x="152" y="26"/>
                  </a:lnTo>
                  <a:lnTo>
                    <a:pt x="209" y="13"/>
                  </a:lnTo>
                  <a:lnTo>
                    <a:pt x="272" y="0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406" y="0"/>
                  </a:lnTo>
                  <a:lnTo>
                    <a:pt x="469" y="13"/>
                  </a:lnTo>
                  <a:lnTo>
                    <a:pt x="526" y="26"/>
                  </a:lnTo>
                  <a:lnTo>
                    <a:pt x="577" y="38"/>
                  </a:lnTo>
                  <a:lnTo>
                    <a:pt x="621" y="57"/>
                  </a:lnTo>
                  <a:lnTo>
                    <a:pt x="653" y="83"/>
                  </a:lnTo>
                  <a:lnTo>
                    <a:pt x="672" y="108"/>
                  </a:lnTo>
                  <a:lnTo>
                    <a:pt x="678" y="133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" name="Freeform 231"/>
            <p:cNvSpPr>
              <a:spLocks/>
            </p:cNvSpPr>
            <p:nvPr/>
          </p:nvSpPr>
          <p:spPr bwMode="auto">
            <a:xfrm>
              <a:off x="3109913" y="2901950"/>
              <a:ext cx="1076325" cy="422275"/>
            </a:xfrm>
            <a:custGeom>
              <a:avLst/>
              <a:gdLst>
                <a:gd name="T0" fmla="*/ 678 w 678"/>
                <a:gd name="T1" fmla="*/ 133 h 266"/>
                <a:gd name="T2" fmla="*/ 678 w 678"/>
                <a:gd name="T3" fmla="*/ 133 h 266"/>
                <a:gd name="T4" fmla="*/ 672 w 678"/>
                <a:gd name="T5" fmla="*/ 159 h 266"/>
                <a:gd name="T6" fmla="*/ 653 w 678"/>
                <a:gd name="T7" fmla="*/ 184 h 266"/>
                <a:gd name="T8" fmla="*/ 621 w 678"/>
                <a:gd name="T9" fmla="*/ 209 h 266"/>
                <a:gd name="T10" fmla="*/ 577 w 678"/>
                <a:gd name="T11" fmla="*/ 228 h 266"/>
                <a:gd name="T12" fmla="*/ 526 w 678"/>
                <a:gd name="T13" fmla="*/ 247 h 266"/>
                <a:gd name="T14" fmla="*/ 469 w 678"/>
                <a:gd name="T15" fmla="*/ 260 h 266"/>
                <a:gd name="T16" fmla="*/ 406 w 678"/>
                <a:gd name="T17" fmla="*/ 266 h 266"/>
                <a:gd name="T18" fmla="*/ 342 w 678"/>
                <a:gd name="T19" fmla="*/ 266 h 266"/>
                <a:gd name="T20" fmla="*/ 342 w 678"/>
                <a:gd name="T21" fmla="*/ 266 h 266"/>
                <a:gd name="T22" fmla="*/ 272 w 678"/>
                <a:gd name="T23" fmla="*/ 266 h 266"/>
                <a:gd name="T24" fmla="*/ 209 w 678"/>
                <a:gd name="T25" fmla="*/ 260 h 266"/>
                <a:gd name="T26" fmla="*/ 152 w 678"/>
                <a:gd name="T27" fmla="*/ 247 h 266"/>
                <a:gd name="T28" fmla="*/ 101 w 678"/>
                <a:gd name="T29" fmla="*/ 228 h 266"/>
                <a:gd name="T30" fmla="*/ 57 w 678"/>
                <a:gd name="T31" fmla="*/ 209 h 266"/>
                <a:gd name="T32" fmla="*/ 25 w 678"/>
                <a:gd name="T33" fmla="*/ 184 h 266"/>
                <a:gd name="T34" fmla="*/ 6 w 678"/>
                <a:gd name="T35" fmla="*/ 159 h 266"/>
                <a:gd name="T36" fmla="*/ 0 w 678"/>
                <a:gd name="T37" fmla="*/ 133 h 266"/>
                <a:gd name="T38" fmla="*/ 0 w 678"/>
                <a:gd name="T39" fmla="*/ 133 h 266"/>
                <a:gd name="T40" fmla="*/ 6 w 678"/>
                <a:gd name="T41" fmla="*/ 108 h 266"/>
                <a:gd name="T42" fmla="*/ 25 w 678"/>
                <a:gd name="T43" fmla="*/ 83 h 266"/>
                <a:gd name="T44" fmla="*/ 57 w 678"/>
                <a:gd name="T45" fmla="*/ 57 h 266"/>
                <a:gd name="T46" fmla="*/ 101 w 678"/>
                <a:gd name="T47" fmla="*/ 38 h 266"/>
                <a:gd name="T48" fmla="*/ 152 w 678"/>
                <a:gd name="T49" fmla="*/ 26 h 266"/>
                <a:gd name="T50" fmla="*/ 209 w 678"/>
                <a:gd name="T51" fmla="*/ 13 h 266"/>
                <a:gd name="T52" fmla="*/ 272 w 678"/>
                <a:gd name="T53" fmla="*/ 0 h 266"/>
                <a:gd name="T54" fmla="*/ 342 w 678"/>
                <a:gd name="T55" fmla="*/ 0 h 266"/>
                <a:gd name="T56" fmla="*/ 342 w 678"/>
                <a:gd name="T57" fmla="*/ 0 h 266"/>
                <a:gd name="T58" fmla="*/ 406 w 678"/>
                <a:gd name="T59" fmla="*/ 0 h 266"/>
                <a:gd name="T60" fmla="*/ 469 w 678"/>
                <a:gd name="T61" fmla="*/ 13 h 266"/>
                <a:gd name="T62" fmla="*/ 526 w 678"/>
                <a:gd name="T63" fmla="*/ 26 h 266"/>
                <a:gd name="T64" fmla="*/ 577 w 678"/>
                <a:gd name="T65" fmla="*/ 38 h 266"/>
                <a:gd name="T66" fmla="*/ 621 w 678"/>
                <a:gd name="T67" fmla="*/ 57 h 266"/>
                <a:gd name="T68" fmla="*/ 653 w 678"/>
                <a:gd name="T69" fmla="*/ 83 h 266"/>
                <a:gd name="T70" fmla="*/ 672 w 678"/>
                <a:gd name="T71" fmla="*/ 108 h 266"/>
                <a:gd name="T72" fmla="*/ 678 w 678"/>
                <a:gd name="T73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8" h="266">
                  <a:moveTo>
                    <a:pt x="678" y="133"/>
                  </a:moveTo>
                  <a:lnTo>
                    <a:pt x="678" y="133"/>
                  </a:lnTo>
                  <a:lnTo>
                    <a:pt x="672" y="159"/>
                  </a:lnTo>
                  <a:lnTo>
                    <a:pt x="653" y="184"/>
                  </a:lnTo>
                  <a:lnTo>
                    <a:pt x="621" y="209"/>
                  </a:lnTo>
                  <a:lnTo>
                    <a:pt x="577" y="228"/>
                  </a:lnTo>
                  <a:lnTo>
                    <a:pt x="526" y="247"/>
                  </a:lnTo>
                  <a:lnTo>
                    <a:pt x="469" y="260"/>
                  </a:lnTo>
                  <a:lnTo>
                    <a:pt x="406" y="266"/>
                  </a:lnTo>
                  <a:lnTo>
                    <a:pt x="342" y="266"/>
                  </a:lnTo>
                  <a:lnTo>
                    <a:pt x="342" y="266"/>
                  </a:lnTo>
                  <a:lnTo>
                    <a:pt x="272" y="266"/>
                  </a:lnTo>
                  <a:lnTo>
                    <a:pt x="209" y="260"/>
                  </a:lnTo>
                  <a:lnTo>
                    <a:pt x="152" y="247"/>
                  </a:lnTo>
                  <a:lnTo>
                    <a:pt x="101" y="228"/>
                  </a:lnTo>
                  <a:lnTo>
                    <a:pt x="57" y="209"/>
                  </a:lnTo>
                  <a:lnTo>
                    <a:pt x="25" y="184"/>
                  </a:lnTo>
                  <a:lnTo>
                    <a:pt x="6" y="159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6" y="108"/>
                  </a:lnTo>
                  <a:lnTo>
                    <a:pt x="25" y="83"/>
                  </a:lnTo>
                  <a:lnTo>
                    <a:pt x="57" y="57"/>
                  </a:lnTo>
                  <a:lnTo>
                    <a:pt x="101" y="38"/>
                  </a:lnTo>
                  <a:lnTo>
                    <a:pt x="152" y="26"/>
                  </a:lnTo>
                  <a:lnTo>
                    <a:pt x="209" y="13"/>
                  </a:lnTo>
                  <a:lnTo>
                    <a:pt x="272" y="0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406" y="0"/>
                  </a:lnTo>
                  <a:lnTo>
                    <a:pt x="469" y="13"/>
                  </a:lnTo>
                  <a:lnTo>
                    <a:pt x="526" y="26"/>
                  </a:lnTo>
                  <a:lnTo>
                    <a:pt x="577" y="38"/>
                  </a:lnTo>
                  <a:lnTo>
                    <a:pt x="621" y="57"/>
                  </a:lnTo>
                  <a:lnTo>
                    <a:pt x="653" y="83"/>
                  </a:lnTo>
                  <a:lnTo>
                    <a:pt x="672" y="108"/>
                  </a:lnTo>
                  <a:lnTo>
                    <a:pt x="678" y="1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" name="Freeform 237"/>
            <p:cNvSpPr>
              <a:spLocks/>
            </p:cNvSpPr>
            <p:nvPr/>
          </p:nvSpPr>
          <p:spPr bwMode="auto">
            <a:xfrm>
              <a:off x="3109913" y="2278063"/>
              <a:ext cx="1076325" cy="1671637"/>
            </a:xfrm>
            <a:custGeom>
              <a:avLst/>
              <a:gdLst>
                <a:gd name="T0" fmla="*/ 678 w 678"/>
                <a:gd name="T1" fmla="*/ 526 h 1053"/>
                <a:gd name="T2" fmla="*/ 678 w 678"/>
                <a:gd name="T3" fmla="*/ 526 h 1053"/>
                <a:gd name="T4" fmla="*/ 672 w 678"/>
                <a:gd name="T5" fmla="*/ 634 h 1053"/>
                <a:gd name="T6" fmla="*/ 653 w 678"/>
                <a:gd name="T7" fmla="*/ 729 h 1053"/>
                <a:gd name="T8" fmla="*/ 621 w 678"/>
                <a:gd name="T9" fmla="*/ 824 h 1053"/>
                <a:gd name="T10" fmla="*/ 577 w 678"/>
                <a:gd name="T11" fmla="*/ 900 h 1053"/>
                <a:gd name="T12" fmla="*/ 558 w 678"/>
                <a:gd name="T13" fmla="*/ 932 h 1053"/>
                <a:gd name="T14" fmla="*/ 526 w 678"/>
                <a:gd name="T15" fmla="*/ 964 h 1053"/>
                <a:gd name="T16" fmla="*/ 501 w 678"/>
                <a:gd name="T17" fmla="*/ 989 h 1053"/>
                <a:gd name="T18" fmla="*/ 469 w 678"/>
                <a:gd name="T19" fmla="*/ 1015 h 1053"/>
                <a:gd name="T20" fmla="*/ 437 w 678"/>
                <a:gd name="T21" fmla="*/ 1027 h 1053"/>
                <a:gd name="T22" fmla="*/ 406 w 678"/>
                <a:gd name="T23" fmla="*/ 1040 h 1053"/>
                <a:gd name="T24" fmla="*/ 374 w 678"/>
                <a:gd name="T25" fmla="*/ 1053 h 1053"/>
                <a:gd name="T26" fmla="*/ 342 w 678"/>
                <a:gd name="T27" fmla="*/ 1053 h 1053"/>
                <a:gd name="T28" fmla="*/ 342 w 678"/>
                <a:gd name="T29" fmla="*/ 1053 h 1053"/>
                <a:gd name="T30" fmla="*/ 304 w 678"/>
                <a:gd name="T31" fmla="*/ 1053 h 1053"/>
                <a:gd name="T32" fmla="*/ 272 w 678"/>
                <a:gd name="T33" fmla="*/ 1040 h 1053"/>
                <a:gd name="T34" fmla="*/ 241 w 678"/>
                <a:gd name="T35" fmla="*/ 1027 h 1053"/>
                <a:gd name="T36" fmla="*/ 209 w 678"/>
                <a:gd name="T37" fmla="*/ 1015 h 1053"/>
                <a:gd name="T38" fmla="*/ 177 w 678"/>
                <a:gd name="T39" fmla="*/ 989 h 1053"/>
                <a:gd name="T40" fmla="*/ 152 w 678"/>
                <a:gd name="T41" fmla="*/ 964 h 1053"/>
                <a:gd name="T42" fmla="*/ 127 w 678"/>
                <a:gd name="T43" fmla="*/ 932 h 1053"/>
                <a:gd name="T44" fmla="*/ 101 w 678"/>
                <a:gd name="T45" fmla="*/ 900 h 1053"/>
                <a:gd name="T46" fmla="*/ 57 w 678"/>
                <a:gd name="T47" fmla="*/ 824 h 1053"/>
                <a:gd name="T48" fmla="*/ 25 w 678"/>
                <a:gd name="T49" fmla="*/ 729 h 1053"/>
                <a:gd name="T50" fmla="*/ 6 w 678"/>
                <a:gd name="T51" fmla="*/ 634 h 1053"/>
                <a:gd name="T52" fmla="*/ 0 w 678"/>
                <a:gd name="T53" fmla="*/ 526 h 1053"/>
                <a:gd name="T54" fmla="*/ 0 w 678"/>
                <a:gd name="T55" fmla="*/ 526 h 1053"/>
                <a:gd name="T56" fmla="*/ 6 w 678"/>
                <a:gd name="T57" fmla="*/ 419 h 1053"/>
                <a:gd name="T58" fmla="*/ 25 w 678"/>
                <a:gd name="T59" fmla="*/ 323 h 1053"/>
                <a:gd name="T60" fmla="*/ 57 w 678"/>
                <a:gd name="T61" fmla="*/ 235 h 1053"/>
                <a:gd name="T62" fmla="*/ 101 w 678"/>
                <a:gd name="T63" fmla="*/ 152 h 1053"/>
                <a:gd name="T64" fmla="*/ 127 w 678"/>
                <a:gd name="T65" fmla="*/ 121 h 1053"/>
                <a:gd name="T66" fmla="*/ 152 w 678"/>
                <a:gd name="T67" fmla="*/ 89 h 1053"/>
                <a:gd name="T68" fmla="*/ 177 w 678"/>
                <a:gd name="T69" fmla="*/ 64 h 1053"/>
                <a:gd name="T70" fmla="*/ 209 w 678"/>
                <a:gd name="T71" fmla="*/ 45 h 1053"/>
                <a:gd name="T72" fmla="*/ 241 w 678"/>
                <a:gd name="T73" fmla="*/ 25 h 1053"/>
                <a:gd name="T74" fmla="*/ 272 w 678"/>
                <a:gd name="T75" fmla="*/ 13 h 1053"/>
                <a:gd name="T76" fmla="*/ 304 w 678"/>
                <a:gd name="T77" fmla="*/ 6 h 1053"/>
                <a:gd name="T78" fmla="*/ 342 w 678"/>
                <a:gd name="T79" fmla="*/ 0 h 1053"/>
                <a:gd name="T80" fmla="*/ 342 w 678"/>
                <a:gd name="T81" fmla="*/ 0 h 1053"/>
                <a:gd name="T82" fmla="*/ 374 w 678"/>
                <a:gd name="T83" fmla="*/ 6 h 1053"/>
                <a:gd name="T84" fmla="*/ 406 w 678"/>
                <a:gd name="T85" fmla="*/ 13 h 1053"/>
                <a:gd name="T86" fmla="*/ 437 w 678"/>
                <a:gd name="T87" fmla="*/ 25 h 1053"/>
                <a:gd name="T88" fmla="*/ 469 w 678"/>
                <a:gd name="T89" fmla="*/ 45 h 1053"/>
                <a:gd name="T90" fmla="*/ 501 w 678"/>
                <a:gd name="T91" fmla="*/ 64 h 1053"/>
                <a:gd name="T92" fmla="*/ 526 w 678"/>
                <a:gd name="T93" fmla="*/ 89 h 1053"/>
                <a:gd name="T94" fmla="*/ 558 w 678"/>
                <a:gd name="T95" fmla="*/ 121 h 1053"/>
                <a:gd name="T96" fmla="*/ 577 w 678"/>
                <a:gd name="T97" fmla="*/ 152 h 1053"/>
                <a:gd name="T98" fmla="*/ 621 w 678"/>
                <a:gd name="T99" fmla="*/ 235 h 1053"/>
                <a:gd name="T100" fmla="*/ 653 w 678"/>
                <a:gd name="T101" fmla="*/ 323 h 1053"/>
                <a:gd name="T102" fmla="*/ 672 w 678"/>
                <a:gd name="T103" fmla="*/ 419 h 1053"/>
                <a:gd name="T104" fmla="*/ 678 w 678"/>
                <a:gd name="T105" fmla="*/ 526 h 1053"/>
                <a:gd name="T106" fmla="*/ 678 w 678"/>
                <a:gd name="T107" fmla="*/ 526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8" h="1053">
                  <a:moveTo>
                    <a:pt x="678" y="526"/>
                  </a:moveTo>
                  <a:lnTo>
                    <a:pt x="678" y="526"/>
                  </a:lnTo>
                  <a:lnTo>
                    <a:pt x="672" y="634"/>
                  </a:lnTo>
                  <a:lnTo>
                    <a:pt x="653" y="729"/>
                  </a:lnTo>
                  <a:lnTo>
                    <a:pt x="621" y="824"/>
                  </a:lnTo>
                  <a:lnTo>
                    <a:pt x="577" y="900"/>
                  </a:lnTo>
                  <a:lnTo>
                    <a:pt x="558" y="932"/>
                  </a:lnTo>
                  <a:lnTo>
                    <a:pt x="526" y="964"/>
                  </a:lnTo>
                  <a:lnTo>
                    <a:pt x="501" y="989"/>
                  </a:lnTo>
                  <a:lnTo>
                    <a:pt x="469" y="1015"/>
                  </a:lnTo>
                  <a:lnTo>
                    <a:pt x="437" y="1027"/>
                  </a:lnTo>
                  <a:lnTo>
                    <a:pt x="406" y="1040"/>
                  </a:lnTo>
                  <a:lnTo>
                    <a:pt x="374" y="1053"/>
                  </a:lnTo>
                  <a:lnTo>
                    <a:pt x="342" y="1053"/>
                  </a:lnTo>
                  <a:lnTo>
                    <a:pt x="342" y="1053"/>
                  </a:lnTo>
                  <a:lnTo>
                    <a:pt x="304" y="1053"/>
                  </a:lnTo>
                  <a:lnTo>
                    <a:pt x="272" y="1040"/>
                  </a:lnTo>
                  <a:lnTo>
                    <a:pt x="241" y="1027"/>
                  </a:lnTo>
                  <a:lnTo>
                    <a:pt x="209" y="1015"/>
                  </a:lnTo>
                  <a:lnTo>
                    <a:pt x="177" y="989"/>
                  </a:lnTo>
                  <a:lnTo>
                    <a:pt x="152" y="964"/>
                  </a:lnTo>
                  <a:lnTo>
                    <a:pt x="127" y="932"/>
                  </a:lnTo>
                  <a:lnTo>
                    <a:pt x="101" y="900"/>
                  </a:lnTo>
                  <a:lnTo>
                    <a:pt x="57" y="824"/>
                  </a:lnTo>
                  <a:lnTo>
                    <a:pt x="25" y="729"/>
                  </a:lnTo>
                  <a:lnTo>
                    <a:pt x="6" y="634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6" y="419"/>
                  </a:lnTo>
                  <a:lnTo>
                    <a:pt x="25" y="323"/>
                  </a:lnTo>
                  <a:lnTo>
                    <a:pt x="57" y="235"/>
                  </a:lnTo>
                  <a:lnTo>
                    <a:pt x="101" y="152"/>
                  </a:lnTo>
                  <a:lnTo>
                    <a:pt x="127" y="121"/>
                  </a:lnTo>
                  <a:lnTo>
                    <a:pt x="152" y="89"/>
                  </a:lnTo>
                  <a:lnTo>
                    <a:pt x="177" y="64"/>
                  </a:lnTo>
                  <a:lnTo>
                    <a:pt x="209" y="45"/>
                  </a:lnTo>
                  <a:lnTo>
                    <a:pt x="241" y="25"/>
                  </a:lnTo>
                  <a:lnTo>
                    <a:pt x="272" y="13"/>
                  </a:lnTo>
                  <a:lnTo>
                    <a:pt x="304" y="6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4" y="6"/>
                  </a:lnTo>
                  <a:lnTo>
                    <a:pt x="406" y="13"/>
                  </a:lnTo>
                  <a:lnTo>
                    <a:pt x="437" y="25"/>
                  </a:lnTo>
                  <a:lnTo>
                    <a:pt x="469" y="45"/>
                  </a:lnTo>
                  <a:lnTo>
                    <a:pt x="501" y="64"/>
                  </a:lnTo>
                  <a:lnTo>
                    <a:pt x="526" y="89"/>
                  </a:lnTo>
                  <a:lnTo>
                    <a:pt x="558" y="121"/>
                  </a:lnTo>
                  <a:lnTo>
                    <a:pt x="577" y="152"/>
                  </a:lnTo>
                  <a:lnTo>
                    <a:pt x="621" y="235"/>
                  </a:lnTo>
                  <a:lnTo>
                    <a:pt x="653" y="323"/>
                  </a:lnTo>
                  <a:lnTo>
                    <a:pt x="672" y="419"/>
                  </a:lnTo>
                  <a:lnTo>
                    <a:pt x="678" y="526"/>
                  </a:lnTo>
                  <a:lnTo>
                    <a:pt x="678" y="526"/>
                  </a:lnTo>
                  <a:close/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" name="Freeform 238"/>
            <p:cNvSpPr>
              <a:spLocks/>
            </p:cNvSpPr>
            <p:nvPr/>
          </p:nvSpPr>
          <p:spPr bwMode="auto">
            <a:xfrm>
              <a:off x="3109913" y="3113088"/>
              <a:ext cx="1076325" cy="211137"/>
            </a:xfrm>
            <a:custGeom>
              <a:avLst/>
              <a:gdLst>
                <a:gd name="T0" fmla="*/ 678 w 678"/>
                <a:gd name="T1" fmla="*/ 0 h 133"/>
                <a:gd name="T2" fmla="*/ 678 w 678"/>
                <a:gd name="T3" fmla="*/ 0 h 133"/>
                <a:gd name="T4" fmla="*/ 672 w 678"/>
                <a:gd name="T5" fmla="*/ 26 h 133"/>
                <a:gd name="T6" fmla="*/ 653 w 678"/>
                <a:gd name="T7" fmla="*/ 51 h 133"/>
                <a:gd name="T8" fmla="*/ 621 w 678"/>
                <a:gd name="T9" fmla="*/ 76 h 133"/>
                <a:gd name="T10" fmla="*/ 577 w 678"/>
                <a:gd name="T11" fmla="*/ 95 h 133"/>
                <a:gd name="T12" fmla="*/ 526 w 678"/>
                <a:gd name="T13" fmla="*/ 114 h 133"/>
                <a:gd name="T14" fmla="*/ 469 w 678"/>
                <a:gd name="T15" fmla="*/ 127 h 133"/>
                <a:gd name="T16" fmla="*/ 406 w 678"/>
                <a:gd name="T17" fmla="*/ 133 h 133"/>
                <a:gd name="T18" fmla="*/ 342 w 678"/>
                <a:gd name="T19" fmla="*/ 133 h 133"/>
                <a:gd name="T20" fmla="*/ 342 w 678"/>
                <a:gd name="T21" fmla="*/ 133 h 133"/>
                <a:gd name="T22" fmla="*/ 272 w 678"/>
                <a:gd name="T23" fmla="*/ 133 h 133"/>
                <a:gd name="T24" fmla="*/ 209 w 678"/>
                <a:gd name="T25" fmla="*/ 127 h 133"/>
                <a:gd name="T26" fmla="*/ 152 w 678"/>
                <a:gd name="T27" fmla="*/ 114 h 133"/>
                <a:gd name="T28" fmla="*/ 101 w 678"/>
                <a:gd name="T29" fmla="*/ 95 h 133"/>
                <a:gd name="T30" fmla="*/ 57 w 678"/>
                <a:gd name="T31" fmla="*/ 76 h 133"/>
                <a:gd name="T32" fmla="*/ 25 w 678"/>
                <a:gd name="T33" fmla="*/ 51 h 133"/>
                <a:gd name="T34" fmla="*/ 6 w 678"/>
                <a:gd name="T35" fmla="*/ 26 h 133"/>
                <a:gd name="T36" fmla="*/ 0 w 678"/>
                <a:gd name="T3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8" h="133">
                  <a:moveTo>
                    <a:pt x="678" y="0"/>
                  </a:moveTo>
                  <a:lnTo>
                    <a:pt x="678" y="0"/>
                  </a:lnTo>
                  <a:lnTo>
                    <a:pt x="672" y="26"/>
                  </a:lnTo>
                  <a:lnTo>
                    <a:pt x="653" y="51"/>
                  </a:lnTo>
                  <a:lnTo>
                    <a:pt x="621" y="76"/>
                  </a:lnTo>
                  <a:lnTo>
                    <a:pt x="577" y="95"/>
                  </a:lnTo>
                  <a:lnTo>
                    <a:pt x="526" y="114"/>
                  </a:lnTo>
                  <a:lnTo>
                    <a:pt x="469" y="127"/>
                  </a:lnTo>
                  <a:lnTo>
                    <a:pt x="406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272" y="133"/>
                  </a:lnTo>
                  <a:lnTo>
                    <a:pt x="209" y="127"/>
                  </a:lnTo>
                  <a:lnTo>
                    <a:pt x="152" y="114"/>
                  </a:lnTo>
                  <a:lnTo>
                    <a:pt x="101" y="95"/>
                  </a:lnTo>
                  <a:lnTo>
                    <a:pt x="57" y="76"/>
                  </a:lnTo>
                  <a:lnTo>
                    <a:pt x="25" y="51"/>
                  </a:lnTo>
                  <a:lnTo>
                    <a:pt x="6" y="26"/>
                  </a:lnTo>
                  <a:lnTo>
                    <a:pt x="0" y="0"/>
                  </a:lnTo>
                </a:path>
              </a:pathLst>
            </a:cu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109913" y="2901950"/>
              <a:ext cx="1027113" cy="211137"/>
              <a:chOff x="3109913" y="3968750"/>
              <a:chExt cx="1027113" cy="211137"/>
            </a:xfrm>
          </p:grpSpPr>
          <p:sp>
            <p:nvSpPr>
              <p:cNvPr id="9" name="Freeform 239"/>
              <p:cNvSpPr>
                <a:spLocks/>
              </p:cNvSpPr>
              <p:nvPr/>
            </p:nvSpPr>
            <p:spPr bwMode="auto">
              <a:xfrm>
                <a:off x="3109913" y="4079875"/>
                <a:ext cx="60325" cy="100012"/>
              </a:xfrm>
              <a:custGeom>
                <a:avLst/>
                <a:gdLst>
                  <a:gd name="T0" fmla="*/ 0 w 38"/>
                  <a:gd name="T1" fmla="*/ 63 h 63"/>
                  <a:gd name="T2" fmla="*/ 6 w 38"/>
                  <a:gd name="T3" fmla="*/ 38 h 63"/>
                  <a:gd name="T4" fmla="*/ 25 w 38"/>
                  <a:gd name="T5" fmla="*/ 13 h 63"/>
                  <a:gd name="T6" fmla="*/ 38 w 38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63">
                    <a:moveTo>
                      <a:pt x="0" y="63"/>
                    </a:moveTo>
                    <a:lnTo>
                      <a:pt x="6" y="38"/>
                    </a:lnTo>
                    <a:lnTo>
                      <a:pt x="25" y="13"/>
                    </a:lnTo>
                    <a:lnTo>
                      <a:pt x="38" y="0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" name="Freeform 240"/>
              <p:cNvSpPr>
                <a:spLocks/>
              </p:cNvSpPr>
              <p:nvPr/>
            </p:nvSpPr>
            <p:spPr bwMode="auto">
              <a:xfrm>
                <a:off x="3240088" y="3998913"/>
                <a:ext cx="120650" cy="41275"/>
              </a:xfrm>
              <a:custGeom>
                <a:avLst/>
                <a:gdLst>
                  <a:gd name="T0" fmla="*/ 0 w 76"/>
                  <a:gd name="T1" fmla="*/ 26 h 26"/>
                  <a:gd name="T2" fmla="*/ 19 w 76"/>
                  <a:gd name="T3" fmla="*/ 19 h 26"/>
                  <a:gd name="T4" fmla="*/ 70 w 76"/>
                  <a:gd name="T5" fmla="*/ 7 h 26"/>
                  <a:gd name="T6" fmla="*/ 76 w 7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6">
                    <a:moveTo>
                      <a:pt x="0" y="26"/>
                    </a:moveTo>
                    <a:lnTo>
                      <a:pt x="19" y="19"/>
                    </a:lnTo>
                    <a:lnTo>
                      <a:pt x="70" y="7"/>
                    </a:lnTo>
                    <a:lnTo>
                      <a:pt x="76" y="0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" name="Freeform 241"/>
              <p:cNvSpPr>
                <a:spLocks/>
              </p:cNvSpPr>
              <p:nvPr/>
            </p:nvSpPr>
            <p:spPr bwMode="auto">
              <a:xfrm>
                <a:off x="3432176" y="3968750"/>
                <a:ext cx="120650" cy="20637"/>
              </a:xfrm>
              <a:custGeom>
                <a:avLst/>
                <a:gdLst>
                  <a:gd name="T0" fmla="*/ 0 w 76"/>
                  <a:gd name="T1" fmla="*/ 13 h 13"/>
                  <a:gd name="T2" fmla="*/ 6 w 76"/>
                  <a:gd name="T3" fmla="*/ 13 h 13"/>
                  <a:gd name="T4" fmla="*/ 69 w 76"/>
                  <a:gd name="T5" fmla="*/ 0 h 13"/>
                  <a:gd name="T6" fmla="*/ 76 w 76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3">
                    <a:moveTo>
                      <a:pt x="0" y="13"/>
                    </a:moveTo>
                    <a:lnTo>
                      <a:pt x="6" y="13"/>
                    </a:lnTo>
                    <a:lnTo>
                      <a:pt x="69" y="0"/>
                    </a:lnTo>
                    <a:lnTo>
                      <a:pt x="76" y="0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" name="Freeform 242"/>
              <p:cNvSpPr>
                <a:spLocks/>
              </p:cNvSpPr>
              <p:nvPr/>
            </p:nvSpPr>
            <p:spPr bwMode="auto">
              <a:xfrm>
                <a:off x="3633788" y="3968750"/>
                <a:ext cx="120650" cy="0"/>
              </a:xfrm>
              <a:custGeom>
                <a:avLst/>
                <a:gdLst>
                  <a:gd name="T0" fmla="*/ 0 w 76"/>
                  <a:gd name="T1" fmla="*/ 12 w 76"/>
                  <a:gd name="T2" fmla="*/ 76 w 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6">
                    <a:moveTo>
                      <a:pt x="0" y="0"/>
                    </a:moveTo>
                    <a:lnTo>
                      <a:pt x="12" y="0"/>
                    </a:lnTo>
                    <a:lnTo>
                      <a:pt x="76" y="0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" name="Freeform 243"/>
              <p:cNvSpPr>
                <a:spLocks/>
              </p:cNvSpPr>
              <p:nvPr/>
            </p:nvSpPr>
            <p:spPr bwMode="auto">
              <a:xfrm>
                <a:off x="3833813" y="3979863"/>
                <a:ext cx="120650" cy="30162"/>
              </a:xfrm>
              <a:custGeom>
                <a:avLst/>
                <a:gdLst>
                  <a:gd name="T0" fmla="*/ 0 w 76"/>
                  <a:gd name="T1" fmla="*/ 0 h 19"/>
                  <a:gd name="T2" fmla="*/ 13 w 76"/>
                  <a:gd name="T3" fmla="*/ 6 h 19"/>
                  <a:gd name="T4" fmla="*/ 70 w 76"/>
                  <a:gd name="T5" fmla="*/ 19 h 19"/>
                  <a:gd name="T6" fmla="*/ 76 w 76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9">
                    <a:moveTo>
                      <a:pt x="0" y="0"/>
                    </a:moveTo>
                    <a:lnTo>
                      <a:pt x="13" y="6"/>
                    </a:lnTo>
                    <a:lnTo>
                      <a:pt x="70" y="19"/>
                    </a:lnTo>
                    <a:lnTo>
                      <a:pt x="76" y="19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Freeform 244"/>
              <p:cNvSpPr>
                <a:spLocks/>
              </p:cNvSpPr>
              <p:nvPr/>
            </p:nvSpPr>
            <p:spPr bwMode="auto">
              <a:xfrm>
                <a:off x="4035426" y="4029075"/>
                <a:ext cx="101600" cy="60325"/>
              </a:xfrm>
              <a:custGeom>
                <a:avLst/>
                <a:gdLst>
                  <a:gd name="T0" fmla="*/ 0 w 64"/>
                  <a:gd name="T1" fmla="*/ 0 h 38"/>
                  <a:gd name="T2" fmla="*/ 38 w 64"/>
                  <a:gd name="T3" fmla="*/ 19 h 38"/>
                  <a:gd name="T4" fmla="*/ 64 w 64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38">
                    <a:moveTo>
                      <a:pt x="0" y="0"/>
                    </a:moveTo>
                    <a:lnTo>
                      <a:pt x="38" y="19"/>
                    </a:lnTo>
                    <a:lnTo>
                      <a:pt x="64" y="38"/>
                    </a:lnTo>
                  </a:path>
                </a:pathLst>
              </a:cu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5" name="Line 245"/>
            <p:cNvSpPr>
              <a:spLocks noChangeShapeType="1"/>
            </p:cNvSpPr>
            <p:nvPr/>
          </p:nvSpPr>
          <p:spPr bwMode="auto">
            <a:xfrm>
              <a:off x="4176713" y="3094038"/>
              <a:ext cx="9525" cy="1905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365375" y="2278063"/>
              <a:ext cx="1298576" cy="0"/>
              <a:chOff x="2365375" y="3344863"/>
              <a:chExt cx="1298576" cy="0"/>
            </a:xfrm>
          </p:grpSpPr>
          <p:sp>
            <p:nvSpPr>
              <p:cNvPr id="17" name="Line 246"/>
              <p:cNvSpPr>
                <a:spLocks noChangeShapeType="1"/>
              </p:cNvSpPr>
              <p:nvPr/>
            </p:nvSpPr>
            <p:spPr bwMode="auto">
              <a:xfrm flipH="1">
                <a:off x="3541713" y="3344863"/>
                <a:ext cx="12223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Line 247"/>
              <p:cNvSpPr>
                <a:spLocks noChangeShapeType="1"/>
              </p:cNvSpPr>
              <p:nvPr/>
            </p:nvSpPr>
            <p:spPr bwMode="auto">
              <a:xfrm flipH="1">
                <a:off x="3341688" y="3344863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" name="Line 248"/>
              <p:cNvSpPr>
                <a:spLocks noChangeShapeType="1"/>
              </p:cNvSpPr>
              <p:nvPr/>
            </p:nvSpPr>
            <p:spPr bwMode="auto">
              <a:xfrm flipH="1">
                <a:off x="3140076" y="3344863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Line 249"/>
              <p:cNvSpPr>
                <a:spLocks noChangeShapeType="1"/>
              </p:cNvSpPr>
              <p:nvPr/>
            </p:nvSpPr>
            <p:spPr bwMode="auto">
              <a:xfrm flipH="1">
                <a:off x="2938463" y="3344863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Line 250"/>
              <p:cNvSpPr>
                <a:spLocks noChangeShapeType="1"/>
              </p:cNvSpPr>
              <p:nvPr/>
            </p:nvSpPr>
            <p:spPr bwMode="auto">
              <a:xfrm flipH="1">
                <a:off x="2736850" y="3344863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Line 251"/>
              <p:cNvSpPr>
                <a:spLocks noChangeShapeType="1"/>
              </p:cNvSpPr>
              <p:nvPr/>
            </p:nvSpPr>
            <p:spPr bwMode="auto">
              <a:xfrm flipH="1">
                <a:off x="2535238" y="3344863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Line 252"/>
              <p:cNvSpPr>
                <a:spLocks noChangeShapeType="1"/>
              </p:cNvSpPr>
              <p:nvPr/>
            </p:nvSpPr>
            <p:spPr bwMode="auto">
              <a:xfrm flipH="1">
                <a:off x="2365375" y="3344863"/>
                <a:ext cx="904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365375" y="3133725"/>
              <a:ext cx="723900" cy="0"/>
              <a:chOff x="2365375" y="4200525"/>
              <a:chExt cx="723900" cy="0"/>
            </a:xfrm>
          </p:grpSpPr>
          <p:sp>
            <p:nvSpPr>
              <p:cNvPr id="25" name="Line 253"/>
              <p:cNvSpPr>
                <a:spLocks noChangeShapeType="1"/>
              </p:cNvSpPr>
              <p:nvPr/>
            </p:nvSpPr>
            <p:spPr bwMode="auto">
              <a:xfrm>
                <a:off x="2365375" y="4200525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Line 254"/>
              <p:cNvSpPr>
                <a:spLocks noChangeShapeType="1"/>
              </p:cNvSpPr>
              <p:nvPr/>
            </p:nvSpPr>
            <p:spPr bwMode="auto">
              <a:xfrm>
                <a:off x="2565400" y="4200525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Line 255"/>
              <p:cNvSpPr>
                <a:spLocks noChangeShapeType="1"/>
              </p:cNvSpPr>
              <p:nvPr/>
            </p:nvSpPr>
            <p:spPr bwMode="auto">
              <a:xfrm>
                <a:off x="2767013" y="4200525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8" name="Line 256"/>
              <p:cNvSpPr>
                <a:spLocks noChangeShapeType="1"/>
              </p:cNvSpPr>
              <p:nvPr/>
            </p:nvSpPr>
            <p:spPr bwMode="auto">
              <a:xfrm>
                <a:off x="2968625" y="4200525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365375" y="3949700"/>
              <a:ext cx="1287463" cy="0"/>
              <a:chOff x="2365375" y="5016500"/>
              <a:chExt cx="1287463" cy="0"/>
            </a:xfrm>
          </p:grpSpPr>
          <p:sp>
            <p:nvSpPr>
              <p:cNvPr id="30" name="Line 257"/>
              <p:cNvSpPr>
                <a:spLocks noChangeShapeType="1"/>
              </p:cNvSpPr>
              <p:nvPr/>
            </p:nvSpPr>
            <p:spPr bwMode="auto">
              <a:xfrm flipH="1">
                <a:off x="3532188" y="5016500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Line 258"/>
              <p:cNvSpPr>
                <a:spLocks noChangeShapeType="1"/>
              </p:cNvSpPr>
              <p:nvPr/>
            </p:nvSpPr>
            <p:spPr bwMode="auto">
              <a:xfrm flipH="1">
                <a:off x="3330576" y="5016500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Line 259"/>
              <p:cNvSpPr>
                <a:spLocks noChangeShapeType="1"/>
              </p:cNvSpPr>
              <p:nvPr/>
            </p:nvSpPr>
            <p:spPr bwMode="auto">
              <a:xfrm flipH="1">
                <a:off x="3128963" y="5016500"/>
                <a:ext cx="12223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3" name="Line 260"/>
              <p:cNvSpPr>
                <a:spLocks noChangeShapeType="1"/>
              </p:cNvSpPr>
              <p:nvPr/>
            </p:nvSpPr>
            <p:spPr bwMode="auto">
              <a:xfrm flipH="1">
                <a:off x="2928938" y="5016500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4" name="Line 261"/>
              <p:cNvSpPr>
                <a:spLocks noChangeShapeType="1"/>
              </p:cNvSpPr>
              <p:nvPr/>
            </p:nvSpPr>
            <p:spPr bwMode="auto">
              <a:xfrm flipH="1">
                <a:off x="2727325" y="5016500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5" name="Line 262"/>
              <p:cNvSpPr>
                <a:spLocks noChangeShapeType="1"/>
              </p:cNvSpPr>
              <p:nvPr/>
            </p:nvSpPr>
            <p:spPr bwMode="auto">
              <a:xfrm flipH="1">
                <a:off x="2525713" y="5016500"/>
                <a:ext cx="1206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6" name="Line 263"/>
              <p:cNvSpPr>
                <a:spLocks noChangeShapeType="1"/>
              </p:cNvSpPr>
              <p:nvPr/>
            </p:nvSpPr>
            <p:spPr bwMode="auto">
              <a:xfrm flipH="1">
                <a:off x="2365375" y="5016500"/>
                <a:ext cx="793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7" name="Freeform 264"/>
            <p:cNvSpPr>
              <a:spLocks/>
            </p:cNvSpPr>
            <p:nvPr/>
          </p:nvSpPr>
          <p:spPr bwMode="auto">
            <a:xfrm>
              <a:off x="3522663" y="2500313"/>
              <a:ext cx="261938" cy="250825"/>
            </a:xfrm>
            <a:custGeom>
              <a:avLst/>
              <a:gdLst>
                <a:gd name="T0" fmla="*/ 89 w 165"/>
                <a:gd name="T1" fmla="*/ 126 h 158"/>
                <a:gd name="T2" fmla="*/ 146 w 165"/>
                <a:gd name="T3" fmla="*/ 101 h 158"/>
                <a:gd name="T4" fmla="*/ 158 w 165"/>
                <a:gd name="T5" fmla="*/ 76 h 158"/>
                <a:gd name="T6" fmla="*/ 165 w 165"/>
                <a:gd name="T7" fmla="*/ 50 h 158"/>
                <a:gd name="T8" fmla="*/ 146 w 165"/>
                <a:gd name="T9" fmla="*/ 19 h 158"/>
                <a:gd name="T10" fmla="*/ 133 w 165"/>
                <a:gd name="T11" fmla="*/ 6 h 158"/>
                <a:gd name="T12" fmla="*/ 108 w 165"/>
                <a:gd name="T13" fmla="*/ 0 h 158"/>
                <a:gd name="T14" fmla="*/ 63 w 165"/>
                <a:gd name="T15" fmla="*/ 12 h 158"/>
                <a:gd name="T16" fmla="*/ 44 w 165"/>
                <a:gd name="T17" fmla="*/ 25 h 158"/>
                <a:gd name="T18" fmla="*/ 31 w 165"/>
                <a:gd name="T19" fmla="*/ 44 h 158"/>
                <a:gd name="T20" fmla="*/ 19 w 165"/>
                <a:gd name="T21" fmla="*/ 82 h 158"/>
                <a:gd name="T22" fmla="*/ 19 w 165"/>
                <a:gd name="T23" fmla="*/ 95 h 158"/>
                <a:gd name="T24" fmla="*/ 31 w 165"/>
                <a:gd name="T25" fmla="*/ 107 h 158"/>
                <a:gd name="T26" fmla="*/ 57 w 165"/>
                <a:gd name="T27" fmla="*/ 126 h 158"/>
                <a:gd name="T28" fmla="*/ 31 w 165"/>
                <a:gd name="T29" fmla="*/ 139 h 158"/>
                <a:gd name="T30" fmla="*/ 19 w 165"/>
                <a:gd name="T31" fmla="*/ 133 h 158"/>
                <a:gd name="T32" fmla="*/ 12 w 165"/>
                <a:gd name="T33" fmla="*/ 126 h 158"/>
                <a:gd name="T34" fmla="*/ 12 w 165"/>
                <a:gd name="T35" fmla="*/ 120 h 158"/>
                <a:gd name="T36" fmla="*/ 0 w 165"/>
                <a:gd name="T37" fmla="*/ 158 h 158"/>
                <a:gd name="T38" fmla="*/ 70 w 165"/>
                <a:gd name="T39" fmla="*/ 120 h 158"/>
                <a:gd name="T40" fmla="*/ 57 w 165"/>
                <a:gd name="T41" fmla="*/ 114 h 158"/>
                <a:gd name="T42" fmla="*/ 44 w 165"/>
                <a:gd name="T43" fmla="*/ 101 h 158"/>
                <a:gd name="T44" fmla="*/ 38 w 165"/>
                <a:gd name="T45" fmla="*/ 88 h 158"/>
                <a:gd name="T46" fmla="*/ 50 w 165"/>
                <a:gd name="T47" fmla="*/ 50 h 158"/>
                <a:gd name="T48" fmla="*/ 57 w 165"/>
                <a:gd name="T49" fmla="*/ 31 h 158"/>
                <a:gd name="T50" fmla="*/ 76 w 165"/>
                <a:gd name="T51" fmla="*/ 19 h 158"/>
                <a:gd name="T52" fmla="*/ 108 w 165"/>
                <a:gd name="T53" fmla="*/ 6 h 158"/>
                <a:gd name="T54" fmla="*/ 120 w 165"/>
                <a:gd name="T55" fmla="*/ 12 h 158"/>
                <a:gd name="T56" fmla="*/ 133 w 165"/>
                <a:gd name="T57" fmla="*/ 19 h 158"/>
                <a:gd name="T58" fmla="*/ 139 w 165"/>
                <a:gd name="T59" fmla="*/ 44 h 158"/>
                <a:gd name="T60" fmla="*/ 139 w 165"/>
                <a:gd name="T61" fmla="*/ 69 h 158"/>
                <a:gd name="T62" fmla="*/ 127 w 165"/>
                <a:gd name="T63" fmla="*/ 95 h 158"/>
                <a:gd name="T64" fmla="*/ 89 w 165"/>
                <a:gd name="T65" fmla="*/ 120 h 158"/>
                <a:gd name="T66" fmla="*/ 133 w 165"/>
                <a:gd name="T67" fmla="*/ 158 h 158"/>
                <a:gd name="T68" fmla="*/ 139 w 165"/>
                <a:gd name="T69" fmla="*/ 120 h 158"/>
                <a:gd name="T70" fmla="*/ 133 w 165"/>
                <a:gd name="T71" fmla="*/ 133 h 158"/>
                <a:gd name="T72" fmla="*/ 108 w 165"/>
                <a:gd name="T73" fmla="*/ 139 h 158"/>
                <a:gd name="T74" fmla="*/ 89 w 165"/>
                <a:gd name="T75" fmla="*/ 12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158">
                  <a:moveTo>
                    <a:pt x="89" y="126"/>
                  </a:moveTo>
                  <a:lnTo>
                    <a:pt x="89" y="126"/>
                  </a:lnTo>
                  <a:lnTo>
                    <a:pt x="120" y="120"/>
                  </a:lnTo>
                  <a:lnTo>
                    <a:pt x="146" y="101"/>
                  </a:lnTo>
                  <a:lnTo>
                    <a:pt x="146" y="101"/>
                  </a:lnTo>
                  <a:lnTo>
                    <a:pt x="158" y="76"/>
                  </a:lnTo>
                  <a:lnTo>
                    <a:pt x="165" y="50"/>
                  </a:lnTo>
                  <a:lnTo>
                    <a:pt x="165" y="50"/>
                  </a:lnTo>
                  <a:lnTo>
                    <a:pt x="158" y="31"/>
                  </a:lnTo>
                  <a:lnTo>
                    <a:pt x="146" y="19"/>
                  </a:lnTo>
                  <a:lnTo>
                    <a:pt x="146" y="19"/>
                  </a:lnTo>
                  <a:lnTo>
                    <a:pt x="133" y="6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82" y="6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44" y="25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19" y="63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95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44" y="120"/>
                  </a:lnTo>
                  <a:lnTo>
                    <a:pt x="57" y="126"/>
                  </a:lnTo>
                  <a:lnTo>
                    <a:pt x="50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0" y="158"/>
                  </a:lnTo>
                  <a:lnTo>
                    <a:pt x="57" y="158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57" y="114"/>
                  </a:lnTo>
                  <a:lnTo>
                    <a:pt x="44" y="107"/>
                  </a:lnTo>
                  <a:lnTo>
                    <a:pt x="44" y="101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4" y="69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7" y="31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89" y="12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120" y="12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9" y="31"/>
                  </a:lnTo>
                  <a:lnTo>
                    <a:pt x="139" y="44"/>
                  </a:lnTo>
                  <a:lnTo>
                    <a:pt x="139" y="44"/>
                  </a:lnTo>
                  <a:lnTo>
                    <a:pt x="139" y="69"/>
                  </a:lnTo>
                  <a:lnTo>
                    <a:pt x="127" y="95"/>
                  </a:lnTo>
                  <a:lnTo>
                    <a:pt x="127" y="95"/>
                  </a:lnTo>
                  <a:lnTo>
                    <a:pt x="108" y="114"/>
                  </a:lnTo>
                  <a:lnTo>
                    <a:pt x="89" y="120"/>
                  </a:lnTo>
                  <a:lnTo>
                    <a:pt x="76" y="158"/>
                  </a:lnTo>
                  <a:lnTo>
                    <a:pt x="133" y="158"/>
                  </a:lnTo>
                  <a:lnTo>
                    <a:pt x="146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3" y="133"/>
                  </a:lnTo>
                  <a:lnTo>
                    <a:pt x="133" y="133"/>
                  </a:lnTo>
                  <a:lnTo>
                    <a:pt x="108" y="139"/>
                  </a:lnTo>
                  <a:lnTo>
                    <a:pt x="89" y="139"/>
                  </a:lnTo>
                  <a:lnTo>
                    <a:pt x="89" y="126"/>
                  </a:lnTo>
                  <a:lnTo>
                    <a:pt x="89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493276" y="2782447"/>
              <a:ext cx="422275" cy="523875"/>
              <a:chOff x="3470416" y="3862743"/>
              <a:chExt cx="422275" cy="523875"/>
            </a:xfrm>
          </p:grpSpPr>
          <p:sp>
            <p:nvSpPr>
              <p:cNvPr id="39" name="Rectangle 265"/>
              <p:cNvSpPr>
                <a:spLocks noChangeArrowheads="1"/>
              </p:cNvSpPr>
              <p:nvPr/>
            </p:nvSpPr>
            <p:spPr bwMode="auto">
              <a:xfrm>
                <a:off x="3470416" y="3862743"/>
                <a:ext cx="4222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0" name="Rectangle 266"/>
              <p:cNvSpPr>
                <a:spLocks noChangeArrowheads="1"/>
              </p:cNvSpPr>
              <p:nvPr/>
            </p:nvSpPr>
            <p:spPr bwMode="auto">
              <a:xfrm>
                <a:off x="3731577" y="4098926"/>
                <a:ext cx="160338" cy="271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41" name="Rectangle 268"/>
            <p:cNvSpPr>
              <a:spLocks noChangeArrowheads="1"/>
            </p:cNvSpPr>
            <p:nvPr/>
          </p:nvSpPr>
          <p:spPr bwMode="auto">
            <a:xfrm>
              <a:off x="2133600" y="2892425"/>
              <a:ext cx="2921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9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257300" y="1544638"/>
              <a:ext cx="3473451" cy="4227512"/>
              <a:chOff x="1257300" y="2611438"/>
              <a:chExt cx="3473451" cy="4227512"/>
            </a:xfrm>
          </p:grpSpPr>
          <p:sp>
            <p:nvSpPr>
              <p:cNvPr id="43" name="Freeform 234"/>
              <p:cNvSpPr>
                <a:spLocks/>
              </p:cNvSpPr>
              <p:nvPr/>
            </p:nvSpPr>
            <p:spPr bwMode="auto">
              <a:xfrm>
                <a:off x="2324100" y="2640013"/>
                <a:ext cx="80963" cy="150812"/>
              </a:xfrm>
              <a:custGeom>
                <a:avLst/>
                <a:gdLst>
                  <a:gd name="T0" fmla="*/ 51 w 51"/>
                  <a:gd name="T1" fmla="*/ 95 h 95"/>
                  <a:gd name="T2" fmla="*/ 26 w 51"/>
                  <a:gd name="T3" fmla="*/ 0 h 95"/>
                  <a:gd name="T4" fmla="*/ 0 w 51"/>
                  <a:gd name="T5" fmla="*/ 95 h 95"/>
                  <a:gd name="T6" fmla="*/ 51 w 51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95">
                    <a:moveTo>
                      <a:pt x="51" y="95"/>
                    </a:moveTo>
                    <a:lnTo>
                      <a:pt x="26" y="0"/>
                    </a:lnTo>
                    <a:lnTo>
                      <a:pt x="0" y="95"/>
                    </a:lnTo>
                    <a:lnTo>
                      <a:pt x="5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257300" y="2611438"/>
                <a:ext cx="3473451" cy="4227512"/>
                <a:chOff x="1257300" y="2611438"/>
                <a:chExt cx="3473451" cy="4227512"/>
              </a:xfrm>
            </p:grpSpPr>
            <p:sp>
              <p:nvSpPr>
                <p:cNvPr id="45" name="Line 235"/>
                <p:cNvSpPr>
                  <a:spLocks noChangeShapeType="1"/>
                </p:cNvSpPr>
                <p:nvPr/>
              </p:nvSpPr>
              <p:spPr bwMode="auto">
                <a:xfrm flipH="1">
                  <a:off x="1338263" y="5468938"/>
                  <a:ext cx="1027113" cy="107632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6" name="Freeform 236"/>
                <p:cNvSpPr>
                  <a:spLocks/>
                </p:cNvSpPr>
                <p:nvPr/>
              </p:nvSpPr>
              <p:spPr bwMode="auto">
                <a:xfrm>
                  <a:off x="1257300" y="6496050"/>
                  <a:ext cx="130175" cy="139700"/>
                </a:xfrm>
                <a:custGeom>
                  <a:avLst/>
                  <a:gdLst>
                    <a:gd name="T0" fmla="*/ 44 w 82"/>
                    <a:gd name="T1" fmla="*/ 0 h 88"/>
                    <a:gd name="T2" fmla="*/ 0 w 82"/>
                    <a:gd name="T3" fmla="*/ 88 h 88"/>
                    <a:gd name="T4" fmla="*/ 82 w 82"/>
                    <a:gd name="T5" fmla="*/ 38 h 88"/>
                    <a:gd name="T6" fmla="*/ 44 w 82"/>
                    <a:gd name="T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88">
                      <a:moveTo>
                        <a:pt x="44" y="0"/>
                      </a:moveTo>
                      <a:lnTo>
                        <a:pt x="0" y="88"/>
                      </a:lnTo>
                      <a:lnTo>
                        <a:pt x="82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2133600" y="2611438"/>
                  <a:ext cx="2597151" cy="3330575"/>
                  <a:chOff x="2133600" y="2611438"/>
                  <a:chExt cx="2597151" cy="3330575"/>
                </a:xfrm>
              </p:grpSpPr>
              <p:sp>
                <p:nvSpPr>
                  <p:cNvPr id="50" name="Rectangle 267"/>
                  <p:cNvSpPr>
                    <a:spLocks noChangeArrowheads="1"/>
                  </p:cNvSpPr>
                  <p:nvPr/>
                </p:nvSpPr>
                <p:spPr bwMode="auto">
                  <a:xfrm>
                    <a:off x="2133600" y="2611438"/>
                    <a:ext cx="292100" cy="5238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9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z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2365375" y="2771775"/>
                    <a:ext cx="2365376" cy="3170238"/>
                    <a:chOff x="2365375" y="2771775"/>
                    <a:chExt cx="2365376" cy="3170238"/>
                  </a:xfrm>
                </p:grpSpPr>
                <p:sp>
                  <p:nvSpPr>
                    <p:cNvPr id="52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2365375" y="2771775"/>
                      <a:ext cx="2224088" cy="2697162"/>
                    </a:xfrm>
                    <a:custGeom>
                      <a:avLst/>
                      <a:gdLst>
                        <a:gd name="T0" fmla="*/ 1401 w 1401"/>
                        <a:gd name="T1" fmla="*/ 1699 h 1699"/>
                        <a:gd name="T2" fmla="*/ 0 w 1401"/>
                        <a:gd name="T3" fmla="*/ 1699 h 1699"/>
                        <a:gd name="T4" fmla="*/ 0 w 1401"/>
                        <a:gd name="T5" fmla="*/ 0 h 16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401" h="1699">
                          <a:moveTo>
                            <a:pt x="1401" y="1699"/>
                          </a:moveTo>
                          <a:lnTo>
                            <a:pt x="0" y="1699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53" name="Freeform 233"/>
                    <p:cNvSpPr>
                      <a:spLocks/>
                    </p:cNvSpPr>
                    <p:nvPr/>
                  </p:nvSpPr>
                  <p:spPr bwMode="auto">
                    <a:xfrm>
                      <a:off x="4559301" y="5427663"/>
                      <a:ext cx="150813" cy="80962"/>
                    </a:xfrm>
                    <a:custGeom>
                      <a:avLst/>
                      <a:gdLst>
                        <a:gd name="T0" fmla="*/ 0 w 95"/>
                        <a:gd name="T1" fmla="*/ 0 h 51"/>
                        <a:gd name="T2" fmla="*/ 95 w 95"/>
                        <a:gd name="T3" fmla="*/ 26 h 51"/>
                        <a:gd name="T4" fmla="*/ 0 w 95"/>
                        <a:gd name="T5" fmla="*/ 51 h 51"/>
                        <a:gd name="T6" fmla="*/ 0 w 95"/>
                        <a:gd name="T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5" h="51">
                          <a:moveTo>
                            <a:pt x="0" y="0"/>
                          </a:moveTo>
                          <a:lnTo>
                            <a:pt x="95" y="26"/>
                          </a:lnTo>
                          <a:lnTo>
                            <a:pt x="0" y="5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54" name="Rectangle 2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18013" y="5418138"/>
                      <a:ext cx="312738" cy="523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900" i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y</a:t>
                      </a:r>
                      <a:endParaRPr lang="zh-CN" altLang="zh-CN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</p:grpSp>
            </p:grpSp>
            <p:sp>
              <p:nvSpPr>
                <p:cNvPr id="48" name="Rectangle 270"/>
                <p:cNvSpPr>
                  <a:spLocks noChangeArrowheads="1"/>
                </p:cNvSpPr>
                <p:nvPr/>
              </p:nvSpPr>
              <p:spPr bwMode="auto">
                <a:xfrm>
                  <a:off x="2263775" y="5418138"/>
                  <a:ext cx="422275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9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O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49" name="Rectangle 271"/>
                <p:cNvSpPr>
                  <a:spLocks noChangeArrowheads="1"/>
                </p:cNvSpPr>
                <p:nvPr/>
              </p:nvSpPr>
              <p:spPr bwMode="auto">
                <a:xfrm>
                  <a:off x="1479550" y="6315075"/>
                  <a:ext cx="312738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29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1992313" y="2066925"/>
              <a:ext cx="361950" cy="523875"/>
              <a:chOff x="1992313" y="3133725"/>
              <a:chExt cx="361950" cy="523875"/>
            </a:xfrm>
          </p:grpSpPr>
          <p:sp>
            <p:nvSpPr>
              <p:cNvPr id="56" name="Rectangle 272"/>
              <p:cNvSpPr>
                <a:spLocks noChangeArrowheads="1"/>
              </p:cNvSpPr>
              <p:nvPr/>
            </p:nvSpPr>
            <p:spPr bwMode="auto">
              <a:xfrm>
                <a:off x="1992313" y="3133725"/>
                <a:ext cx="31273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9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c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7" name="Rectangle 273"/>
              <p:cNvSpPr>
                <a:spLocks noChangeArrowheads="1"/>
              </p:cNvSpPr>
              <p:nvPr/>
            </p:nvSpPr>
            <p:spPr bwMode="auto">
              <a:xfrm>
                <a:off x="2173288" y="3354388"/>
                <a:ext cx="180975" cy="271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992313" y="3678238"/>
              <a:ext cx="361950" cy="523875"/>
              <a:chOff x="1992313" y="4745038"/>
              <a:chExt cx="361950" cy="523875"/>
            </a:xfrm>
          </p:grpSpPr>
          <p:sp>
            <p:nvSpPr>
              <p:cNvPr id="59" name="Rectangle 274"/>
              <p:cNvSpPr>
                <a:spLocks noChangeArrowheads="1"/>
              </p:cNvSpPr>
              <p:nvPr/>
            </p:nvSpPr>
            <p:spPr bwMode="auto">
              <a:xfrm>
                <a:off x="1992313" y="4745038"/>
                <a:ext cx="31273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9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c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0" name="Rectangle 275"/>
              <p:cNvSpPr>
                <a:spLocks noChangeArrowheads="1"/>
              </p:cNvSpPr>
              <p:nvPr/>
            </p:nvSpPr>
            <p:spPr bwMode="auto">
              <a:xfrm>
                <a:off x="2173288" y="4965700"/>
                <a:ext cx="180975" cy="271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933" y="414253"/>
            <a:ext cx="2810458" cy="1910009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9026479" y="2445745"/>
            <a:ext cx="3048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一片的质量是多少？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1592996" y="820536"/>
                <a:ext cx="72094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恰介于平面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之间</a:t>
                </a:r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对于任意取定的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，过</a:t>
                </a:r>
                <a:r>
                  <a:rPr lang="zh-CN" altLang="en-US" sz="2400" dirty="0"/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0,0,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且</a:t>
                </a:r>
                <a:r>
                  <a:rPr lang="zh-CN" altLang="en-US" sz="2400" dirty="0"/>
                  <a:t>垂直</a:t>
                </a:r>
                <a:r>
                  <a:rPr lang="zh-CN" altLang="en-US" sz="2400" dirty="0" smtClean="0"/>
                  <a:t>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轴</a:t>
                </a:r>
                <a:r>
                  <a:rPr lang="zh-CN" altLang="en-US" sz="2400" dirty="0"/>
                  <a:t>的平面截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，得到一个平面闭</a:t>
                </a:r>
                <a:r>
                  <a:rPr lang="zh-CN" altLang="en-US" sz="2400" dirty="0" smtClean="0"/>
                  <a:t>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。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996" y="820536"/>
                <a:ext cx="7209481" cy="1200329"/>
              </a:xfrm>
              <a:prstGeom prst="rect">
                <a:avLst/>
              </a:prstGeom>
              <a:blipFill>
                <a:blip r:embed="rId3"/>
                <a:stretch>
                  <a:fillRect l="-1268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687111" y="2096091"/>
                <a:ext cx="3294876" cy="56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11" y="2096091"/>
                <a:ext cx="3294876" cy="564450"/>
              </a:xfrm>
              <a:prstGeom prst="rect">
                <a:avLst/>
              </a:prstGeom>
              <a:blipFill>
                <a:blip r:embed="rId4"/>
                <a:stretch>
                  <a:fillRect l="-556" t="-131522" b="-18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1687111" y="2748067"/>
                <a:ext cx="6071342" cy="936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∬"/>
                            <m:limLoc m:val="undOvr"/>
                            <m:sup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11" y="2748067"/>
                <a:ext cx="6071342" cy="936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950034" y="3751114"/>
                <a:ext cx="3752374" cy="607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034" y="3751114"/>
                <a:ext cx="3752374" cy="607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1525209" y="53903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先二后一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3" name="空心弧 72"/>
          <p:cNvSpPr/>
          <p:nvPr/>
        </p:nvSpPr>
        <p:spPr>
          <a:xfrm flipV="1">
            <a:off x="10546257" y="4282362"/>
            <a:ext cx="949687" cy="314769"/>
          </a:xfrm>
          <a:prstGeom prst="blockArc">
            <a:avLst/>
          </a:prstGeom>
          <a:solidFill>
            <a:srgbClr val="FF00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1909705" y="3793703"/>
                <a:ext cx="682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705" y="3793703"/>
                <a:ext cx="682687" cy="461665"/>
              </a:xfrm>
              <a:prstGeom prst="rect">
                <a:avLst/>
              </a:prstGeom>
              <a:blipFill>
                <a:blip r:embed="rId7"/>
                <a:stretch>
                  <a:fillRect l="-1786" t="-14474" r="-1339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1909705" y="4707011"/>
                <a:ext cx="698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705" y="4707011"/>
                <a:ext cx="698717" cy="461665"/>
              </a:xfrm>
              <a:prstGeom prst="rect">
                <a:avLst/>
              </a:prstGeom>
              <a:blipFill>
                <a:blip r:embed="rId8"/>
                <a:stretch>
                  <a:fillRect l="-1739" t="-14474" r="-130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2758850" y="4707010"/>
                <a:ext cx="685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0" y="4707010"/>
                <a:ext cx="685893" cy="461665"/>
              </a:xfrm>
              <a:prstGeom prst="rect">
                <a:avLst/>
              </a:prstGeom>
              <a:blipFill>
                <a:blip r:embed="rId9"/>
                <a:stretch>
                  <a:fillRect l="-2679" t="-14474" r="-12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3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69" grpId="0"/>
      <p:bldP spid="71" grpId="0"/>
      <p:bldP spid="72" grpId="0"/>
      <p:bldP spid="73" grpId="0" animBg="1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60827-F360-4C4E-A454-753F940FFAFE}" type="datetime11">
              <a:rPr lang="zh-CN" altLang="en-US" smtClean="0"/>
              <a:t>18:04:26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68" y="1017315"/>
            <a:ext cx="9377199" cy="22643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8" y="454477"/>
            <a:ext cx="1920683" cy="562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3435" y="3314672"/>
                <a:ext cx="3045449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5" y="3314672"/>
                <a:ext cx="3045449" cy="6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22654" y="3933816"/>
                <a:ext cx="8940396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f>
                          <m:fPr>
                            <m:ctrlP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54" y="3933816"/>
                <a:ext cx="8940396" cy="709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2653" y="4600152"/>
                <a:ext cx="8241936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53" y="4600152"/>
                <a:ext cx="8241936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43621" y="3314672"/>
                <a:ext cx="2891817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21" y="3314672"/>
                <a:ext cx="2891817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2653" y="5416252"/>
                <a:ext cx="9338903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53" y="5416252"/>
                <a:ext cx="9338903" cy="7096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138" y="450033"/>
            <a:ext cx="1640418" cy="5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384236" cy="888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为三个坐标面及平面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  <a:p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所</a:t>
                </a:r>
                <a:r>
                  <a:rPr lang="zh-CN" altLang="zh-CN" sz="2400" dirty="0"/>
                  <a:t>围成的闭</a:t>
                </a:r>
                <a:r>
                  <a:rPr lang="zh-CN" altLang="zh-CN" sz="2400" dirty="0" smtClean="0"/>
                  <a:t>区域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384236" cy="888000"/>
              </a:xfrm>
              <a:prstGeom prst="rect">
                <a:avLst/>
              </a:prstGeom>
              <a:blipFill>
                <a:blip r:embed="rId2"/>
                <a:stretch>
                  <a:fillRect l="-975" t="-82877" b="-76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4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grpSp>
        <p:nvGrpSpPr>
          <p:cNvPr id="99" name="组合 98"/>
          <p:cNvGrpSpPr/>
          <p:nvPr/>
        </p:nvGrpSpPr>
        <p:grpSpPr>
          <a:xfrm>
            <a:off x="8868578" y="1217793"/>
            <a:ext cx="3102875" cy="3606799"/>
            <a:chOff x="5613009" y="3214688"/>
            <a:chExt cx="4186237" cy="3606799"/>
          </a:xfrm>
        </p:grpSpPr>
        <p:sp>
          <p:nvSpPr>
            <p:cNvPr id="6" name="Freeform 393"/>
            <p:cNvSpPr>
              <a:spLocks/>
            </p:cNvSpPr>
            <p:nvPr/>
          </p:nvSpPr>
          <p:spPr bwMode="auto">
            <a:xfrm>
              <a:off x="6208321" y="3833813"/>
              <a:ext cx="2211387" cy="2212974"/>
            </a:xfrm>
            <a:custGeom>
              <a:avLst/>
              <a:gdLst>
                <a:gd name="T0" fmla="*/ 0 w 1393"/>
                <a:gd name="T1" fmla="*/ 1394 h 1394"/>
                <a:gd name="T2" fmla="*/ 1393 w 1393"/>
                <a:gd name="T3" fmla="*/ 885 h 1394"/>
                <a:gd name="T4" fmla="*/ 545 w 1393"/>
                <a:gd name="T5" fmla="*/ 0 h 1394"/>
                <a:gd name="T6" fmla="*/ 0 w 1393"/>
                <a:gd name="T7" fmla="*/ 1394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3" h="1394">
                  <a:moveTo>
                    <a:pt x="0" y="1394"/>
                  </a:moveTo>
                  <a:lnTo>
                    <a:pt x="1393" y="885"/>
                  </a:lnTo>
                  <a:lnTo>
                    <a:pt x="545" y="0"/>
                  </a:lnTo>
                  <a:lnTo>
                    <a:pt x="0" y="1394"/>
                  </a:lnTo>
                  <a:close/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13009" y="3214688"/>
              <a:ext cx="4186237" cy="3606799"/>
              <a:chOff x="5613009" y="3214688"/>
              <a:chExt cx="4186237" cy="3606799"/>
            </a:xfrm>
          </p:grpSpPr>
          <p:sp>
            <p:nvSpPr>
              <p:cNvPr id="8" name="Line 385"/>
              <p:cNvSpPr>
                <a:spLocks noChangeShapeType="1"/>
              </p:cNvSpPr>
              <p:nvPr/>
            </p:nvSpPr>
            <p:spPr bwMode="auto">
              <a:xfrm flipH="1">
                <a:off x="7000484" y="5238750"/>
                <a:ext cx="73025" cy="65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5613009" y="3214688"/>
                <a:ext cx="4186237" cy="3606799"/>
                <a:chOff x="5613009" y="3214688"/>
                <a:chExt cx="4186237" cy="3606799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5613009" y="5353050"/>
                  <a:ext cx="1338262" cy="1468437"/>
                  <a:chOff x="5613009" y="5353050"/>
                  <a:chExt cx="1338262" cy="1468437"/>
                </a:xfrm>
              </p:grpSpPr>
              <p:sp>
                <p:nvSpPr>
                  <p:cNvPr id="40" name="Line 3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686034" y="6046787"/>
                    <a:ext cx="522287" cy="488950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1" name="Freeform 384"/>
                  <p:cNvSpPr>
                    <a:spLocks/>
                  </p:cNvSpPr>
                  <p:nvPr/>
                </p:nvSpPr>
                <p:spPr bwMode="auto">
                  <a:xfrm>
                    <a:off x="5613009" y="6494462"/>
                    <a:ext cx="114300" cy="106362"/>
                  </a:xfrm>
                  <a:custGeom>
                    <a:avLst/>
                    <a:gdLst>
                      <a:gd name="T0" fmla="*/ 41 w 72"/>
                      <a:gd name="T1" fmla="*/ 0 h 67"/>
                      <a:gd name="T2" fmla="*/ 0 w 72"/>
                      <a:gd name="T3" fmla="*/ 67 h 67"/>
                      <a:gd name="T4" fmla="*/ 72 w 72"/>
                      <a:gd name="T5" fmla="*/ 31 h 67"/>
                      <a:gd name="T6" fmla="*/ 41 w 72"/>
                      <a:gd name="T7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2" h="67">
                        <a:moveTo>
                          <a:pt x="41" y="0"/>
                        </a:moveTo>
                        <a:lnTo>
                          <a:pt x="0" y="67"/>
                        </a:lnTo>
                        <a:lnTo>
                          <a:pt x="72" y="31"/>
                        </a:lnTo>
                        <a:lnTo>
                          <a:pt x="4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2" name="Line 3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78246" y="5353050"/>
                    <a:ext cx="73025" cy="650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3" name="Line 3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63946" y="5457825"/>
                    <a:ext cx="73025" cy="6667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4" name="Line 3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641709" y="5572125"/>
                    <a:ext cx="73025" cy="6667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5" name="Line 38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527409" y="5686425"/>
                    <a:ext cx="65087" cy="66675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" name="Line 3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5171" y="5792787"/>
                    <a:ext cx="73025" cy="650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" name="Line 3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282934" y="5907087"/>
                    <a:ext cx="73025" cy="650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5792396" y="6356350"/>
                    <a:ext cx="277812" cy="4651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600" i="1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x</a:t>
                    </a:r>
                    <a:endParaRPr lang="zh-CN" altLang="zh-CN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6966663" y="5205412"/>
                  <a:ext cx="2832583" cy="500857"/>
                  <a:chOff x="6966663" y="5205412"/>
                  <a:chExt cx="2832583" cy="500857"/>
                </a:xfrm>
              </p:grpSpPr>
              <p:sp>
                <p:nvSpPr>
                  <p:cNvPr id="27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6966663" y="5241132"/>
                    <a:ext cx="366712" cy="4651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6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O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7138596" y="5205412"/>
                    <a:ext cx="2660650" cy="465137"/>
                    <a:chOff x="7138596" y="5205412"/>
                    <a:chExt cx="2660650" cy="465137"/>
                  </a:xfrm>
                </p:grpSpPr>
                <p:sp>
                  <p:nvSpPr>
                    <p:cNvPr id="29" name="Line 3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419709" y="5238750"/>
                      <a:ext cx="1281112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0" name="Freeform 363"/>
                    <p:cNvSpPr>
                      <a:spLocks/>
                    </p:cNvSpPr>
                    <p:nvPr/>
                  </p:nvSpPr>
                  <p:spPr bwMode="auto">
                    <a:xfrm>
                      <a:off x="9677009" y="5205412"/>
                      <a:ext cx="122237" cy="65087"/>
                    </a:xfrm>
                    <a:custGeom>
                      <a:avLst/>
                      <a:gdLst>
                        <a:gd name="T0" fmla="*/ 0 w 77"/>
                        <a:gd name="T1" fmla="*/ 41 h 41"/>
                        <a:gd name="T2" fmla="*/ 77 w 77"/>
                        <a:gd name="T3" fmla="*/ 21 h 41"/>
                        <a:gd name="T4" fmla="*/ 0 w 77"/>
                        <a:gd name="T5" fmla="*/ 0 h 41"/>
                        <a:gd name="T6" fmla="*/ 0 w 77"/>
                        <a:gd name="T7" fmla="*/ 41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7" h="41">
                          <a:moveTo>
                            <a:pt x="0" y="41"/>
                          </a:moveTo>
                          <a:lnTo>
                            <a:pt x="77" y="21"/>
                          </a:lnTo>
                          <a:lnTo>
                            <a:pt x="0" y="0"/>
                          </a:lnTo>
                          <a:lnTo>
                            <a:pt x="0" y="4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1" name="Line 3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138596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2" name="Line 3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02109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3" name="Line 3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465621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4" name="Line 3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629134" y="5238750"/>
                      <a:ext cx="96837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5" name="Line 3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791059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6" name="Line 3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54571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7" name="Line 3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118084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8" name="Line 3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81596" y="5238750"/>
                      <a:ext cx="98425" cy="0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39" name="Rectangle 3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481746" y="5205412"/>
                      <a:ext cx="277812" cy="4651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6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y</a:t>
                      </a:r>
                      <a:endParaRPr lang="zh-CN" altLang="zh-CN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</p:grpSp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7041759" y="3214688"/>
                  <a:ext cx="382587" cy="2024062"/>
                  <a:chOff x="7041759" y="3214688"/>
                  <a:chExt cx="382587" cy="2024062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7041759" y="3287713"/>
                    <a:ext cx="65087" cy="1951037"/>
                    <a:chOff x="7041759" y="3287713"/>
                    <a:chExt cx="65087" cy="1951037"/>
                  </a:xfrm>
                </p:grpSpPr>
                <p:sp>
                  <p:nvSpPr>
                    <p:cNvPr id="15" name="Line 3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73509" y="4813300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16" name="Line 3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73509" y="4976813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17" name="Line 3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073509" y="5140325"/>
                      <a:ext cx="0" cy="98425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grpSp>
                  <p:nvGrpSpPr>
                    <p:cNvPr id="18" name="组合 17"/>
                    <p:cNvGrpSpPr/>
                    <p:nvPr/>
                  </p:nvGrpSpPr>
                  <p:grpSpPr>
                    <a:xfrm>
                      <a:off x="7041759" y="3287713"/>
                      <a:ext cx="65087" cy="1460500"/>
                      <a:chOff x="7041759" y="3287713"/>
                      <a:chExt cx="65087" cy="1460500"/>
                    </a:xfrm>
                  </p:grpSpPr>
                  <p:sp>
                    <p:nvSpPr>
                      <p:cNvPr id="19" name="Line 36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3833813"/>
                        <a:ext cx="0" cy="98425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0" name="Line 36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3997325"/>
                        <a:ext cx="0" cy="98425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1" name="Line 36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4160838"/>
                        <a:ext cx="0" cy="98425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2" name="Line 3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4324350"/>
                        <a:ext cx="0" cy="96837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3" name="Line 3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4487863"/>
                        <a:ext cx="0" cy="96837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4" name="Line 36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73509" y="4649788"/>
                        <a:ext cx="0" cy="98425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5" name="Line 38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073509" y="3384550"/>
                        <a:ext cx="0" cy="449262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  <p:sp>
                    <p:nvSpPr>
                      <p:cNvPr id="26" name="Freeform 3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41759" y="3287713"/>
                        <a:ext cx="65087" cy="122237"/>
                      </a:xfrm>
                      <a:custGeom>
                        <a:avLst/>
                        <a:gdLst>
                          <a:gd name="T0" fmla="*/ 41 w 41"/>
                          <a:gd name="T1" fmla="*/ 77 h 77"/>
                          <a:gd name="T2" fmla="*/ 20 w 41"/>
                          <a:gd name="T3" fmla="*/ 0 h 77"/>
                          <a:gd name="T4" fmla="*/ 0 w 41"/>
                          <a:gd name="T5" fmla="*/ 77 h 77"/>
                          <a:gd name="T6" fmla="*/ 41 w 41"/>
                          <a:gd name="T7" fmla="*/ 77 h 7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41" h="77">
                            <a:moveTo>
                              <a:pt x="41" y="77"/>
                            </a:moveTo>
                            <a:lnTo>
                              <a:pt x="20" y="0"/>
                            </a:lnTo>
                            <a:lnTo>
                              <a:pt x="0" y="77"/>
                            </a:lnTo>
                            <a:lnTo>
                              <a:pt x="41" y="7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609539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zh-CN" altLang="en-US" sz="2400">
                          <a:solidFill>
                            <a:prstClr val="black"/>
                          </a:solidFill>
                          <a:latin typeface="Arial"/>
                          <a:ea typeface="微软雅黑"/>
                        </a:endParaRPr>
                      </a:p>
                    </p:txBody>
                  </p:sp>
                </p:grpSp>
              </p:grpSp>
              <p:sp>
                <p:nvSpPr>
                  <p:cNvPr id="14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7163996" y="3214688"/>
                    <a:ext cx="260350" cy="4651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28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743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200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657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zh-CN" altLang="zh-CN" sz="260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/>
                      </a:rPr>
                      <a:t>z</a:t>
                    </a:r>
                    <a:endParaRPr lang="zh-CN" altLang="zh-CN" dirty="0" smtClean="0">
                      <a:solidFill>
                        <a:prstClr val="black"/>
                      </a:solidFill>
                      <a:ea typeface="微软雅黑"/>
                    </a:endParaRPr>
                  </a:p>
                </p:txBody>
              </p:sp>
            </p:grpSp>
          </p:grpSp>
        </p:grpSp>
        <p:sp>
          <p:nvSpPr>
            <p:cNvPr id="49" name="Rectangle 398"/>
            <p:cNvSpPr>
              <a:spLocks noChangeArrowheads="1"/>
            </p:cNvSpPr>
            <p:nvPr/>
          </p:nvSpPr>
          <p:spPr bwMode="auto">
            <a:xfrm>
              <a:off x="6902059" y="4454525"/>
              <a:ext cx="260350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146534" y="3581400"/>
              <a:ext cx="1216024" cy="465138"/>
              <a:chOff x="7146534" y="3581400"/>
              <a:chExt cx="1216024" cy="465138"/>
            </a:xfrm>
          </p:grpSpPr>
          <p:sp>
            <p:nvSpPr>
              <p:cNvPr id="51" name="Rectangle 399"/>
              <p:cNvSpPr>
                <a:spLocks noChangeArrowheads="1"/>
              </p:cNvSpPr>
              <p:nvPr/>
            </p:nvSpPr>
            <p:spPr bwMode="auto">
              <a:xfrm>
                <a:off x="7146534" y="3581400"/>
                <a:ext cx="350837" cy="465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C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2" name="Rectangle 400"/>
              <p:cNvSpPr>
                <a:spLocks noChangeArrowheads="1"/>
              </p:cNvSpPr>
              <p:nvPr/>
            </p:nvSpPr>
            <p:spPr bwMode="auto">
              <a:xfrm>
                <a:off x="7367196" y="3589338"/>
                <a:ext cx="99536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(0,0,1)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387959" y="4854575"/>
              <a:ext cx="1190624" cy="465138"/>
              <a:chOff x="8387959" y="4854575"/>
              <a:chExt cx="1190624" cy="465138"/>
            </a:xfrm>
          </p:grpSpPr>
          <p:sp>
            <p:nvSpPr>
              <p:cNvPr id="54" name="Rectangle 401"/>
              <p:cNvSpPr>
                <a:spLocks noChangeArrowheads="1"/>
              </p:cNvSpPr>
              <p:nvPr/>
            </p:nvSpPr>
            <p:spPr bwMode="auto">
              <a:xfrm>
                <a:off x="8387959" y="4854575"/>
                <a:ext cx="327025" cy="465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B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5" name="Rectangle 402"/>
              <p:cNvSpPr>
                <a:spLocks noChangeArrowheads="1"/>
              </p:cNvSpPr>
              <p:nvPr/>
            </p:nvSpPr>
            <p:spPr bwMode="auto">
              <a:xfrm>
                <a:off x="8583221" y="4862513"/>
                <a:ext cx="99536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(0,1,0)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078146" y="6021387"/>
              <a:ext cx="1190625" cy="465138"/>
              <a:chOff x="6078146" y="6021387"/>
              <a:chExt cx="1190625" cy="465138"/>
            </a:xfrm>
          </p:grpSpPr>
          <p:sp>
            <p:nvSpPr>
              <p:cNvPr id="57" name="Rectangle 403"/>
              <p:cNvSpPr>
                <a:spLocks noChangeArrowheads="1"/>
              </p:cNvSpPr>
              <p:nvPr/>
            </p:nvSpPr>
            <p:spPr bwMode="auto">
              <a:xfrm>
                <a:off x="6078146" y="6021387"/>
                <a:ext cx="327025" cy="465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A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8" name="Rectangle 404"/>
              <p:cNvSpPr>
                <a:spLocks noChangeArrowheads="1"/>
              </p:cNvSpPr>
              <p:nvPr/>
            </p:nvSpPr>
            <p:spPr bwMode="auto">
              <a:xfrm>
                <a:off x="6273409" y="6029325"/>
                <a:ext cx="99536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(1,0,0)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527409" y="4724400"/>
              <a:ext cx="1395412" cy="500046"/>
              <a:chOff x="6527409" y="4724400"/>
              <a:chExt cx="1395412" cy="500046"/>
            </a:xfrm>
          </p:grpSpPr>
          <p:sp>
            <p:nvSpPr>
              <p:cNvPr id="60" name="Line 361"/>
              <p:cNvSpPr>
                <a:spLocks noChangeShapeType="1"/>
              </p:cNvSpPr>
              <p:nvPr/>
            </p:nvSpPr>
            <p:spPr bwMode="auto">
              <a:xfrm flipH="1">
                <a:off x="6527409" y="5172075"/>
                <a:ext cx="73025" cy="4921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527409" y="4724400"/>
                <a:ext cx="1395412" cy="500046"/>
                <a:chOff x="6527409" y="4724400"/>
                <a:chExt cx="1395412" cy="500046"/>
              </a:xfrm>
            </p:grpSpPr>
            <p:sp>
              <p:nvSpPr>
                <p:cNvPr id="63" name="Freeform 324"/>
                <p:cNvSpPr>
                  <a:spLocks/>
                </p:cNvSpPr>
                <p:nvPr/>
              </p:nvSpPr>
              <p:spPr bwMode="auto">
                <a:xfrm>
                  <a:off x="6527409" y="4724400"/>
                  <a:ext cx="1395412" cy="496887"/>
                </a:xfrm>
                <a:custGeom>
                  <a:avLst/>
                  <a:gdLst>
                    <a:gd name="T0" fmla="*/ 0 w 879"/>
                    <a:gd name="T1" fmla="*/ 313 h 313"/>
                    <a:gd name="T2" fmla="*/ 879 w 879"/>
                    <a:gd name="T3" fmla="*/ 0 h 313"/>
                    <a:gd name="T4" fmla="*/ 344 w 879"/>
                    <a:gd name="T5" fmla="*/ 46 h 313"/>
                    <a:gd name="T6" fmla="*/ 0 w 879"/>
                    <a:gd name="T7" fmla="*/ 313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9" h="313">
                      <a:moveTo>
                        <a:pt x="0" y="313"/>
                      </a:moveTo>
                      <a:lnTo>
                        <a:pt x="879" y="0"/>
                      </a:lnTo>
                      <a:lnTo>
                        <a:pt x="344" y="46"/>
                      </a:lnTo>
                      <a:lnTo>
                        <a:pt x="0" y="313"/>
                      </a:lnTo>
                      <a:close/>
                    </a:path>
                  </a:pathLst>
                </a:custGeom>
                <a:solidFill>
                  <a:srgbClr val="DC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6527409" y="4724400"/>
                  <a:ext cx="1395412" cy="500046"/>
                  <a:chOff x="6527409" y="4724400"/>
                  <a:chExt cx="1395412" cy="500046"/>
                </a:xfrm>
              </p:grpSpPr>
              <p:sp>
                <p:nvSpPr>
                  <p:cNvPr id="65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6836971" y="5114925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6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6992546" y="5057775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7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7146534" y="5002213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8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7294171" y="4945063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9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7449746" y="489585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0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7603734" y="483870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1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7759309" y="478155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2" name="Line 342"/>
                  <p:cNvSpPr>
                    <a:spLocks noChangeShapeType="1"/>
                  </p:cNvSpPr>
                  <p:nvPr/>
                </p:nvSpPr>
                <p:spPr bwMode="auto">
                  <a:xfrm>
                    <a:off x="7914884" y="472440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3" name="Freeform 343"/>
                  <p:cNvSpPr>
                    <a:spLocks/>
                  </p:cNvSpPr>
                  <p:nvPr/>
                </p:nvSpPr>
                <p:spPr bwMode="auto">
                  <a:xfrm>
                    <a:off x="7840271" y="4724400"/>
                    <a:ext cx="82550" cy="7937"/>
                  </a:xfrm>
                  <a:custGeom>
                    <a:avLst/>
                    <a:gdLst>
                      <a:gd name="T0" fmla="*/ 47 w 52"/>
                      <a:gd name="T1" fmla="*/ 0 h 5"/>
                      <a:gd name="T2" fmla="*/ 52 w 52"/>
                      <a:gd name="T3" fmla="*/ 0 h 5"/>
                      <a:gd name="T4" fmla="*/ 0 w 52"/>
                      <a:gd name="T5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2" h="5">
                        <a:moveTo>
                          <a:pt x="47" y="0"/>
                        </a:moveTo>
                        <a:lnTo>
                          <a:pt x="52" y="0"/>
                        </a:lnTo>
                        <a:lnTo>
                          <a:pt x="0" y="5"/>
                        </a:lnTo>
                      </a:path>
                    </a:pathLst>
                  </a:cu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4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7775184" y="4732338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5" name="Line 3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678346" y="4732338"/>
                    <a:ext cx="96837" cy="15875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6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7611671" y="4748213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7" name="Line 3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514834" y="4748213"/>
                    <a:ext cx="96837" cy="7937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8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7449746" y="4764088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9" name="Line 3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351321" y="4764088"/>
                    <a:ext cx="98425" cy="9525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0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7286234" y="478155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1" name="Line 3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187809" y="4781550"/>
                    <a:ext cx="98425" cy="7937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2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7122721" y="4797425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3" name="Freeform 353"/>
                  <p:cNvSpPr>
                    <a:spLocks/>
                  </p:cNvSpPr>
                  <p:nvPr/>
                </p:nvSpPr>
                <p:spPr bwMode="auto">
                  <a:xfrm>
                    <a:off x="7032234" y="4797425"/>
                    <a:ext cx="90487" cy="33337"/>
                  </a:xfrm>
                  <a:custGeom>
                    <a:avLst/>
                    <a:gdLst>
                      <a:gd name="T0" fmla="*/ 57 w 57"/>
                      <a:gd name="T1" fmla="*/ 0 h 21"/>
                      <a:gd name="T2" fmla="*/ 26 w 57"/>
                      <a:gd name="T3" fmla="*/ 0 h 21"/>
                      <a:gd name="T4" fmla="*/ 0 w 57"/>
                      <a:gd name="T5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7" h="21">
                        <a:moveTo>
                          <a:pt x="57" y="0"/>
                        </a:moveTo>
                        <a:lnTo>
                          <a:pt x="26" y="0"/>
                        </a:lnTo>
                        <a:lnTo>
                          <a:pt x="0" y="21"/>
                        </a:lnTo>
                      </a:path>
                    </a:pathLst>
                  </a:cu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4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6984609" y="487045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5" name="Line 3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902059" y="4870450"/>
                    <a:ext cx="82550" cy="5715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6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6852846" y="4968875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7" name="Line 3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79821" y="4968875"/>
                    <a:ext cx="73025" cy="65087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8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6722671" y="5067300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9" name="Line 3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649646" y="5067300"/>
                    <a:ext cx="73025" cy="65087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0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6600434" y="5172075"/>
                    <a:ext cx="0" cy="0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1" name="Line 4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527409" y="4727559"/>
                    <a:ext cx="1395412" cy="4968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2" name="Line 4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641709" y="5075237"/>
                    <a:ext cx="73025" cy="65087"/>
                  </a:xfrm>
                  <a:prstGeom prst="line">
                    <a:avLst/>
                  </a:pr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62" name="Line 415"/>
              <p:cNvSpPr>
                <a:spLocks noChangeShapeType="1"/>
              </p:cNvSpPr>
              <p:nvPr/>
            </p:nvSpPr>
            <p:spPr bwMode="auto">
              <a:xfrm flipH="1">
                <a:off x="6527409" y="5181600"/>
                <a:ext cx="57150" cy="396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7331396" y="4410852"/>
              <a:ext cx="628650" cy="425450"/>
              <a:chOff x="7351321" y="4348163"/>
              <a:chExt cx="628650" cy="425450"/>
            </a:xfrm>
          </p:grpSpPr>
          <p:sp>
            <p:nvSpPr>
              <p:cNvPr id="94" name="Line 416"/>
              <p:cNvSpPr>
                <a:spLocks noChangeShapeType="1"/>
              </p:cNvSpPr>
              <p:nvPr/>
            </p:nvSpPr>
            <p:spPr bwMode="auto">
              <a:xfrm flipV="1">
                <a:off x="7351321" y="4405313"/>
                <a:ext cx="546100" cy="36830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Freeform 417"/>
              <p:cNvSpPr>
                <a:spLocks/>
              </p:cNvSpPr>
              <p:nvPr/>
            </p:nvSpPr>
            <p:spPr bwMode="auto">
              <a:xfrm>
                <a:off x="7857734" y="4348163"/>
                <a:ext cx="122237" cy="98425"/>
              </a:xfrm>
              <a:custGeom>
                <a:avLst/>
                <a:gdLst>
                  <a:gd name="T0" fmla="*/ 25 w 77"/>
                  <a:gd name="T1" fmla="*/ 62 h 62"/>
                  <a:gd name="T2" fmla="*/ 77 w 77"/>
                  <a:gd name="T3" fmla="*/ 0 h 62"/>
                  <a:gd name="T4" fmla="*/ 0 w 77"/>
                  <a:gd name="T5" fmla="*/ 26 h 62"/>
                  <a:gd name="T6" fmla="*/ 25 w 77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2">
                    <a:moveTo>
                      <a:pt x="25" y="62"/>
                    </a:moveTo>
                    <a:lnTo>
                      <a:pt x="77" y="0"/>
                    </a:lnTo>
                    <a:lnTo>
                      <a:pt x="0" y="26"/>
                    </a:lnTo>
                    <a:lnTo>
                      <a:pt x="2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8003784" y="4137025"/>
              <a:ext cx="400049" cy="465138"/>
              <a:chOff x="8003784" y="4137025"/>
              <a:chExt cx="400049" cy="465138"/>
            </a:xfrm>
          </p:grpSpPr>
          <p:sp>
            <p:nvSpPr>
              <p:cNvPr id="97" name="Rectangle 418"/>
              <p:cNvSpPr>
                <a:spLocks noChangeArrowheads="1"/>
              </p:cNvSpPr>
              <p:nvPr/>
            </p:nvSpPr>
            <p:spPr bwMode="auto">
              <a:xfrm>
                <a:off x="8003784" y="4137025"/>
                <a:ext cx="366712" cy="465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98" name="Rectangle 419"/>
              <p:cNvSpPr>
                <a:spLocks noChangeArrowheads="1"/>
              </p:cNvSpPr>
              <p:nvPr/>
            </p:nvSpPr>
            <p:spPr bwMode="auto">
              <a:xfrm>
                <a:off x="8240321" y="4316413"/>
                <a:ext cx="163512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z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1841500" y="1281625"/>
                <a:ext cx="682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81625"/>
                <a:ext cx="682687" cy="461665"/>
              </a:xfrm>
              <a:prstGeom prst="rect">
                <a:avLst/>
              </a:prstGeom>
              <a:blipFill>
                <a:blip r:embed="rId3"/>
                <a:stretch>
                  <a:fillRect l="-1786" t="-14474" r="-1339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1692828" y="1810814"/>
                <a:ext cx="4449103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28" y="1810814"/>
                <a:ext cx="4449103" cy="593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3490436" y="2599466"/>
                <a:ext cx="3830536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436" y="2599466"/>
                <a:ext cx="3830536" cy="59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2555633" y="1281625"/>
                <a:ext cx="66109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常量，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33" y="1281625"/>
                <a:ext cx="6610912" cy="461665"/>
              </a:xfrm>
              <a:prstGeom prst="rect">
                <a:avLst/>
              </a:prstGeom>
              <a:blipFill>
                <a:blip r:embed="rId6"/>
                <a:stretch>
                  <a:fillRect l="-18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1805264" y="3352164"/>
                <a:ext cx="698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4" y="3352164"/>
                <a:ext cx="698717" cy="461665"/>
              </a:xfrm>
              <a:prstGeom prst="rect">
                <a:avLst/>
              </a:prstGeom>
              <a:blipFill>
                <a:blip r:embed="rId7"/>
                <a:stretch>
                  <a:fillRect l="-1739" t="-14474" r="-130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656592" y="3881353"/>
                <a:ext cx="4449103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92" y="3881353"/>
                <a:ext cx="4449103" cy="593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454200" y="4670005"/>
                <a:ext cx="1900777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00" y="4670005"/>
                <a:ext cx="1900777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2519397" y="3352164"/>
                <a:ext cx="66109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常量，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397" y="3352164"/>
                <a:ext cx="6610912" cy="461665"/>
              </a:xfrm>
              <a:prstGeom prst="rect">
                <a:avLst/>
              </a:prstGeom>
              <a:blipFill>
                <a:blip r:embed="rId10"/>
                <a:stretch>
                  <a:fillRect l="-18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3454199" y="5422703"/>
                <a:ext cx="3117072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9" y="5422703"/>
                <a:ext cx="3117072" cy="921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5660090" y="4746381"/>
                <a:ext cx="3849772" cy="593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090" y="4746381"/>
                <a:ext cx="3849772" cy="5931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9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zh-CN" altLang="en-US" sz="2400" dirty="0" smtClean="0"/>
                  <a:t>为由抛物面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sz="2400" dirty="0"/>
                  <a:t>围成的闭</a:t>
                </a:r>
                <a:r>
                  <a:rPr lang="zh-CN" altLang="en-US" sz="2400" dirty="0" smtClean="0"/>
                  <a:t>区域。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  <a:blipFill>
                <a:blip r:embed="rId2"/>
                <a:stretch>
                  <a:fillRect l="-1005" t="-82192" b="-77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5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41500" y="1281625"/>
                <a:ext cx="682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型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81625"/>
                <a:ext cx="682687" cy="461665"/>
              </a:xfrm>
              <a:prstGeom prst="rect">
                <a:avLst/>
              </a:prstGeom>
              <a:blipFill>
                <a:blip r:embed="rId3"/>
                <a:stretch>
                  <a:fillRect l="-1786" t="-14474" r="-1339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55633" y="1281625"/>
                <a:ext cx="4859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常量，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</a:rPr>
                  <a:t>4,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33" y="1281625"/>
                <a:ext cx="4859600" cy="461665"/>
              </a:xfrm>
              <a:prstGeom prst="rect">
                <a:avLst/>
              </a:prstGeom>
              <a:blipFill>
                <a:blip r:embed="rId4"/>
                <a:stretch>
                  <a:fillRect l="-251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9364296" y="970880"/>
            <a:ext cx="2321170" cy="3894738"/>
            <a:chOff x="7700789" y="1345454"/>
            <a:chExt cx="2321170" cy="3894738"/>
          </a:xfrm>
        </p:grpSpPr>
        <p:sp>
          <p:nvSpPr>
            <p:cNvPr id="12" name="椭圆 11"/>
            <p:cNvSpPr/>
            <p:nvPr/>
          </p:nvSpPr>
          <p:spPr>
            <a:xfrm>
              <a:off x="7772399" y="2693625"/>
              <a:ext cx="1861851" cy="3745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14" idx="0"/>
              <a:endCxn id="24" idx="2"/>
            </p:cNvCxnSpPr>
            <p:nvPr/>
          </p:nvCxnSpPr>
          <p:spPr>
            <a:xfrm flipV="1">
              <a:off x="8682069" y="4477921"/>
              <a:ext cx="1150287" cy="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8679065" y="2038120"/>
              <a:ext cx="3004" cy="84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弧形 12"/>
            <p:cNvSpPr/>
            <p:nvPr/>
          </p:nvSpPr>
          <p:spPr>
            <a:xfrm flipV="1">
              <a:off x="7700789" y="1345454"/>
              <a:ext cx="1918213" cy="313613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/>
          </p:nvSpPr>
          <p:spPr>
            <a:xfrm flipH="1" flipV="1">
              <a:off x="7772399" y="1345454"/>
              <a:ext cx="1819340" cy="313613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endCxn id="13" idx="0"/>
            </p:cNvCxnSpPr>
            <p:nvPr/>
          </p:nvCxnSpPr>
          <p:spPr>
            <a:xfrm flipH="1">
              <a:off x="8659895" y="2880911"/>
              <a:ext cx="22174" cy="16006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59895" y="4477921"/>
              <a:ext cx="2311" cy="43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9642753" y="4108589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753" y="4108589"/>
                  <a:ext cx="37920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/>
            <p:cNvCxnSpPr>
              <a:stCxn id="14" idx="0"/>
            </p:cNvCxnSpPr>
            <p:nvPr/>
          </p:nvCxnSpPr>
          <p:spPr>
            <a:xfrm flipH="1">
              <a:off x="7998246" y="4481589"/>
              <a:ext cx="683823" cy="575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659895" y="202228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895" y="2022285"/>
                  <a:ext cx="3792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7998246" y="4870860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46" y="4870860"/>
                  <a:ext cx="3792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椭圆 32"/>
          <p:cNvSpPr/>
          <p:nvPr/>
        </p:nvSpPr>
        <p:spPr>
          <a:xfrm>
            <a:off x="9576701" y="3268602"/>
            <a:ext cx="1561352" cy="27288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692828" y="1810814"/>
                <a:ext cx="4735464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28" y="1810814"/>
                <a:ext cx="4735464" cy="5924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597420" y="2538947"/>
                <a:ext cx="2021836" cy="675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20" y="2538947"/>
                <a:ext cx="2021836" cy="6752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597420" y="3268602"/>
                <a:ext cx="1910331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20" y="3268602"/>
                <a:ext cx="1910331" cy="592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597420" y="3941454"/>
                <a:ext cx="1156792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20" y="3941454"/>
                <a:ext cx="1156792" cy="4531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5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3" grpId="0" animBg="1"/>
      <p:bldP spid="34" grpId="0"/>
      <p:bldP spid="35" grpId="0"/>
      <p:bldP spid="36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4" name="Rectangle 939"/>
          <p:cNvSpPr>
            <a:spLocks noChangeArrowheads="1"/>
          </p:cNvSpPr>
          <p:nvPr/>
        </p:nvSpPr>
        <p:spPr bwMode="auto">
          <a:xfrm>
            <a:off x="645299" y="365125"/>
            <a:ext cx="65376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利用柱面坐标计算三重积分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8183" y="918198"/>
                <a:ext cx="934597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为</a:t>
                </a:r>
                <a:r>
                  <a:rPr lang="zh-CN" altLang="en-US" sz="2400" dirty="0"/>
                  <a:t>空间内一点， </a:t>
                </a:r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坐标</a:t>
                </a:r>
                <a:r>
                  <a:rPr lang="zh-CN" altLang="en-US" sz="2400" dirty="0" smtClean="0"/>
                  <a:t>面</a:t>
                </a:r>
                <a:r>
                  <a:rPr lang="zh-CN" altLang="en-US" sz="2400" dirty="0"/>
                  <a:t>上的投影为点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用极坐标为表示为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/>
                  <a:t>，则这样的三个数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/>
                  <a:t> 就叫做点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的柱面坐标，规定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的变化范围为：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83" y="918198"/>
                <a:ext cx="9345976" cy="1200329"/>
              </a:xfrm>
              <a:prstGeom prst="rect">
                <a:avLst/>
              </a:prstGeom>
              <a:blipFill>
                <a:blip r:embed="rId2"/>
                <a:stretch>
                  <a:fillRect l="-978" t="-5584" r="-4305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787117" y="1656862"/>
                <a:ext cx="48342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l-GR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</m:t>
                      </m:r>
                      <m:r>
                        <a:rPr lang="zh-CN" altLang="en-US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4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∞&lt;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17" y="1656862"/>
                <a:ext cx="4834272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49725" y="2214400"/>
                <a:ext cx="192014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5" y="2214400"/>
                <a:ext cx="1920141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35216" y="2008358"/>
                <a:ext cx="8856784" cy="19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16" y="2008358"/>
                <a:ext cx="8856784" cy="19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449725" y="4072783"/>
                <a:ext cx="7474867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725" y="4072783"/>
                <a:ext cx="7474867" cy="624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6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9444409" y="3923396"/>
            <a:ext cx="1861851" cy="37457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en-US" sz="2400" dirty="0"/>
                  <a:t>  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zh-CN" altLang="en-US" sz="2400" dirty="0" smtClean="0"/>
                  <a:t>为由抛物面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/>
                  <a:t>及平面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en-US" sz="2400" dirty="0"/>
                  <a:t>围成的闭</a:t>
                </a:r>
                <a:r>
                  <a:rPr lang="zh-CN" altLang="en-US" sz="2400" dirty="0" smtClean="0"/>
                  <a:t>区域。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95902"/>
                <a:ext cx="9098249" cy="888000"/>
              </a:xfrm>
              <a:prstGeom prst="rect">
                <a:avLst/>
              </a:prstGeom>
              <a:blipFill>
                <a:blip r:embed="rId2"/>
                <a:stretch>
                  <a:fillRect l="-1005" t="-82192" b="-77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95783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6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41500" y="1281625"/>
                <a:ext cx="5745740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坐标面上的投影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281625"/>
                <a:ext cx="5745740" cy="490840"/>
              </a:xfrm>
              <a:prstGeom prst="rect">
                <a:avLst/>
              </a:prstGeom>
              <a:blipFill>
                <a:blip r:embed="rId3"/>
                <a:stretch>
                  <a:fillRect l="-212" t="-13580" b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9364296" y="970880"/>
            <a:ext cx="2321170" cy="3894738"/>
            <a:chOff x="7700789" y="1345454"/>
            <a:chExt cx="2321170" cy="3894738"/>
          </a:xfrm>
        </p:grpSpPr>
        <p:sp>
          <p:nvSpPr>
            <p:cNvPr id="9" name="椭圆 8"/>
            <p:cNvSpPr/>
            <p:nvPr/>
          </p:nvSpPr>
          <p:spPr>
            <a:xfrm>
              <a:off x="7772399" y="2693625"/>
              <a:ext cx="1861851" cy="3745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13" idx="0"/>
              <a:endCxn id="16" idx="2"/>
            </p:cNvCxnSpPr>
            <p:nvPr/>
          </p:nvCxnSpPr>
          <p:spPr>
            <a:xfrm flipV="1">
              <a:off x="8682069" y="4477921"/>
              <a:ext cx="1150287" cy="3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8679065" y="2038120"/>
              <a:ext cx="3004" cy="84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flipV="1">
              <a:off x="7700789" y="1345454"/>
              <a:ext cx="1918213" cy="313613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flipH="1" flipV="1">
              <a:off x="7772399" y="1345454"/>
              <a:ext cx="1819340" cy="313613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endCxn id="12" idx="0"/>
            </p:cNvCxnSpPr>
            <p:nvPr/>
          </p:nvCxnSpPr>
          <p:spPr>
            <a:xfrm flipH="1">
              <a:off x="8659895" y="2880911"/>
              <a:ext cx="22174" cy="16006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659895" y="4477921"/>
              <a:ext cx="2311" cy="43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9642753" y="4108589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753" y="4108589"/>
                  <a:ext cx="37920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>
              <a:stCxn id="13" idx="0"/>
            </p:cNvCxnSpPr>
            <p:nvPr/>
          </p:nvCxnSpPr>
          <p:spPr>
            <a:xfrm flipH="1">
              <a:off x="7998246" y="4481589"/>
              <a:ext cx="683823" cy="575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8659895" y="202228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895" y="2022285"/>
                  <a:ext cx="3792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998246" y="4870860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46" y="4870860"/>
                  <a:ext cx="3792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41500" y="1804845"/>
                <a:ext cx="5048562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1804845"/>
                <a:ext cx="5048562" cy="624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13533" y="2505634"/>
                <a:ext cx="3488455" cy="638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l-GR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533" y="2505634"/>
                <a:ext cx="3488455" cy="638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093148" y="3309228"/>
                <a:ext cx="3553922" cy="643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rad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48" y="3309228"/>
                <a:ext cx="3553922" cy="6438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0702608" y="2166590"/>
            <a:ext cx="5230" cy="2052870"/>
            <a:chOff x="10702608" y="2166590"/>
            <a:chExt cx="5230" cy="2052870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10702608" y="2538948"/>
              <a:ext cx="0" cy="1680512"/>
            </a:xfrm>
            <a:prstGeom prst="line">
              <a:avLst/>
            </a:prstGeom>
            <a:ln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0702608" y="3918681"/>
              <a:ext cx="0" cy="3007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10707838" y="2166590"/>
              <a:ext cx="0" cy="4219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113533" y="4103347"/>
                <a:ext cx="2804486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533" y="4103347"/>
                <a:ext cx="2804486" cy="9227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113533" y="5055695"/>
                <a:ext cx="2740494" cy="869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 </a:t>
                </a:r>
                <a:endParaRPr lang="zh-CN" altLang="en-US" dirty="0">
                  <a:solidFill>
                    <a:prstClr val="black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533" y="5055695"/>
                <a:ext cx="2740494" cy="8694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21" grpId="0"/>
      <p:bldP spid="22" grpId="0"/>
      <p:bldP spid="27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7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计算球体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被圆柱面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所截部分的体积。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  <a:blipFill>
                <a:blip r:embed="rId2"/>
                <a:stretch>
                  <a:fillRect l="-948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221565" y="2309788"/>
            <a:ext cx="3672586" cy="3407179"/>
            <a:chOff x="2629" y="1811"/>
            <a:chExt cx="2643" cy="2452"/>
          </a:xfrm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2629" y="1878"/>
              <a:ext cx="2624" cy="2385"/>
              <a:chOff x="2629" y="1878"/>
              <a:chExt cx="2624" cy="2385"/>
            </a:xfrm>
          </p:grpSpPr>
          <p:sp>
            <p:nvSpPr>
              <p:cNvPr id="40" name="Rectangle 5"/>
              <p:cNvSpPr>
                <a:spLocks noChangeArrowheads="1"/>
              </p:cNvSpPr>
              <p:nvPr/>
            </p:nvSpPr>
            <p:spPr bwMode="auto">
              <a:xfrm>
                <a:off x="4149" y="4001"/>
                <a:ext cx="175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4242" y="3995"/>
                <a:ext cx="17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4427" y="3620"/>
                <a:ext cx="149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4545" y="3626"/>
                <a:ext cx="28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4780" y="3620"/>
                <a:ext cx="175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4833" y="3626"/>
                <a:ext cx="370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cos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Freeform 11"/>
              <p:cNvSpPr>
                <a:spLocks noEditPoints="1"/>
              </p:cNvSpPr>
              <p:nvPr/>
            </p:nvSpPr>
            <p:spPr bwMode="auto">
              <a:xfrm>
                <a:off x="5166" y="3716"/>
                <a:ext cx="87" cy="134"/>
              </a:xfrm>
              <a:custGeom>
                <a:avLst/>
                <a:gdLst>
                  <a:gd name="T0" fmla="*/ 41 w 87"/>
                  <a:gd name="T1" fmla="*/ 10 h 134"/>
                  <a:gd name="T2" fmla="*/ 41 w 87"/>
                  <a:gd name="T3" fmla="*/ 10 h 134"/>
                  <a:gd name="T4" fmla="*/ 25 w 87"/>
                  <a:gd name="T5" fmla="*/ 26 h 134"/>
                  <a:gd name="T6" fmla="*/ 20 w 87"/>
                  <a:gd name="T7" fmla="*/ 41 h 134"/>
                  <a:gd name="T8" fmla="*/ 20 w 87"/>
                  <a:gd name="T9" fmla="*/ 41 h 134"/>
                  <a:gd name="T10" fmla="*/ 5 w 87"/>
                  <a:gd name="T11" fmla="*/ 72 h 134"/>
                  <a:gd name="T12" fmla="*/ 5 w 87"/>
                  <a:gd name="T13" fmla="*/ 72 h 134"/>
                  <a:gd name="T14" fmla="*/ 0 w 87"/>
                  <a:gd name="T15" fmla="*/ 98 h 134"/>
                  <a:gd name="T16" fmla="*/ 0 w 87"/>
                  <a:gd name="T17" fmla="*/ 98 h 134"/>
                  <a:gd name="T18" fmla="*/ 5 w 87"/>
                  <a:gd name="T19" fmla="*/ 113 h 134"/>
                  <a:gd name="T20" fmla="*/ 10 w 87"/>
                  <a:gd name="T21" fmla="*/ 123 h 134"/>
                  <a:gd name="T22" fmla="*/ 10 w 87"/>
                  <a:gd name="T23" fmla="*/ 123 h 134"/>
                  <a:gd name="T24" fmla="*/ 15 w 87"/>
                  <a:gd name="T25" fmla="*/ 128 h 134"/>
                  <a:gd name="T26" fmla="*/ 25 w 87"/>
                  <a:gd name="T27" fmla="*/ 134 h 134"/>
                  <a:gd name="T28" fmla="*/ 25 w 87"/>
                  <a:gd name="T29" fmla="*/ 134 h 134"/>
                  <a:gd name="T30" fmla="*/ 41 w 87"/>
                  <a:gd name="T31" fmla="*/ 128 h 134"/>
                  <a:gd name="T32" fmla="*/ 56 w 87"/>
                  <a:gd name="T33" fmla="*/ 118 h 134"/>
                  <a:gd name="T34" fmla="*/ 56 w 87"/>
                  <a:gd name="T35" fmla="*/ 118 h 134"/>
                  <a:gd name="T36" fmla="*/ 66 w 87"/>
                  <a:gd name="T37" fmla="*/ 103 h 134"/>
                  <a:gd name="T38" fmla="*/ 77 w 87"/>
                  <a:gd name="T39" fmla="*/ 82 h 134"/>
                  <a:gd name="T40" fmla="*/ 77 w 87"/>
                  <a:gd name="T41" fmla="*/ 82 h 134"/>
                  <a:gd name="T42" fmla="*/ 87 w 87"/>
                  <a:gd name="T43" fmla="*/ 57 h 134"/>
                  <a:gd name="T44" fmla="*/ 87 w 87"/>
                  <a:gd name="T45" fmla="*/ 36 h 134"/>
                  <a:gd name="T46" fmla="*/ 87 w 87"/>
                  <a:gd name="T47" fmla="*/ 36 h 134"/>
                  <a:gd name="T48" fmla="*/ 87 w 87"/>
                  <a:gd name="T49" fmla="*/ 21 h 134"/>
                  <a:gd name="T50" fmla="*/ 82 w 87"/>
                  <a:gd name="T51" fmla="*/ 10 h 134"/>
                  <a:gd name="T52" fmla="*/ 72 w 87"/>
                  <a:gd name="T53" fmla="*/ 5 h 134"/>
                  <a:gd name="T54" fmla="*/ 61 w 87"/>
                  <a:gd name="T55" fmla="*/ 0 h 134"/>
                  <a:gd name="T56" fmla="*/ 61 w 87"/>
                  <a:gd name="T57" fmla="*/ 0 h 134"/>
                  <a:gd name="T58" fmla="*/ 51 w 87"/>
                  <a:gd name="T59" fmla="*/ 5 h 134"/>
                  <a:gd name="T60" fmla="*/ 41 w 87"/>
                  <a:gd name="T61" fmla="*/ 10 h 134"/>
                  <a:gd name="T62" fmla="*/ 41 w 87"/>
                  <a:gd name="T63" fmla="*/ 10 h 134"/>
                  <a:gd name="T64" fmla="*/ 25 w 87"/>
                  <a:gd name="T65" fmla="*/ 62 h 134"/>
                  <a:gd name="T66" fmla="*/ 25 w 87"/>
                  <a:gd name="T67" fmla="*/ 62 h 134"/>
                  <a:gd name="T68" fmla="*/ 41 w 87"/>
                  <a:gd name="T69" fmla="*/ 21 h 134"/>
                  <a:gd name="T70" fmla="*/ 41 w 87"/>
                  <a:gd name="T71" fmla="*/ 21 h 134"/>
                  <a:gd name="T72" fmla="*/ 51 w 87"/>
                  <a:gd name="T73" fmla="*/ 10 h 134"/>
                  <a:gd name="T74" fmla="*/ 61 w 87"/>
                  <a:gd name="T75" fmla="*/ 5 h 134"/>
                  <a:gd name="T76" fmla="*/ 61 w 87"/>
                  <a:gd name="T77" fmla="*/ 5 h 134"/>
                  <a:gd name="T78" fmla="*/ 72 w 87"/>
                  <a:gd name="T79" fmla="*/ 10 h 134"/>
                  <a:gd name="T80" fmla="*/ 77 w 87"/>
                  <a:gd name="T81" fmla="*/ 26 h 134"/>
                  <a:gd name="T82" fmla="*/ 77 w 87"/>
                  <a:gd name="T83" fmla="*/ 26 h 134"/>
                  <a:gd name="T84" fmla="*/ 66 w 87"/>
                  <a:gd name="T85" fmla="*/ 62 h 134"/>
                  <a:gd name="T86" fmla="*/ 25 w 87"/>
                  <a:gd name="T87" fmla="*/ 62 h 134"/>
                  <a:gd name="T88" fmla="*/ 25 w 87"/>
                  <a:gd name="T89" fmla="*/ 62 h 134"/>
                  <a:gd name="T90" fmla="*/ 66 w 87"/>
                  <a:gd name="T91" fmla="*/ 67 h 134"/>
                  <a:gd name="T92" fmla="*/ 66 w 87"/>
                  <a:gd name="T93" fmla="*/ 67 h 134"/>
                  <a:gd name="T94" fmla="*/ 51 w 87"/>
                  <a:gd name="T95" fmla="*/ 103 h 134"/>
                  <a:gd name="T96" fmla="*/ 51 w 87"/>
                  <a:gd name="T97" fmla="*/ 103 h 134"/>
                  <a:gd name="T98" fmla="*/ 41 w 87"/>
                  <a:gd name="T99" fmla="*/ 123 h 134"/>
                  <a:gd name="T100" fmla="*/ 41 w 87"/>
                  <a:gd name="T101" fmla="*/ 123 h 134"/>
                  <a:gd name="T102" fmla="*/ 30 w 87"/>
                  <a:gd name="T103" fmla="*/ 128 h 134"/>
                  <a:gd name="T104" fmla="*/ 30 w 87"/>
                  <a:gd name="T105" fmla="*/ 128 h 134"/>
                  <a:gd name="T106" fmla="*/ 25 w 87"/>
                  <a:gd name="T107" fmla="*/ 128 h 134"/>
                  <a:gd name="T108" fmla="*/ 20 w 87"/>
                  <a:gd name="T109" fmla="*/ 123 h 134"/>
                  <a:gd name="T110" fmla="*/ 20 w 87"/>
                  <a:gd name="T111" fmla="*/ 123 h 134"/>
                  <a:gd name="T112" fmla="*/ 15 w 87"/>
                  <a:gd name="T113" fmla="*/ 108 h 134"/>
                  <a:gd name="T114" fmla="*/ 15 w 87"/>
                  <a:gd name="T115" fmla="*/ 108 h 134"/>
                  <a:gd name="T116" fmla="*/ 25 w 87"/>
                  <a:gd name="T117" fmla="*/ 67 h 134"/>
                  <a:gd name="T118" fmla="*/ 66 w 87"/>
                  <a:gd name="T119" fmla="*/ 67 h 134"/>
                  <a:gd name="T120" fmla="*/ 66 w 87"/>
                  <a:gd name="T121" fmla="*/ 6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" h="134">
                    <a:moveTo>
                      <a:pt x="41" y="10"/>
                    </a:moveTo>
                    <a:lnTo>
                      <a:pt x="41" y="10"/>
                    </a:lnTo>
                    <a:lnTo>
                      <a:pt x="25" y="26"/>
                    </a:lnTo>
                    <a:lnTo>
                      <a:pt x="20" y="41"/>
                    </a:lnTo>
                    <a:lnTo>
                      <a:pt x="20" y="41"/>
                    </a:lnTo>
                    <a:lnTo>
                      <a:pt x="5" y="72"/>
                    </a:lnTo>
                    <a:lnTo>
                      <a:pt x="5" y="72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113"/>
                    </a:lnTo>
                    <a:lnTo>
                      <a:pt x="10" y="123"/>
                    </a:lnTo>
                    <a:lnTo>
                      <a:pt x="10" y="123"/>
                    </a:lnTo>
                    <a:lnTo>
                      <a:pt x="15" y="128"/>
                    </a:lnTo>
                    <a:lnTo>
                      <a:pt x="25" y="134"/>
                    </a:lnTo>
                    <a:lnTo>
                      <a:pt x="25" y="134"/>
                    </a:lnTo>
                    <a:lnTo>
                      <a:pt x="41" y="128"/>
                    </a:lnTo>
                    <a:lnTo>
                      <a:pt x="56" y="118"/>
                    </a:lnTo>
                    <a:lnTo>
                      <a:pt x="56" y="118"/>
                    </a:lnTo>
                    <a:lnTo>
                      <a:pt x="66" y="103"/>
                    </a:lnTo>
                    <a:lnTo>
                      <a:pt x="77" y="82"/>
                    </a:lnTo>
                    <a:lnTo>
                      <a:pt x="77" y="82"/>
                    </a:lnTo>
                    <a:lnTo>
                      <a:pt x="87" y="57"/>
                    </a:lnTo>
                    <a:lnTo>
                      <a:pt x="87" y="36"/>
                    </a:lnTo>
                    <a:lnTo>
                      <a:pt x="87" y="36"/>
                    </a:lnTo>
                    <a:lnTo>
                      <a:pt x="87" y="21"/>
                    </a:lnTo>
                    <a:lnTo>
                      <a:pt x="82" y="10"/>
                    </a:lnTo>
                    <a:lnTo>
                      <a:pt x="72" y="5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51" y="5"/>
                    </a:lnTo>
                    <a:lnTo>
                      <a:pt x="41" y="10"/>
                    </a:lnTo>
                    <a:lnTo>
                      <a:pt x="41" y="10"/>
                    </a:lnTo>
                    <a:close/>
                    <a:moveTo>
                      <a:pt x="25" y="62"/>
                    </a:moveTo>
                    <a:lnTo>
                      <a:pt x="25" y="62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51" y="10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72" y="10"/>
                    </a:lnTo>
                    <a:lnTo>
                      <a:pt x="77" y="26"/>
                    </a:lnTo>
                    <a:lnTo>
                      <a:pt x="77" y="26"/>
                    </a:lnTo>
                    <a:lnTo>
                      <a:pt x="66" y="62"/>
                    </a:lnTo>
                    <a:lnTo>
                      <a:pt x="25" y="62"/>
                    </a:lnTo>
                    <a:lnTo>
                      <a:pt x="25" y="62"/>
                    </a:lnTo>
                    <a:close/>
                    <a:moveTo>
                      <a:pt x="66" y="67"/>
                    </a:moveTo>
                    <a:lnTo>
                      <a:pt x="66" y="67"/>
                    </a:lnTo>
                    <a:lnTo>
                      <a:pt x="51" y="103"/>
                    </a:lnTo>
                    <a:lnTo>
                      <a:pt x="51" y="103"/>
                    </a:lnTo>
                    <a:lnTo>
                      <a:pt x="41" y="123"/>
                    </a:lnTo>
                    <a:lnTo>
                      <a:pt x="41" y="123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25" y="128"/>
                    </a:lnTo>
                    <a:lnTo>
                      <a:pt x="20" y="123"/>
                    </a:lnTo>
                    <a:lnTo>
                      <a:pt x="20" y="123"/>
                    </a:lnTo>
                    <a:lnTo>
                      <a:pt x="15" y="108"/>
                    </a:lnTo>
                    <a:lnTo>
                      <a:pt x="15" y="108"/>
                    </a:lnTo>
                    <a:lnTo>
                      <a:pt x="25" y="67"/>
                    </a:lnTo>
                    <a:lnTo>
                      <a:pt x="66" y="67"/>
                    </a:lnTo>
                    <a:lnTo>
                      <a:pt x="66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3466" y="3075"/>
                <a:ext cx="786" cy="843"/>
              </a:xfrm>
              <a:custGeom>
                <a:avLst/>
                <a:gdLst>
                  <a:gd name="T0" fmla="*/ 293 w 786"/>
                  <a:gd name="T1" fmla="*/ 283 h 843"/>
                  <a:gd name="T2" fmla="*/ 293 w 786"/>
                  <a:gd name="T3" fmla="*/ 283 h 843"/>
                  <a:gd name="T4" fmla="*/ 308 w 786"/>
                  <a:gd name="T5" fmla="*/ 293 h 843"/>
                  <a:gd name="T6" fmla="*/ 324 w 786"/>
                  <a:gd name="T7" fmla="*/ 309 h 843"/>
                  <a:gd name="T8" fmla="*/ 355 w 786"/>
                  <a:gd name="T9" fmla="*/ 334 h 843"/>
                  <a:gd name="T10" fmla="*/ 355 w 786"/>
                  <a:gd name="T11" fmla="*/ 334 h 843"/>
                  <a:gd name="T12" fmla="*/ 421 w 786"/>
                  <a:gd name="T13" fmla="*/ 381 h 843"/>
                  <a:gd name="T14" fmla="*/ 488 w 786"/>
                  <a:gd name="T15" fmla="*/ 437 h 843"/>
                  <a:gd name="T16" fmla="*/ 488 w 786"/>
                  <a:gd name="T17" fmla="*/ 437 h 843"/>
                  <a:gd name="T18" fmla="*/ 540 w 786"/>
                  <a:gd name="T19" fmla="*/ 489 h 843"/>
                  <a:gd name="T20" fmla="*/ 570 w 786"/>
                  <a:gd name="T21" fmla="*/ 524 h 843"/>
                  <a:gd name="T22" fmla="*/ 570 w 786"/>
                  <a:gd name="T23" fmla="*/ 524 h 843"/>
                  <a:gd name="T24" fmla="*/ 581 w 786"/>
                  <a:gd name="T25" fmla="*/ 535 h 843"/>
                  <a:gd name="T26" fmla="*/ 591 w 786"/>
                  <a:gd name="T27" fmla="*/ 535 h 843"/>
                  <a:gd name="T28" fmla="*/ 606 w 786"/>
                  <a:gd name="T29" fmla="*/ 545 h 843"/>
                  <a:gd name="T30" fmla="*/ 622 w 786"/>
                  <a:gd name="T31" fmla="*/ 555 h 843"/>
                  <a:gd name="T32" fmla="*/ 622 w 786"/>
                  <a:gd name="T33" fmla="*/ 555 h 843"/>
                  <a:gd name="T34" fmla="*/ 678 w 786"/>
                  <a:gd name="T35" fmla="*/ 638 h 843"/>
                  <a:gd name="T36" fmla="*/ 678 w 786"/>
                  <a:gd name="T37" fmla="*/ 638 h 843"/>
                  <a:gd name="T38" fmla="*/ 735 w 786"/>
                  <a:gd name="T39" fmla="*/ 720 h 843"/>
                  <a:gd name="T40" fmla="*/ 735 w 786"/>
                  <a:gd name="T41" fmla="*/ 720 h 843"/>
                  <a:gd name="T42" fmla="*/ 760 w 786"/>
                  <a:gd name="T43" fmla="*/ 771 h 843"/>
                  <a:gd name="T44" fmla="*/ 760 w 786"/>
                  <a:gd name="T45" fmla="*/ 771 h 843"/>
                  <a:gd name="T46" fmla="*/ 776 w 786"/>
                  <a:gd name="T47" fmla="*/ 797 h 843"/>
                  <a:gd name="T48" fmla="*/ 786 w 786"/>
                  <a:gd name="T49" fmla="*/ 822 h 843"/>
                  <a:gd name="T50" fmla="*/ 786 w 786"/>
                  <a:gd name="T51" fmla="*/ 822 h 843"/>
                  <a:gd name="T52" fmla="*/ 786 w 786"/>
                  <a:gd name="T53" fmla="*/ 828 h 843"/>
                  <a:gd name="T54" fmla="*/ 781 w 786"/>
                  <a:gd name="T55" fmla="*/ 838 h 843"/>
                  <a:gd name="T56" fmla="*/ 771 w 786"/>
                  <a:gd name="T57" fmla="*/ 843 h 843"/>
                  <a:gd name="T58" fmla="*/ 5 w 786"/>
                  <a:gd name="T59" fmla="*/ 745 h 843"/>
                  <a:gd name="T60" fmla="*/ 0 w 786"/>
                  <a:gd name="T61" fmla="*/ 699 h 843"/>
                  <a:gd name="T62" fmla="*/ 0 w 786"/>
                  <a:gd name="T63" fmla="*/ 638 h 843"/>
                  <a:gd name="T64" fmla="*/ 5 w 786"/>
                  <a:gd name="T65" fmla="*/ 602 h 843"/>
                  <a:gd name="T66" fmla="*/ 0 w 786"/>
                  <a:gd name="T67" fmla="*/ 458 h 843"/>
                  <a:gd name="T68" fmla="*/ 0 w 786"/>
                  <a:gd name="T69" fmla="*/ 422 h 843"/>
                  <a:gd name="T70" fmla="*/ 0 w 786"/>
                  <a:gd name="T71" fmla="*/ 252 h 843"/>
                  <a:gd name="T72" fmla="*/ 0 w 786"/>
                  <a:gd name="T73" fmla="*/ 124 h 843"/>
                  <a:gd name="T74" fmla="*/ 0 w 786"/>
                  <a:gd name="T75" fmla="*/ 0 h 843"/>
                  <a:gd name="T76" fmla="*/ 293 w 786"/>
                  <a:gd name="T77" fmla="*/ 28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6" h="843">
                    <a:moveTo>
                      <a:pt x="293" y="283"/>
                    </a:moveTo>
                    <a:lnTo>
                      <a:pt x="293" y="283"/>
                    </a:lnTo>
                    <a:lnTo>
                      <a:pt x="308" y="293"/>
                    </a:lnTo>
                    <a:lnTo>
                      <a:pt x="324" y="309"/>
                    </a:lnTo>
                    <a:lnTo>
                      <a:pt x="355" y="334"/>
                    </a:lnTo>
                    <a:lnTo>
                      <a:pt x="355" y="334"/>
                    </a:lnTo>
                    <a:lnTo>
                      <a:pt x="421" y="381"/>
                    </a:lnTo>
                    <a:lnTo>
                      <a:pt x="488" y="437"/>
                    </a:lnTo>
                    <a:lnTo>
                      <a:pt x="488" y="437"/>
                    </a:lnTo>
                    <a:lnTo>
                      <a:pt x="540" y="489"/>
                    </a:lnTo>
                    <a:lnTo>
                      <a:pt x="570" y="524"/>
                    </a:lnTo>
                    <a:lnTo>
                      <a:pt x="570" y="524"/>
                    </a:lnTo>
                    <a:lnTo>
                      <a:pt x="581" y="535"/>
                    </a:lnTo>
                    <a:lnTo>
                      <a:pt x="591" y="535"/>
                    </a:lnTo>
                    <a:lnTo>
                      <a:pt x="606" y="545"/>
                    </a:lnTo>
                    <a:lnTo>
                      <a:pt x="622" y="555"/>
                    </a:lnTo>
                    <a:lnTo>
                      <a:pt x="622" y="555"/>
                    </a:lnTo>
                    <a:lnTo>
                      <a:pt x="678" y="638"/>
                    </a:lnTo>
                    <a:lnTo>
                      <a:pt x="678" y="638"/>
                    </a:lnTo>
                    <a:lnTo>
                      <a:pt x="735" y="720"/>
                    </a:lnTo>
                    <a:lnTo>
                      <a:pt x="735" y="720"/>
                    </a:lnTo>
                    <a:lnTo>
                      <a:pt x="760" y="771"/>
                    </a:lnTo>
                    <a:lnTo>
                      <a:pt x="760" y="771"/>
                    </a:lnTo>
                    <a:lnTo>
                      <a:pt x="776" y="797"/>
                    </a:lnTo>
                    <a:lnTo>
                      <a:pt x="786" y="822"/>
                    </a:lnTo>
                    <a:lnTo>
                      <a:pt x="786" y="822"/>
                    </a:lnTo>
                    <a:lnTo>
                      <a:pt x="786" y="828"/>
                    </a:lnTo>
                    <a:lnTo>
                      <a:pt x="781" y="838"/>
                    </a:lnTo>
                    <a:lnTo>
                      <a:pt x="771" y="843"/>
                    </a:lnTo>
                    <a:lnTo>
                      <a:pt x="5" y="745"/>
                    </a:lnTo>
                    <a:lnTo>
                      <a:pt x="0" y="699"/>
                    </a:lnTo>
                    <a:lnTo>
                      <a:pt x="0" y="638"/>
                    </a:lnTo>
                    <a:lnTo>
                      <a:pt x="5" y="602"/>
                    </a:lnTo>
                    <a:lnTo>
                      <a:pt x="0" y="458"/>
                    </a:lnTo>
                    <a:lnTo>
                      <a:pt x="0" y="422"/>
                    </a:lnTo>
                    <a:lnTo>
                      <a:pt x="0" y="252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293" y="28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3466" y="3075"/>
                <a:ext cx="786" cy="843"/>
              </a:xfrm>
              <a:custGeom>
                <a:avLst/>
                <a:gdLst>
                  <a:gd name="T0" fmla="*/ 293 w 786"/>
                  <a:gd name="T1" fmla="*/ 283 h 843"/>
                  <a:gd name="T2" fmla="*/ 293 w 786"/>
                  <a:gd name="T3" fmla="*/ 283 h 843"/>
                  <a:gd name="T4" fmla="*/ 308 w 786"/>
                  <a:gd name="T5" fmla="*/ 293 h 843"/>
                  <a:gd name="T6" fmla="*/ 324 w 786"/>
                  <a:gd name="T7" fmla="*/ 309 h 843"/>
                  <a:gd name="T8" fmla="*/ 355 w 786"/>
                  <a:gd name="T9" fmla="*/ 334 h 843"/>
                  <a:gd name="T10" fmla="*/ 355 w 786"/>
                  <a:gd name="T11" fmla="*/ 334 h 843"/>
                  <a:gd name="T12" fmla="*/ 421 w 786"/>
                  <a:gd name="T13" fmla="*/ 381 h 843"/>
                  <a:gd name="T14" fmla="*/ 488 w 786"/>
                  <a:gd name="T15" fmla="*/ 437 h 843"/>
                  <a:gd name="T16" fmla="*/ 488 w 786"/>
                  <a:gd name="T17" fmla="*/ 437 h 843"/>
                  <a:gd name="T18" fmla="*/ 540 w 786"/>
                  <a:gd name="T19" fmla="*/ 489 h 843"/>
                  <a:gd name="T20" fmla="*/ 570 w 786"/>
                  <a:gd name="T21" fmla="*/ 524 h 843"/>
                  <a:gd name="T22" fmla="*/ 570 w 786"/>
                  <a:gd name="T23" fmla="*/ 524 h 843"/>
                  <a:gd name="T24" fmla="*/ 581 w 786"/>
                  <a:gd name="T25" fmla="*/ 535 h 843"/>
                  <a:gd name="T26" fmla="*/ 591 w 786"/>
                  <a:gd name="T27" fmla="*/ 535 h 843"/>
                  <a:gd name="T28" fmla="*/ 606 w 786"/>
                  <a:gd name="T29" fmla="*/ 545 h 843"/>
                  <a:gd name="T30" fmla="*/ 622 w 786"/>
                  <a:gd name="T31" fmla="*/ 555 h 843"/>
                  <a:gd name="T32" fmla="*/ 622 w 786"/>
                  <a:gd name="T33" fmla="*/ 555 h 843"/>
                  <a:gd name="T34" fmla="*/ 678 w 786"/>
                  <a:gd name="T35" fmla="*/ 638 h 843"/>
                  <a:gd name="T36" fmla="*/ 678 w 786"/>
                  <a:gd name="T37" fmla="*/ 638 h 843"/>
                  <a:gd name="T38" fmla="*/ 735 w 786"/>
                  <a:gd name="T39" fmla="*/ 720 h 843"/>
                  <a:gd name="T40" fmla="*/ 735 w 786"/>
                  <a:gd name="T41" fmla="*/ 720 h 843"/>
                  <a:gd name="T42" fmla="*/ 760 w 786"/>
                  <a:gd name="T43" fmla="*/ 771 h 843"/>
                  <a:gd name="T44" fmla="*/ 760 w 786"/>
                  <a:gd name="T45" fmla="*/ 771 h 843"/>
                  <a:gd name="T46" fmla="*/ 776 w 786"/>
                  <a:gd name="T47" fmla="*/ 797 h 843"/>
                  <a:gd name="T48" fmla="*/ 786 w 786"/>
                  <a:gd name="T49" fmla="*/ 822 h 843"/>
                  <a:gd name="T50" fmla="*/ 786 w 786"/>
                  <a:gd name="T51" fmla="*/ 822 h 843"/>
                  <a:gd name="T52" fmla="*/ 786 w 786"/>
                  <a:gd name="T53" fmla="*/ 828 h 843"/>
                  <a:gd name="T54" fmla="*/ 781 w 786"/>
                  <a:gd name="T55" fmla="*/ 838 h 843"/>
                  <a:gd name="T56" fmla="*/ 771 w 786"/>
                  <a:gd name="T57" fmla="*/ 843 h 843"/>
                  <a:gd name="T58" fmla="*/ 5 w 786"/>
                  <a:gd name="T59" fmla="*/ 745 h 843"/>
                  <a:gd name="T60" fmla="*/ 0 w 786"/>
                  <a:gd name="T61" fmla="*/ 699 h 843"/>
                  <a:gd name="T62" fmla="*/ 0 w 786"/>
                  <a:gd name="T63" fmla="*/ 638 h 843"/>
                  <a:gd name="T64" fmla="*/ 5 w 786"/>
                  <a:gd name="T65" fmla="*/ 602 h 843"/>
                  <a:gd name="T66" fmla="*/ 0 w 786"/>
                  <a:gd name="T67" fmla="*/ 458 h 843"/>
                  <a:gd name="T68" fmla="*/ 0 w 786"/>
                  <a:gd name="T69" fmla="*/ 422 h 843"/>
                  <a:gd name="T70" fmla="*/ 0 w 786"/>
                  <a:gd name="T71" fmla="*/ 252 h 843"/>
                  <a:gd name="T72" fmla="*/ 0 w 786"/>
                  <a:gd name="T73" fmla="*/ 124 h 843"/>
                  <a:gd name="T74" fmla="*/ 0 w 786"/>
                  <a:gd name="T75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6" h="843">
                    <a:moveTo>
                      <a:pt x="293" y="283"/>
                    </a:moveTo>
                    <a:lnTo>
                      <a:pt x="293" y="283"/>
                    </a:lnTo>
                    <a:lnTo>
                      <a:pt x="308" y="293"/>
                    </a:lnTo>
                    <a:lnTo>
                      <a:pt x="324" y="309"/>
                    </a:lnTo>
                    <a:lnTo>
                      <a:pt x="355" y="334"/>
                    </a:lnTo>
                    <a:lnTo>
                      <a:pt x="355" y="334"/>
                    </a:lnTo>
                    <a:lnTo>
                      <a:pt x="421" y="381"/>
                    </a:lnTo>
                    <a:lnTo>
                      <a:pt x="488" y="437"/>
                    </a:lnTo>
                    <a:lnTo>
                      <a:pt x="488" y="437"/>
                    </a:lnTo>
                    <a:lnTo>
                      <a:pt x="540" y="489"/>
                    </a:lnTo>
                    <a:lnTo>
                      <a:pt x="570" y="524"/>
                    </a:lnTo>
                    <a:lnTo>
                      <a:pt x="570" y="524"/>
                    </a:lnTo>
                    <a:lnTo>
                      <a:pt x="581" y="535"/>
                    </a:lnTo>
                    <a:lnTo>
                      <a:pt x="591" y="535"/>
                    </a:lnTo>
                    <a:lnTo>
                      <a:pt x="606" y="545"/>
                    </a:lnTo>
                    <a:lnTo>
                      <a:pt x="622" y="555"/>
                    </a:lnTo>
                    <a:lnTo>
                      <a:pt x="622" y="555"/>
                    </a:lnTo>
                    <a:lnTo>
                      <a:pt x="678" y="638"/>
                    </a:lnTo>
                    <a:lnTo>
                      <a:pt x="678" y="638"/>
                    </a:lnTo>
                    <a:lnTo>
                      <a:pt x="735" y="720"/>
                    </a:lnTo>
                    <a:lnTo>
                      <a:pt x="735" y="720"/>
                    </a:lnTo>
                    <a:lnTo>
                      <a:pt x="760" y="771"/>
                    </a:lnTo>
                    <a:lnTo>
                      <a:pt x="760" y="771"/>
                    </a:lnTo>
                    <a:lnTo>
                      <a:pt x="776" y="797"/>
                    </a:lnTo>
                    <a:lnTo>
                      <a:pt x="786" y="822"/>
                    </a:lnTo>
                    <a:lnTo>
                      <a:pt x="786" y="822"/>
                    </a:lnTo>
                    <a:lnTo>
                      <a:pt x="786" y="828"/>
                    </a:lnTo>
                    <a:lnTo>
                      <a:pt x="781" y="838"/>
                    </a:lnTo>
                    <a:lnTo>
                      <a:pt x="771" y="843"/>
                    </a:lnTo>
                    <a:lnTo>
                      <a:pt x="5" y="745"/>
                    </a:lnTo>
                    <a:lnTo>
                      <a:pt x="0" y="699"/>
                    </a:lnTo>
                    <a:lnTo>
                      <a:pt x="0" y="638"/>
                    </a:lnTo>
                    <a:lnTo>
                      <a:pt x="5" y="602"/>
                    </a:lnTo>
                    <a:lnTo>
                      <a:pt x="0" y="458"/>
                    </a:lnTo>
                    <a:lnTo>
                      <a:pt x="0" y="422"/>
                    </a:lnTo>
                    <a:lnTo>
                      <a:pt x="0" y="252"/>
                    </a:lnTo>
                    <a:lnTo>
                      <a:pt x="0" y="1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3461" y="2757"/>
                <a:ext cx="945" cy="1274"/>
              </a:xfrm>
              <a:custGeom>
                <a:avLst/>
                <a:gdLst>
                  <a:gd name="T0" fmla="*/ 0 w 945"/>
                  <a:gd name="T1" fmla="*/ 1053 h 1274"/>
                  <a:gd name="T2" fmla="*/ 16 w 945"/>
                  <a:gd name="T3" fmla="*/ 1110 h 1274"/>
                  <a:gd name="T4" fmla="*/ 41 w 945"/>
                  <a:gd name="T5" fmla="*/ 1140 h 1274"/>
                  <a:gd name="T6" fmla="*/ 113 w 945"/>
                  <a:gd name="T7" fmla="*/ 1202 h 1274"/>
                  <a:gd name="T8" fmla="*/ 242 w 945"/>
                  <a:gd name="T9" fmla="*/ 1253 h 1274"/>
                  <a:gd name="T10" fmla="*/ 432 w 945"/>
                  <a:gd name="T11" fmla="*/ 1274 h 1274"/>
                  <a:gd name="T12" fmla="*/ 550 w 945"/>
                  <a:gd name="T13" fmla="*/ 1269 h 1274"/>
                  <a:gd name="T14" fmla="*/ 688 w 945"/>
                  <a:gd name="T15" fmla="*/ 1253 h 1274"/>
                  <a:gd name="T16" fmla="*/ 724 w 945"/>
                  <a:gd name="T17" fmla="*/ 1238 h 1274"/>
                  <a:gd name="T18" fmla="*/ 781 w 945"/>
                  <a:gd name="T19" fmla="*/ 1207 h 1274"/>
                  <a:gd name="T20" fmla="*/ 822 w 945"/>
                  <a:gd name="T21" fmla="*/ 1192 h 1274"/>
                  <a:gd name="T22" fmla="*/ 858 w 945"/>
                  <a:gd name="T23" fmla="*/ 1161 h 1274"/>
                  <a:gd name="T24" fmla="*/ 894 w 945"/>
                  <a:gd name="T25" fmla="*/ 1115 h 1274"/>
                  <a:gd name="T26" fmla="*/ 925 w 945"/>
                  <a:gd name="T27" fmla="*/ 1038 h 1274"/>
                  <a:gd name="T28" fmla="*/ 935 w 945"/>
                  <a:gd name="T29" fmla="*/ 997 h 1274"/>
                  <a:gd name="T30" fmla="*/ 945 w 945"/>
                  <a:gd name="T31" fmla="*/ 842 h 1274"/>
                  <a:gd name="T32" fmla="*/ 945 w 945"/>
                  <a:gd name="T33" fmla="*/ 796 h 1274"/>
                  <a:gd name="T34" fmla="*/ 935 w 945"/>
                  <a:gd name="T35" fmla="*/ 745 h 1274"/>
                  <a:gd name="T36" fmla="*/ 904 w 945"/>
                  <a:gd name="T37" fmla="*/ 586 h 1274"/>
                  <a:gd name="T38" fmla="*/ 827 w 945"/>
                  <a:gd name="T39" fmla="*/ 385 h 1274"/>
                  <a:gd name="T40" fmla="*/ 771 w 945"/>
                  <a:gd name="T41" fmla="*/ 277 h 1274"/>
                  <a:gd name="T42" fmla="*/ 699 w 945"/>
                  <a:gd name="T43" fmla="*/ 185 h 1274"/>
                  <a:gd name="T44" fmla="*/ 611 w 945"/>
                  <a:gd name="T45" fmla="*/ 108 h 1274"/>
                  <a:gd name="T46" fmla="*/ 581 w 945"/>
                  <a:gd name="T47" fmla="*/ 87 h 1274"/>
                  <a:gd name="T48" fmla="*/ 493 w 945"/>
                  <a:gd name="T49" fmla="*/ 41 h 1274"/>
                  <a:gd name="T50" fmla="*/ 365 w 945"/>
                  <a:gd name="T51" fmla="*/ 5 h 1274"/>
                  <a:gd name="T52" fmla="*/ 288 w 945"/>
                  <a:gd name="T53" fmla="*/ 0 h 1274"/>
                  <a:gd name="T54" fmla="*/ 206 w 945"/>
                  <a:gd name="T55" fmla="*/ 15 h 1274"/>
                  <a:gd name="T56" fmla="*/ 185 w 945"/>
                  <a:gd name="T57" fmla="*/ 20 h 1274"/>
                  <a:gd name="T58" fmla="*/ 113 w 945"/>
                  <a:gd name="T59" fmla="*/ 67 h 1274"/>
                  <a:gd name="T60" fmla="*/ 57 w 945"/>
                  <a:gd name="T61" fmla="*/ 113 h 1274"/>
                  <a:gd name="T62" fmla="*/ 16 w 945"/>
                  <a:gd name="T63" fmla="*/ 180 h 1274"/>
                  <a:gd name="T64" fmla="*/ 0 w 945"/>
                  <a:gd name="T65" fmla="*/ 262 h 1274"/>
                  <a:gd name="T66" fmla="*/ 36 w 945"/>
                  <a:gd name="T67" fmla="*/ 360 h 1274"/>
                  <a:gd name="T68" fmla="*/ 129 w 945"/>
                  <a:gd name="T69" fmla="*/ 473 h 1274"/>
                  <a:gd name="T70" fmla="*/ 206 w 945"/>
                  <a:gd name="T71" fmla="*/ 534 h 1274"/>
                  <a:gd name="T72" fmla="*/ 360 w 945"/>
                  <a:gd name="T73" fmla="*/ 647 h 1274"/>
                  <a:gd name="T74" fmla="*/ 555 w 945"/>
                  <a:gd name="T75" fmla="*/ 817 h 1274"/>
                  <a:gd name="T76" fmla="*/ 652 w 945"/>
                  <a:gd name="T77" fmla="*/ 920 h 1274"/>
                  <a:gd name="T78" fmla="*/ 730 w 945"/>
                  <a:gd name="T79" fmla="*/ 1033 h 1274"/>
                  <a:gd name="T80" fmla="*/ 786 w 945"/>
                  <a:gd name="T81" fmla="*/ 115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5" h="1274">
                    <a:moveTo>
                      <a:pt x="0" y="1053"/>
                    </a:moveTo>
                    <a:lnTo>
                      <a:pt x="0" y="1053"/>
                    </a:lnTo>
                    <a:lnTo>
                      <a:pt x="5" y="1079"/>
                    </a:lnTo>
                    <a:lnTo>
                      <a:pt x="16" y="1110"/>
                    </a:lnTo>
                    <a:lnTo>
                      <a:pt x="41" y="1140"/>
                    </a:lnTo>
                    <a:lnTo>
                      <a:pt x="41" y="1140"/>
                    </a:lnTo>
                    <a:lnTo>
                      <a:pt x="72" y="1171"/>
                    </a:lnTo>
                    <a:lnTo>
                      <a:pt x="113" y="1202"/>
                    </a:lnTo>
                    <a:lnTo>
                      <a:pt x="170" y="1233"/>
                    </a:lnTo>
                    <a:lnTo>
                      <a:pt x="242" y="1253"/>
                    </a:lnTo>
                    <a:lnTo>
                      <a:pt x="329" y="1269"/>
                    </a:lnTo>
                    <a:lnTo>
                      <a:pt x="432" y="1274"/>
                    </a:lnTo>
                    <a:lnTo>
                      <a:pt x="488" y="1274"/>
                    </a:lnTo>
                    <a:lnTo>
                      <a:pt x="550" y="1269"/>
                    </a:lnTo>
                    <a:lnTo>
                      <a:pt x="617" y="1264"/>
                    </a:lnTo>
                    <a:lnTo>
                      <a:pt x="688" y="1253"/>
                    </a:lnTo>
                    <a:lnTo>
                      <a:pt x="688" y="1253"/>
                    </a:lnTo>
                    <a:lnTo>
                      <a:pt x="724" y="1238"/>
                    </a:lnTo>
                    <a:lnTo>
                      <a:pt x="750" y="1223"/>
                    </a:lnTo>
                    <a:lnTo>
                      <a:pt x="781" y="1207"/>
                    </a:lnTo>
                    <a:lnTo>
                      <a:pt x="822" y="1192"/>
                    </a:lnTo>
                    <a:lnTo>
                      <a:pt x="822" y="1192"/>
                    </a:lnTo>
                    <a:lnTo>
                      <a:pt x="832" y="1182"/>
                    </a:lnTo>
                    <a:lnTo>
                      <a:pt x="858" y="1161"/>
                    </a:lnTo>
                    <a:lnTo>
                      <a:pt x="878" y="1140"/>
                    </a:lnTo>
                    <a:lnTo>
                      <a:pt x="894" y="1115"/>
                    </a:lnTo>
                    <a:lnTo>
                      <a:pt x="909" y="1079"/>
                    </a:lnTo>
                    <a:lnTo>
                      <a:pt x="925" y="1038"/>
                    </a:lnTo>
                    <a:lnTo>
                      <a:pt x="925" y="1038"/>
                    </a:lnTo>
                    <a:lnTo>
                      <a:pt x="935" y="997"/>
                    </a:lnTo>
                    <a:lnTo>
                      <a:pt x="940" y="950"/>
                    </a:lnTo>
                    <a:lnTo>
                      <a:pt x="945" y="842"/>
                    </a:lnTo>
                    <a:lnTo>
                      <a:pt x="945" y="842"/>
                    </a:lnTo>
                    <a:lnTo>
                      <a:pt x="945" y="796"/>
                    </a:lnTo>
                    <a:lnTo>
                      <a:pt x="935" y="745"/>
                    </a:lnTo>
                    <a:lnTo>
                      <a:pt x="935" y="745"/>
                    </a:lnTo>
                    <a:lnTo>
                      <a:pt x="925" y="668"/>
                    </a:lnTo>
                    <a:lnTo>
                      <a:pt x="904" y="586"/>
                    </a:lnTo>
                    <a:lnTo>
                      <a:pt x="868" y="488"/>
                    </a:lnTo>
                    <a:lnTo>
                      <a:pt x="827" y="385"/>
                    </a:lnTo>
                    <a:lnTo>
                      <a:pt x="801" y="329"/>
                    </a:lnTo>
                    <a:lnTo>
                      <a:pt x="771" y="277"/>
                    </a:lnTo>
                    <a:lnTo>
                      <a:pt x="735" y="231"/>
                    </a:lnTo>
                    <a:lnTo>
                      <a:pt x="699" y="185"/>
                    </a:lnTo>
                    <a:lnTo>
                      <a:pt x="658" y="144"/>
                    </a:lnTo>
                    <a:lnTo>
                      <a:pt x="611" y="108"/>
                    </a:lnTo>
                    <a:lnTo>
                      <a:pt x="611" y="108"/>
                    </a:lnTo>
                    <a:lnTo>
                      <a:pt x="581" y="87"/>
                    </a:lnTo>
                    <a:lnTo>
                      <a:pt x="545" y="67"/>
                    </a:lnTo>
                    <a:lnTo>
                      <a:pt x="493" y="41"/>
                    </a:lnTo>
                    <a:lnTo>
                      <a:pt x="437" y="20"/>
                    </a:lnTo>
                    <a:lnTo>
                      <a:pt x="365" y="5"/>
                    </a:lnTo>
                    <a:lnTo>
                      <a:pt x="329" y="5"/>
                    </a:lnTo>
                    <a:lnTo>
                      <a:pt x="288" y="0"/>
                    </a:lnTo>
                    <a:lnTo>
                      <a:pt x="247" y="5"/>
                    </a:lnTo>
                    <a:lnTo>
                      <a:pt x="206" y="15"/>
                    </a:lnTo>
                    <a:lnTo>
                      <a:pt x="206" y="15"/>
                    </a:lnTo>
                    <a:lnTo>
                      <a:pt x="185" y="20"/>
                    </a:lnTo>
                    <a:lnTo>
                      <a:pt x="144" y="46"/>
                    </a:lnTo>
                    <a:lnTo>
                      <a:pt x="113" y="67"/>
                    </a:lnTo>
                    <a:lnTo>
                      <a:pt x="82" y="87"/>
                    </a:lnTo>
                    <a:lnTo>
                      <a:pt x="57" y="113"/>
                    </a:lnTo>
                    <a:lnTo>
                      <a:pt x="31" y="144"/>
                    </a:lnTo>
                    <a:lnTo>
                      <a:pt x="16" y="180"/>
                    </a:lnTo>
                    <a:lnTo>
                      <a:pt x="5" y="221"/>
                    </a:lnTo>
                    <a:lnTo>
                      <a:pt x="0" y="262"/>
                    </a:lnTo>
                    <a:lnTo>
                      <a:pt x="10" y="308"/>
                    </a:lnTo>
                    <a:lnTo>
                      <a:pt x="36" y="360"/>
                    </a:lnTo>
                    <a:lnTo>
                      <a:pt x="72" y="416"/>
                    </a:lnTo>
                    <a:lnTo>
                      <a:pt x="129" y="473"/>
                    </a:lnTo>
                    <a:lnTo>
                      <a:pt x="206" y="534"/>
                    </a:lnTo>
                    <a:lnTo>
                      <a:pt x="206" y="534"/>
                    </a:lnTo>
                    <a:lnTo>
                      <a:pt x="283" y="586"/>
                    </a:lnTo>
                    <a:lnTo>
                      <a:pt x="360" y="647"/>
                    </a:lnTo>
                    <a:lnTo>
                      <a:pt x="457" y="724"/>
                    </a:lnTo>
                    <a:lnTo>
                      <a:pt x="555" y="817"/>
                    </a:lnTo>
                    <a:lnTo>
                      <a:pt x="606" y="868"/>
                    </a:lnTo>
                    <a:lnTo>
                      <a:pt x="652" y="920"/>
                    </a:lnTo>
                    <a:lnTo>
                      <a:pt x="694" y="976"/>
                    </a:lnTo>
                    <a:lnTo>
                      <a:pt x="730" y="1033"/>
                    </a:lnTo>
                    <a:lnTo>
                      <a:pt x="760" y="1094"/>
                    </a:lnTo>
                    <a:lnTo>
                      <a:pt x="786" y="1156"/>
                    </a:lnTo>
                    <a:lnTo>
                      <a:pt x="0" y="105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3461" y="2757"/>
                <a:ext cx="945" cy="1274"/>
              </a:xfrm>
              <a:custGeom>
                <a:avLst/>
                <a:gdLst>
                  <a:gd name="T0" fmla="*/ 0 w 945"/>
                  <a:gd name="T1" fmla="*/ 1053 h 1274"/>
                  <a:gd name="T2" fmla="*/ 16 w 945"/>
                  <a:gd name="T3" fmla="*/ 1110 h 1274"/>
                  <a:gd name="T4" fmla="*/ 41 w 945"/>
                  <a:gd name="T5" fmla="*/ 1140 h 1274"/>
                  <a:gd name="T6" fmla="*/ 113 w 945"/>
                  <a:gd name="T7" fmla="*/ 1202 h 1274"/>
                  <a:gd name="T8" fmla="*/ 242 w 945"/>
                  <a:gd name="T9" fmla="*/ 1253 h 1274"/>
                  <a:gd name="T10" fmla="*/ 432 w 945"/>
                  <a:gd name="T11" fmla="*/ 1274 h 1274"/>
                  <a:gd name="T12" fmla="*/ 550 w 945"/>
                  <a:gd name="T13" fmla="*/ 1269 h 1274"/>
                  <a:gd name="T14" fmla="*/ 688 w 945"/>
                  <a:gd name="T15" fmla="*/ 1253 h 1274"/>
                  <a:gd name="T16" fmla="*/ 724 w 945"/>
                  <a:gd name="T17" fmla="*/ 1238 h 1274"/>
                  <a:gd name="T18" fmla="*/ 781 w 945"/>
                  <a:gd name="T19" fmla="*/ 1207 h 1274"/>
                  <a:gd name="T20" fmla="*/ 822 w 945"/>
                  <a:gd name="T21" fmla="*/ 1192 h 1274"/>
                  <a:gd name="T22" fmla="*/ 858 w 945"/>
                  <a:gd name="T23" fmla="*/ 1161 h 1274"/>
                  <a:gd name="T24" fmla="*/ 894 w 945"/>
                  <a:gd name="T25" fmla="*/ 1115 h 1274"/>
                  <a:gd name="T26" fmla="*/ 925 w 945"/>
                  <a:gd name="T27" fmla="*/ 1038 h 1274"/>
                  <a:gd name="T28" fmla="*/ 935 w 945"/>
                  <a:gd name="T29" fmla="*/ 997 h 1274"/>
                  <a:gd name="T30" fmla="*/ 945 w 945"/>
                  <a:gd name="T31" fmla="*/ 842 h 1274"/>
                  <a:gd name="T32" fmla="*/ 945 w 945"/>
                  <a:gd name="T33" fmla="*/ 796 h 1274"/>
                  <a:gd name="T34" fmla="*/ 935 w 945"/>
                  <a:gd name="T35" fmla="*/ 745 h 1274"/>
                  <a:gd name="T36" fmla="*/ 904 w 945"/>
                  <a:gd name="T37" fmla="*/ 586 h 1274"/>
                  <a:gd name="T38" fmla="*/ 827 w 945"/>
                  <a:gd name="T39" fmla="*/ 385 h 1274"/>
                  <a:gd name="T40" fmla="*/ 771 w 945"/>
                  <a:gd name="T41" fmla="*/ 277 h 1274"/>
                  <a:gd name="T42" fmla="*/ 699 w 945"/>
                  <a:gd name="T43" fmla="*/ 185 h 1274"/>
                  <a:gd name="T44" fmla="*/ 611 w 945"/>
                  <a:gd name="T45" fmla="*/ 108 h 1274"/>
                  <a:gd name="T46" fmla="*/ 581 w 945"/>
                  <a:gd name="T47" fmla="*/ 87 h 1274"/>
                  <a:gd name="T48" fmla="*/ 493 w 945"/>
                  <a:gd name="T49" fmla="*/ 41 h 1274"/>
                  <a:gd name="T50" fmla="*/ 365 w 945"/>
                  <a:gd name="T51" fmla="*/ 5 h 1274"/>
                  <a:gd name="T52" fmla="*/ 288 w 945"/>
                  <a:gd name="T53" fmla="*/ 0 h 1274"/>
                  <a:gd name="T54" fmla="*/ 206 w 945"/>
                  <a:gd name="T55" fmla="*/ 15 h 1274"/>
                  <a:gd name="T56" fmla="*/ 185 w 945"/>
                  <a:gd name="T57" fmla="*/ 20 h 1274"/>
                  <a:gd name="T58" fmla="*/ 113 w 945"/>
                  <a:gd name="T59" fmla="*/ 67 h 1274"/>
                  <a:gd name="T60" fmla="*/ 57 w 945"/>
                  <a:gd name="T61" fmla="*/ 113 h 1274"/>
                  <a:gd name="T62" fmla="*/ 16 w 945"/>
                  <a:gd name="T63" fmla="*/ 180 h 1274"/>
                  <a:gd name="T64" fmla="*/ 0 w 945"/>
                  <a:gd name="T65" fmla="*/ 262 h 1274"/>
                  <a:gd name="T66" fmla="*/ 36 w 945"/>
                  <a:gd name="T67" fmla="*/ 360 h 1274"/>
                  <a:gd name="T68" fmla="*/ 129 w 945"/>
                  <a:gd name="T69" fmla="*/ 473 h 1274"/>
                  <a:gd name="T70" fmla="*/ 206 w 945"/>
                  <a:gd name="T71" fmla="*/ 534 h 1274"/>
                  <a:gd name="T72" fmla="*/ 360 w 945"/>
                  <a:gd name="T73" fmla="*/ 647 h 1274"/>
                  <a:gd name="T74" fmla="*/ 555 w 945"/>
                  <a:gd name="T75" fmla="*/ 817 h 1274"/>
                  <a:gd name="T76" fmla="*/ 652 w 945"/>
                  <a:gd name="T77" fmla="*/ 920 h 1274"/>
                  <a:gd name="T78" fmla="*/ 730 w 945"/>
                  <a:gd name="T79" fmla="*/ 1033 h 1274"/>
                  <a:gd name="T80" fmla="*/ 786 w 945"/>
                  <a:gd name="T81" fmla="*/ 115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5" h="1274">
                    <a:moveTo>
                      <a:pt x="0" y="1053"/>
                    </a:moveTo>
                    <a:lnTo>
                      <a:pt x="0" y="1053"/>
                    </a:lnTo>
                    <a:lnTo>
                      <a:pt x="5" y="1079"/>
                    </a:lnTo>
                    <a:lnTo>
                      <a:pt x="16" y="1110"/>
                    </a:lnTo>
                    <a:lnTo>
                      <a:pt x="41" y="1140"/>
                    </a:lnTo>
                    <a:lnTo>
                      <a:pt x="41" y="1140"/>
                    </a:lnTo>
                    <a:lnTo>
                      <a:pt x="72" y="1171"/>
                    </a:lnTo>
                    <a:lnTo>
                      <a:pt x="113" y="1202"/>
                    </a:lnTo>
                    <a:lnTo>
                      <a:pt x="170" y="1233"/>
                    </a:lnTo>
                    <a:lnTo>
                      <a:pt x="242" y="1253"/>
                    </a:lnTo>
                    <a:lnTo>
                      <a:pt x="329" y="1269"/>
                    </a:lnTo>
                    <a:lnTo>
                      <a:pt x="432" y="1274"/>
                    </a:lnTo>
                    <a:lnTo>
                      <a:pt x="488" y="1274"/>
                    </a:lnTo>
                    <a:lnTo>
                      <a:pt x="550" y="1269"/>
                    </a:lnTo>
                    <a:lnTo>
                      <a:pt x="617" y="1264"/>
                    </a:lnTo>
                    <a:lnTo>
                      <a:pt x="688" y="1253"/>
                    </a:lnTo>
                    <a:lnTo>
                      <a:pt x="688" y="1253"/>
                    </a:lnTo>
                    <a:lnTo>
                      <a:pt x="724" y="1238"/>
                    </a:lnTo>
                    <a:lnTo>
                      <a:pt x="750" y="1223"/>
                    </a:lnTo>
                    <a:lnTo>
                      <a:pt x="781" y="1207"/>
                    </a:lnTo>
                    <a:lnTo>
                      <a:pt x="822" y="1192"/>
                    </a:lnTo>
                    <a:lnTo>
                      <a:pt x="822" y="1192"/>
                    </a:lnTo>
                    <a:lnTo>
                      <a:pt x="832" y="1182"/>
                    </a:lnTo>
                    <a:lnTo>
                      <a:pt x="858" y="1161"/>
                    </a:lnTo>
                    <a:lnTo>
                      <a:pt x="878" y="1140"/>
                    </a:lnTo>
                    <a:lnTo>
                      <a:pt x="894" y="1115"/>
                    </a:lnTo>
                    <a:lnTo>
                      <a:pt x="909" y="1079"/>
                    </a:lnTo>
                    <a:lnTo>
                      <a:pt x="925" y="1038"/>
                    </a:lnTo>
                    <a:lnTo>
                      <a:pt x="925" y="1038"/>
                    </a:lnTo>
                    <a:lnTo>
                      <a:pt x="935" y="997"/>
                    </a:lnTo>
                    <a:lnTo>
                      <a:pt x="940" y="950"/>
                    </a:lnTo>
                    <a:lnTo>
                      <a:pt x="945" y="842"/>
                    </a:lnTo>
                    <a:lnTo>
                      <a:pt x="945" y="842"/>
                    </a:lnTo>
                    <a:lnTo>
                      <a:pt x="945" y="796"/>
                    </a:lnTo>
                    <a:lnTo>
                      <a:pt x="935" y="745"/>
                    </a:lnTo>
                    <a:lnTo>
                      <a:pt x="935" y="745"/>
                    </a:lnTo>
                    <a:lnTo>
                      <a:pt x="925" y="668"/>
                    </a:lnTo>
                    <a:lnTo>
                      <a:pt x="904" y="586"/>
                    </a:lnTo>
                    <a:lnTo>
                      <a:pt x="868" y="488"/>
                    </a:lnTo>
                    <a:lnTo>
                      <a:pt x="827" y="385"/>
                    </a:lnTo>
                    <a:lnTo>
                      <a:pt x="801" y="329"/>
                    </a:lnTo>
                    <a:lnTo>
                      <a:pt x="771" y="277"/>
                    </a:lnTo>
                    <a:lnTo>
                      <a:pt x="735" y="231"/>
                    </a:lnTo>
                    <a:lnTo>
                      <a:pt x="699" y="185"/>
                    </a:lnTo>
                    <a:lnTo>
                      <a:pt x="658" y="144"/>
                    </a:lnTo>
                    <a:lnTo>
                      <a:pt x="611" y="108"/>
                    </a:lnTo>
                    <a:lnTo>
                      <a:pt x="611" y="108"/>
                    </a:lnTo>
                    <a:lnTo>
                      <a:pt x="581" y="87"/>
                    </a:lnTo>
                    <a:lnTo>
                      <a:pt x="545" y="67"/>
                    </a:lnTo>
                    <a:lnTo>
                      <a:pt x="493" y="41"/>
                    </a:lnTo>
                    <a:lnTo>
                      <a:pt x="437" y="20"/>
                    </a:lnTo>
                    <a:lnTo>
                      <a:pt x="365" y="5"/>
                    </a:lnTo>
                    <a:lnTo>
                      <a:pt x="329" y="5"/>
                    </a:lnTo>
                    <a:lnTo>
                      <a:pt x="288" y="0"/>
                    </a:lnTo>
                    <a:lnTo>
                      <a:pt x="247" y="5"/>
                    </a:lnTo>
                    <a:lnTo>
                      <a:pt x="206" y="15"/>
                    </a:lnTo>
                    <a:lnTo>
                      <a:pt x="206" y="15"/>
                    </a:lnTo>
                    <a:lnTo>
                      <a:pt x="185" y="20"/>
                    </a:lnTo>
                    <a:lnTo>
                      <a:pt x="144" y="46"/>
                    </a:lnTo>
                    <a:lnTo>
                      <a:pt x="113" y="67"/>
                    </a:lnTo>
                    <a:lnTo>
                      <a:pt x="82" y="87"/>
                    </a:lnTo>
                    <a:lnTo>
                      <a:pt x="57" y="113"/>
                    </a:lnTo>
                    <a:lnTo>
                      <a:pt x="31" y="144"/>
                    </a:lnTo>
                    <a:lnTo>
                      <a:pt x="16" y="180"/>
                    </a:lnTo>
                    <a:lnTo>
                      <a:pt x="5" y="221"/>
                    </a:lnTo>
                    <a:lnTo>
                      <a:pt x="0" y="262"/>
                    </a:lnTo>
                    <a:lnTo>
                      <a:pt x="10" y="308"/>
                    </a:lnTo>
                    <a:lnTo>
                      <a:pt x="36" y="360"/>
                    </a:lnTo>
                    <a:lnTo>
                      <a:pt x="72" y="416"/>
                    </a:lnTo>
                    <a:lnTo>
                      <a:pt x="129" y="473"/>
                    </a:lnTo>
                    <a:lnTo>
                      <a:pt x="206" y="534"/>
                    </a:lnTo>
                    <a:lnTo>
                      <a:pt x="206" y="534"/>
                    </a:lnTo>
                    <a:lnTo>
                      <a:pt x="283" y="586"/>
                    </a:lnTo>
                    <a:lnTo>
                      <a:pt x="360" y="647"/>
                    </a:lnTo>
                    <a:lnTo>
                      <a:pt x="457" y="724"/>
                    </a:lnTo>
                    <a:lnTo>
                      <a:pt x="555" y="817"/>
                    </a:lnTo>
                    <a:lnTo>
                      <a:pt x="606" y="868"/>
                    </a:lnTo>
                    <a:lnTo>
                      <a:pt x="652" y="920"/>
                    </a:lnTo>
                    <a:lnTo>
                      <a:pt x="694" y="976"/>
                    </a:lnTo>
                    <a:lnTo>
                      <a:pt x="730" y="1033"/>
                    </a:lnTo>
                    <a:lnTo>
                      <a:pt x="760" y="1094"/>
                    </a:lnTo>
                    <a:lnTo>
                      <a:pt x="786" y="11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>
                <a:off x="3466" y="2983"/>
                <a:ext cx="0" cy="8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7"/>
              <p:cNvSpPr>
                <a:spLocks/>
              </p:cNvSpPr>
              <p:nvPr/>
            </p:nvSpPr>
            <p:spPr bwMode="auto">
              <a:xfrm>
                <a:off x="4555" y="3599"/>
                <a:ext cx="21" cy="103"/>
              </a:xfrm>
              <a:custGeom>
                <a:avLst/>
                <a:gdLst>
                  <a:gd name="T0" fmla="*/ 21 w 21"/>
                  <a:gd name="T1" fmla="*/ 0 h 103"/>
                  <a:gd name="T2" fmla="*/ 16 w 21"/>
                  <a:gd name="T3" fmla="*/ 52 h 103"/>
                  <a:gd name="T4" fmla="*/ 0 w 21"/>
                  <a:gd name="T5" fmla="*/ 98 h 103"/>
                  <a:gd name="T6" fmla="*/ 0 w 21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03">
                    <a:moveTo>
                      <a:pt x="21" y="0"/>
                    </a:moveTo>
                    <a:lnTo>
                      <a:pt x="16" y="52"/>
                    </a:lnTo>
                    <a:lnTo>
                      <a:pt x="0" y="98"/>
                    </a:lnTo>
                    <a:lnTo>
                      <a:pt x="0" y="10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4499" y="3754"/>
                <a:ext cx="25" cy="36"/>
              </a:xfrm>
              <a:custGeom>
                <a:avLst/>
                <a:gdLst>
                  <a:gd name="T0" fmla="*/ 25 w 25"/>
                  <a:gd name="T1" fmla="*/ 0 h 36"/>
                  <a:gd name="T2" fmla="*/ 0 w 25"/>
                  <a:gd name="T3" fmla="*/ 36 h 36"/>
                  <a:gd name="T4" fmla="*/ 0 w 25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6">
                    <a:moveTo>
                      <a:pt x="25" y="0"/>
                    </a:moveTo>
                    <a:lnTo>
                      <a:pt x="0" y="36"/>
                    </a:lnTo>
                    <a:lnTo>
                      <a:pt x="0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9"/>
              <p:cNvSpPr>
                <a:spLocks/>
              </p:cNvSpPr>
              <p:nvPr/>
            </p:nvSpPr>
            <p:spPr bwMode="auto">
              <a:xfrm>
                <a:off x="4375" y="3831"/>
                <a:ext cx="83" cy="61"/>
              </a:xfrm>
              <a:custGeom>
                <a:avLst/>
                <a:gdLst>
                  <a:gd name="T0" fmla="*/ 83 w 83"/>
                  <a:gd name="T1" fmla="*/ 0 h 61"/>
                  <a:gd name="T2" fmla="*/ 36 w 83"/>
                  <a:gd name="T3" fmla="*/ 36 h 61"/>
                  <a:gd name="T4" fmla="*/ 0 w 83"/>
                  <a:gd name="T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61">
                    <a:moveTo>
                      <a:pt x="83" y="0"/>
                    </a:moveTo>
                    <a:lnTo>
                      <a:pt x="36" y="36"/>
                    </a:lnTo>
                    <a:lnTo>
                      <a:pt x="0" y="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0"/>
              <p:cNvSpPr>
                <a:spLocks/>
              </p:cNvSpPr>
              <p:nvPr/>
            </p:nvSpPr>
            <p:spPr bwMode="auto">
              <a:xfrm>
                <a:off x="4283" y="3923"/>
                <a:ext cx="36" cy="21"/>
              </a:xfrm>
              <a:custGeom>
                <a:avLst/>
                <a:gdLst>
                  <a:gd name="T0" fmla="*/ 36 w 36"/>
                  <a:gd name="T1" fmla="*/ 0 h 21"/>
                  <a:gd name="T2" fmla="*/ 15 w 36"/>
                  <a:gd name="T3" fmla="*/ 16 h 21"/>
                  <a:gd name="T4" fmla="*/ 0 w 36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lnTo>
                      <a:pt x="15" y="16"/>
                    </a:lnTo>
                    <a:lnTo>
                      <a:pt x="0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>
                <a:spLocks/>
              </p:cNvSpPr>
              <p:nvPr/>
            </p:nvSpPr>
            <p:spPr bwMode="auto">
              <a:xfrm>
                <a:off x="4134" y="3969"/>
                <a:ext cx="92" cy="36"/>
              </a:xfrm>
              <a:custGeom>
                <a:avLst/>
                <a:gdLst>
                  <a:gd name="T0" fmla="*/ 92 w 92"/>
                  <a:gd name="T1" fmla="*/ 0 h 36"/>
                  <a:gd name="T2" fmla="*/ 21 w 92"/>
                  <a:gd name="T3" fmla="*/ 26 h 36"/>
                  <a:gd name="T4" fmla="*/ 0 w 92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6">
                    <a:moveTo>
                      <a:pt x="92" y="0"/>
                    </a:moveTo>
                    <a:lnTo>
                      <a:pt x="21" y="26"/>
                    </a:lnTo>
                    <a:lnTo>
                      <a:pt x="0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Line 22"/>
              <p:cNvSpPr>
                <a:spLocks noChangeShapeType="1"/>
              </p:cNvSpPr>
              <p:nvPr/>
            </p:nvSpPr>
            <p:spPr bwMode="auto">
              <a:xfrm flipH="1">
                <a:off x="4031" y="4021"/>
                <a:ext cx="4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3"/>
              <p:cNvSpPr>
                <a:spLocks/>
              </p:cNvSpPr>
              <p:nvPr/>
            </p:nvSpPr>
            <p:spPr bwMode="auto">
              <a:xfrm>
                <a:off x="3872" y="4046"/>
                <a:ext cx="103" cy="16"/>
              </a:xfrm>
              <a:custGeom>
                <a:avLst/>
                <a:gdLst>
                  <a:gd name="T0" fmla="*/ 103 w 103"/>
                  <a:gd name="T1" fmla="*/ 0 h 16"/>
                  <a:gd name="T2" fmla="*/ 36 w 103"/>
                  <a:gd name="T3" fmla="*/ 11 h 16"/>
                  <a:gd name="T4" fmla="*/ 0 w 103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6">
                    <a:moveTo>
                      <a:pt x="103" y="0"/>
                    </a:moveTo>
                    <a:lnTo>
                      <a:pt x="36" y="11"/>
                    </a:lnTo>
                    <a:lnTo>
                      <a:pt x="0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 flipH="1">
                <a:off x="3769" y="4072"/>
                <a:ext cx="4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5"/>
              <p:cNvSpPr>
                <a:spLocks/>
              </p:cNvSpPr>
              <p:nvPr/>
            </p:nvSpPr>
            <p:spPr bwMode="auto">
              <a:xfrm>
                <a:off x="3605" y="4077"/>
                <a:ext cx="103" cy="0"/>
              </a:xfrm>
              <a:custGeom>
                <a:avLst/>
                <a:gdLst>
                  <a:gd name="T0" fmla="*/ 103 w 103"/>
                  <a:gd name="T1" fmla="*/ 21 w 103"/>
                  <a:gd name="T2" fmla="*/ 0 w 10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3">
                    <a:moveTo>
                      <a:pt x="103" y="0"/>
                    </a:move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6"/>
              <p:cNvSpPr>
                <a:spLocks/>
              </p:cNvSpPr>
              <p:nvPr/>
            </p:nvSpPr>
            <p:spPr bwMode="auto">
              <a:xfrm>
                <a:off x="3502" y="4072"/>
                <a:ext cx="41" cy="5"/>
              </a:xfrm>
              <a:custGeom>
                <a:avLst/>
                <a:gdLst>
                  <a:gd name="T0" fmla="*/ 41 w 41"/>
                  <a:gd name="T1" fmla="*/ 5 h 5"/>
                  <a:gd name="T2" fmla="*/ 26 w 41"/>
                  <a:gd name="T3" fmla="*/ 5 h 5"/>
                  <a:gd name="T4" fmla="*/ 0 w 4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5">
                    <a:moveTo>
                      <a:pt x="41" y="5"/>
                    </a:moveTo>
                    <a:lnTo>
                      <a:pt x="26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7"/>
              <p:cNvSpPr>
                <a:spLocks/>
              </p:cNvSpPr>
              <p:nvPr/>
            </p:nvSpPr>
            <p:spPr bwMode="auto">
              <a:xfrm>
                <a:off x="3338" y="4057"/>
                <a:ext cx="103" cy="15"/>
              </a:xfrm>
              <a:custGeom>
                <a:avLst/>
                <a:gdLst>
                  <a:gd name="T0" fmla="*/ 103 w 103"/>
                  <a:gd name="T1" fmla="*/ 15 h 15"/>
                  <a:gd name="T2" fmla="*/ 97 w 103"/>
                  <a:gd name="T3" fmla="*/ 10 h 15"/>
                  <a:gd name="T4" fmla="*/ 5 w 103"/>
                  <a:gd name="T5" fmla="*/ 0 h 15"/>
                  <a:gd name="T6" fmla="*/ 0 w 103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5">
                    <a:moveTo>
                      <a:pt x="103" y="15"/>
                    </a:moveTo>
                    <a:lnTo>
                      <a:pt x="97" y="1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8"/>
              <p:cNvSpPr>
                <a:spLocks/>
              </p:cNvSpPr>
              <p:nvPr/>
            </p:nvSpPr>
            <p:spPr bwMode="auto">
              <a:xfrm>
                <a:off x="3240" y="4036"/>
                <a:ext cx="36" cy="10"/>
              </a:xfrm>
              <a:custGeom>
                <a:avLst/>
                <a:gdLst>
                  <a:gd name="T0" fmla="*/ 36 w 36"/>
                  <a:gd name="T1" fmla="*/ 10 h 10"/>
                  <a:gd name="T2" fmla="*/ 16 w 36"/>
                  <a:gd name="T3" fmla="*/ 5 h 10"/>
                  <a:gd name="T4" fmla="*/ 0 w 36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0">
                    <a:moveTo>
                      <a:pt x="36" y="10"/>
                    </a:move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9"/>
              <p:cNvSpPr>
                <a:spLocks/>
              </p:cNvSpPr>
              <p:nvPr/>
            </p:nvSpPr>
            <p:spPr bwMode="auto">
              <a:xfrm>
                <a:off x="3081" y="3990"/>
                <a:ext cx="98" cy="31"/>
              </a:xfrm>
              <a:custGeom>
                <a:avLst/>
                <a:gdLst>
                  <a:gd name="T0" fmla="*/ 98 w 98"/>
                  <a:gd name="T1" fmla="*/ 31 h 31"/>
                  <a:gd name="T2" fmla="*/ 92 w 98"/>
                  <a:gd name="T3" fmla="*/ 31 h 31"/>
                  <a:gd name="T4" fmla="*/ 15 w 98"/>
                  <a:gd name="T5" fmla="*/ 5 h 31"/>
                  <a:gd name="T6" fmla="*/ 0 w 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31">
                    <a:moveTo>
                      <a:pt x="98" y="31"/>
                    </a:moveTo>
                    <a:lnTo>
                      <a:pt x="92" y="31"/>
                    </a:lnTo>
                    <a:lnTo>
                      <a:pt x="15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0"/>
              <p:cNvSpPr>
                <a:spLocks/>
              </p:cNvSpPr>
              <p:nvPr/>
            </p:nvSpPr>
            <p:spPr bwMode="auto">
              <a:xfrm>
                <a:off x="2983" y="3954"/>
                <a:ext cx="42" cy="15"/>
              </a:xfrm>
              <a:custGeom>
                <a:avLst/>
                <a:gdLst>
                  <a:gd name="T0" fmla="*/ 42 w 42"/>
                  <a:gd name="T1" fmla="*/ 15 h 15"/>
                  <a:gd name="T2" fmla="*/ 42 w 42"/>
                  <a:gd name="T3" fmla="*/ 15 h 15"/>
                  <a:gd name="T4" fmla="*/ 0 w 42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5">
                    <a:moveTo>
                      <a:pt x="42" y="15"/>
                    </a:moveTo>
                    <a:lnTo>
                      <a:pt x="42" y="1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1"/>
              <p:cNvSpPr>
                <a:spLocks/>
              </p:cNvSpPr>
              <p:nvPr/>
            </p:nvSpPr>
            <p:spPr bwMode="auto">
              <a:xfrm>
                <a:off x="2845" y="3872"/>
                <a:ext cx="87" cy="51"/>
              </a:xfrm>
              <a:custGeom>
                <a:avLst/>
                <a:gdLst>
                  <a:gd name="T0" fmla="*/ 87 w 87"/>
                  <a:gd name="T1" fmla="*/ 51 h 51"/>
                  <a:gd name="T2" fmla="*/ 51 w 87"/>
                  <a:gd name="T3" fmla="*/ 31 h 51"/>
                  <a:gd name="T4" fmla="*/ 0 w 87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51">
                    <a:moveTo>
                      <a:pt x="87" y="51"/>
                    </a:moveTo>
                    <a:lnTo>
                      <a:pt x="51" y="31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2"/>
              <p:cNvSpPr>
                <a:spLocks/>
              </p:cNvSpPr>
              <p:nvPr/>
            </p:nvSpPr>
            <p:spPr bwMode="auto">
              <a:xfrm>
                <a:off x="2768" y="3805"/>
                <a:ext cx="25" cy="26"/>
              </a:xfrm>
              <a:custGeom>
                <a:avLst/>
                <a:gdLst>
                  <a:gd name="T0" fmla="*/ 25 w 25"/>
                  <a:gd name="T1" fmla="*/ 26 h 26"/>
                  <a:gd name="T2" fmla="*/ 25 w 25"/>
                  <a:gd name="T3" fmla="*/ 26 h 26"/>
                  <a:gd name="T4" fmla="*/ 0 w 2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6">
                    <a:moveTo>
                      <a:pt x="25" y="26"/>
                    </a:moveTo>
                    <a:lnTo>
                      <a:pt x="25" y="2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3"/>
              <p:cNvSpPr>
                <a:spLocks/>
              </p:cNvSpPr>
              <p:nvPr/>
            </p:nvSpPr>
            <p:spPr bwMode="auto">
              <a:xfrm>
                <a:off x="2686" y="3661"/>
                <a:ext cx="41" cy="93"/>
              </a:xfrm>
              <a:custGeom>
                <a:avLst/>
                <a:gdLst>
                  <a:gd name="T0" fmla="*/ 41 w 41"/>
                  <a:gd name="T1" fmla="*/ 93 h 93"/>
                  <a:gd name="T2" fmla="*/ 35 w 41"/>
                  <a:gd name="T3" fmla="*/ 82 h 93"/>
                  <a:gd name="T4" fmla="*/ 10 w 41"/>
                  <a:gd name="T5" fmla="*/ 36 h 93"/>
                  <a:gd name="T6" fmla="*/ 0 w 41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93">
                    <a:moveTo>
                      <a:pt x="41" y="93"/>
                    </a:moveTo>
                    <a:lnTo>
                      <a:pt x="35" y="82"/>
                    </a:lnTo>
                    <a:lnTo>
                      <a:pt x="10" y="3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4"/>
              <p:cNvSpPr>
                <a:spLocks/>
              </p:cNvSpPr>
              <p:nvPr/>
            </p:nvSpPr>
            <p:spPr bwMode="auto">
              <a:xfrm>
                <a:off x="2675" y="3558"/>
                <a:ext cx="5" cy="41"/>
              </a:xfrm>
              <a:custGeom>
                <a:avLst/>
                <a:gdLst>
                  <a:gd name="T0" fmla="*/ 0 w 5"/>
                  <a:gd name="T1" fmla="*/ 41 h 41"/>
                  <a:gd name="T2" fmla="*/ 0 w 5"/>
                  <a:gd name="T3" fmla="*/ 41 h 41"/>
                  <a:gd name="T4" fmla="*/ 5 w 5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1">
                    <a:moveTo>
                      <a:pt x="0" y="41"/>
                    </a:moveTo>
                    <a:lnTo>
                      <a:pt x="0" y="41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5"/>
              <p:cNvSpPr>
                <a:spLocks/>
              </p:cNvSpPr>
              <p:nvPr/>
            </p:nvSpPr>
            <p:spPr bwMode="auto">
              <a:xfrm>
                <a:off x="2696" y="3415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25 w 56"/>
                  <a:gd name="T3" fmla="*/ 46 h 87"/>
                  <a:gd name="T4" fmla="*/ 56 w 56"/>
                  <a:gd name="T5" fmla="*/ 0 h 87"/>
                  <a:gd name="T6" fmla="*/ 56 w 56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25" y="46"/>
                    </a:lnTo>
                    <a:lnTo>
                      <a:pt x="56" y="0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36"/>
              <p:cNvSpPr>
                <a:spLocks noChangeShapeType="1"/>
              </p:cNvSpPr>
              <p:nvPr/>
            </p:nvSpPr>
            <p:spPr bwMode="auto">
              <a:xfrm flipV="1">
                <a:off x="2793" y="3343"/>
                <a:ext cx="36" cy="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7"/>
              <p:cNvSpPr>
                <a:spLocks/>
              </p:cNvSpPr>
              <p:nvPr/>
            </p:nvSpPr>
            <p:spPr bwMode="auto">
              <a:xfrm>
                <a:off x="2876" y="3260"/>
                <a:ext cx="92" cy="47"/>
              </a:xfrm>
              <a:custGeom>
                <a:avLst/>
                <a:gdLst>
                  <a:gd name="T0" fmla="*/ 0 w 92"/>
                  <a:gd name="T1" fmla="*/ 47 h 47"/>
                  <a:gd name="T2" fmla="*/ 20 w 92"/>
                  <a:gd name="T3" fmla="*/ 36 h 47"/>
                  <a:gd name="T4" fmla="*/ 77 w 92"/>
                  <a:gd name="T5" fmla="*/ 6 h 47"/>
                  <a:gd name="T6" fmla="*/ 92 w 92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7">
                    <a:moveTo>
                      <a:pt x="0" y="47"/>
                    </a:moveTo>
                    <a:lnTo>
                      <a:pt x="20" y="36"/>
                    </a:lnTo>
                    <a:lnTo>
                      <a:pt x="77" y="6"/>
                    </a:lnTo>
                    <a:lnTo>
                      <a:pt x="9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Line 38"/>
              <p:cNvSpPr>
                <a:spLocks noChangeShapeType="1"/>
              </p:cNvSpPr>
              <p:nvPr/>
            </p:nvSpPr>
            <p:spPr bwMode="auto">
              <a:xfrm flipV="1">
                <a:off x="3025" y="3219"/>
                <a:ext cx="35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9"/>
              <p:cNvSpPr>
                <a:spLocks/>
              </p:cNvSpPr>
              <p:nvPr/>
            </p:nvSpPr>
            <p:spPr bwMode="auto">
              <a:xfrm>
                <a:off x="3117" y="3168"/>
                <a:ext cx="103" cy="31"/>
              </a:xfrm>
              <a:custGeom>
                <a:avLst/>
                <a:gdLst>
                  <a:gd name="T0" fmla="*/ 0 w 103"/>
                  <a:gd name="T1" fmla="*/ 31 h 31"/>
                  <a:gd name="T2" fmla="*/ 56 w 103"/>
                  <a:gd name="T3" fmla="*/ 15 h 31"/>
                  <a:gd name="T4" fmla="*/ 103 w 103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31">
                    <a:moveTo>
                      <a:pt x="0" y="31"/>
                    </a:moveTo>
                    <a:lnTo>
                      <a:pt x="56" y="15"/>
                    </a:lnTo>
                    <a:lnTo>
                      <a:pt x="10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Line 40"/>
              <p:cNvSpPr>
                <a:spLocks noChangeShapeType="1"/>
              </p:cNvSpPr>
              <p:nvPr/>
            </p:nvSpPr>
            <p:spPr bwMode="auto">
              <a:xfrm flipV="1">
                <a:off x="3276" y="3147"/>
                <a:ext cx="41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1"/>
              <p:cNvSpPr>
                <a:spLocks/>
              </p:cNvSpPr>
              <p:nvPr/>
            </p:nvSpPr>
            <p:spPr bwMode="auto">
              <a:xfrm>
                <a:off x="3379" y="3127"/>
                <a:ext cx="103" cy="15"/>
              </a:xfrm>
              <a:custGeom>
                <a:avLst/>
                <a:gdLst>
                  <a:gd name="T0" fmla="*/ 0 w 103"/>
                  <a:gd name="T1" fmla="*/ 15 h 15"/>
                  <a:gd name="T2" fmla="*/ 56 w 103"/>
                  <a:gd name="T3" fmla="*/ 5 h 15"/>
                  <a:gd name="T4" fmla="*/ 103 w 103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5">
                    <a:moveTo>
                      <a:pt x="0" y="15"/>
                    </a:moveTo>
                    <a:lnTo>
                      <a:pt x="56" y="5"/>
                    </a:lnTo>
                    <a:lnTo>
                      <a:pt x="10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Line 42"/>
              <p:cNvSpPr>
                <a:spLocks noChangeShapeType="1"/>
              </p:cNvSpPr>
              <p:nvPr/>
            </p:nvSpPr>
            <p:spPr bwMode="auto">
              <a:xfrm>
                <a:off x="3543" y="3127"/>
                <a:ext cx="4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3"/>
              <p:cNvSpPr>
                <a:spLocks/>
              </p:cNvSpPr>
              <p:nvPr/>
            </p:nvSpPr>
            <p:spPr bwMode="auto">
              <a:xfrm>
                <a:off x="3646" y="3122"/>
                <a:ext cx="103" cy="5"/>
              </a:xfrm>
              <a:custGeom>
                <a:avLst/>
                <a:gdLst>
                  <a:gd name="T0" fmla="*/ 0 w 103"/>
                  <a:gd name="T1" fmla="*/ 0 h 5"/>
                  <a:gd name="T2" fmla="*/ 77 w 103"/>
                  <a:gd name="T3" fmla="*/ 5 h 5"/>
                  <a:gd name="T4" fmla="*/ 103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0" y="0"/>
                    </a:moveTo>
                    <a:lnTo>
                      <a:pt x="77" y="5"/>
                    </a:lnTo>
                    <a:lnTo>
                      <a:pt x="103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4"/>
              <p:cNvSpPr>
                <a:spLocks/>
              </p:cNvSpPr>
              <p:nvPr/>
            </p:nvSpPr>
            <p:spPr bwMode="auto">
              <a:xfrm>
                <a:off x="3810" y="3132"/>
                <a:ext cx="42" cy="5"/>
              </a:xfrm>
              <a:custGeom>
                <a:avLst/>
                <a:gdLst>
                  <a:gd name="T0" fmla="*/ 0 w 42"/>
                  <a:gd name="T1" fmla="*/ 0 h 5"/>
                  <a:gd name="T2" fmla="*/ 6 w 42"/>
                  <a:gd name="T3" fmla="*/ 0 h 5"/>
                  <a:gd name="T4" fmla="*/ 42 w 4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5">
                    <a:moveTo>
                      <a:pt x="0" y="0"/>
                    </a:moveTo>
                    <a:lnTo>
                      <a:pt x="6" y="0"/>
                    </a:lnTo>
                    <a:lnTo>
                      <a:pt x="4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5"/>
              <p:cNvSpPr>
                <a:spLocks/>
              </p:cNvSpPr>
              <p:nvPr/>
            </p:nvSpPr>
            <p:spPr bwMode="auto">
              <a:xfrm>
                <a:off x="3913" y="3147"/>
                <a:ext cx="98" cy="16"/>
              </a:xfrm>
              <a:custGeom>
                <a:avLst/>
                <a:gdLst>
                  <a:gd name="T0" fmla="*/ 0 w 98"/>
                  <a:gd name="T1" fmla="*/ 0 h 16"/>
                  <a:gd name="T2" fmla="*/ 82 w 98"/>
                  <a:gd name="T3" fmla="*/ 16 h 16"/>
                  <a:gd name="T4" fmla="*/ 98 w 98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16">
                    <a:moveTo>
                      <a:pt x="0" y="0"/>
                    </a:moveTo>
                    <a:lnTo>
                      <a:pt x="82" y="16"/>
                    </a:lnTo>
                    <a:lnTo>
                      <a:pt x="98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6"/>
              <p:cNvSpPr>
                <a:spLocks/>
              </p:cNvSpPr>
              <p:nvPr/>
            </p:nvSpPr>
            <p:spPr bwMode="auto">
              <a:xfrm>
                <a:off x="4072" y="3124"/>
                <a:ext cx="41" cy="16"/>
              </a:xfrm>
              <a:custGeom>
                <a:avLst/>
                <a:gdLst>
                  <a:gd name="T0" fmla="*/ 0 w 41"/>
                  <a:gd name="T1" fmla="*/ 0 h 16"/>
                  <a:gd name="T2" fmla="*/ 6 w 41"/>
                  <a:gd name="T3" fmla="*/ 5 h 16"/>
                  <a:gd name="T4" fmla="*/ 41 w 41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6">
                    <a:moveTo>
                      <a:pt x="0" y="0"/>
                    </a:moveTo>
                    <a:lnTo>
                      <a:pt x="6" y="5"/>
                    </a:lnTo>
                    <a:lnTo>
                      <a:pt x="41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7"/>
              <p:cNvSpPr>
                <a:spLocks/>
              </p:cNvSpPr>
              <p:nvPr/>
            </p:nvSpPr>
            <p:spPr bwMode="auto">
              <a:xfrm>
                <a:off x="4170" y="3209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56 w 98"/>
                  <a:gd name="T3" fmla="*/ 26 h 41"/>
                  <a:gd name="T4" fmla="*/ 98 w 98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56" y="26"/>
                    </a:lnTo>
                    <a:lnTo>
                      <a:pt x="98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Line 48"/>
              <p:cNvSpPr>
                <a:spLocks noChangeShapeType="1"/>
              </p:cNvSpPr>
              <p:nvPr/>
            </p:nvSpPr>
            <p:spPr bwMode="auto">
              <a:xfrm>
                <a:off x="4319" y="3276"/>
                <a:ext cx="36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9"/>
              <p:cNvSpPr>
                <a:spLocks/>
              </p:cNvSpPr>
              <p:nvPr/>
            </p:nvSpPr>
            <p:spPr bwMode="auto">
              <a:xfrm>
                <a:off x="4406" y="3332"/>
                <a:ext cx="77" cy="67"/>
              </a:xfrm>
              <a:custGeom>
                <a:avLst/>
                <a:gdLst>
                  <a:gd name="T0" fmla="*/ 0 w 77"/>
                  <a:gd name="T1" fmla="*/ 0 h 67"/>
                  <a:gd name="T2" fmla="*/ 5 w 77"/>
                  <a:gd name="T3" fmla="*/ 0 h 67"/>
                  <a:gd name="T4" fmla="*/ 52 w 77"/>
                  <a:gd name="T5" fmla="*/ 41 h 67"/>
                  <a:gd name="T6" fmla="*/ 77 w 77"/>
                  <a:gd name="T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67">
                    <a:moveTo>
                      <a:pt x="0" y="0"/>
                    </a:moveTo>
                    <a:lnTo>
                      <a:pt x="5" y="0"/>
                    </a:lnTo>
                    <a:lnTo>
                      <a:pt x="52" y="41"/>
                    </a:lnTo>
                    <a:lnTo>
                      <a:pt x="77" y="6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0"/>
              <p:cNvSpPr>
                <a:spLocks/>
              </p:cNvSpPr>
              <p:nvPr/>
            </p:nvSpPr>
            <p:spPr bwMode="auto">
              <a:xfrm>
                <a:off x="4524" y="3445"/>
                <a:ext cx="21" cy="36"/>
              </a:xfrm>
              <a:custGeom>
                <a:avLst/>
                <a:gdLst>
                  <a:gd name="T0" fmla="*/ 0 w 21"/>
                  <a:gd name="T1" fmla="*/ 0 h 36"/>
                  <a:gd name="T2" fmla="*/ 6 w 21"/>
                  <a:gd name="T3" fmla="*/ 16 h 36"/>
                  <a:gd name="T4" fmla="*/ 21 w 21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6">
                    <a:moveTo>
                      <a:pt x="0" y="0"/>
                    </a:moveTo>
                    <a:lnTo>
                      <a:pt x="6" y="16"/>
                    </a:lnTo>
                    <a:lnTo>
                      <a:pt x="21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/>
              </p:cNvSpPr>
              <p:nvPr/>
            </p:nvSpPr>
            <p:spPr bwMode="auto">
              <a:xfrm>
                <a:off x="4566" y="3538"/>
                <a:ext cx="10" cy="61"/>
              </a:xfrm>
              <a:custGeom>
                <a:avLst/>
                <a:gdLst>
                  <a:gd name="T0" fmla="*/ 0 w 10"/>
                  <a:gd name="T1" fmla="*/ 0 h 61"/>
                  <a:gd name="T2" fmla="*/ 5 w 10"/>
                  <a:gd name="T3" fmla="*/ 15 h 61"/>
                  <a:gd name="T4" fmla="*/ 10 w 10"/>
                  <a:gd name="T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1">
                    <a:moveTo>
                      <a:pt x="0" y="0"/>
                    </a:moveTo>
                    <a:lnTo>
                      <a:pt x="5" y="15"/>
                    </a:lnTo>
                    <a:lnTo>
                      <a:pt x="10" y="6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/>
              </p:cNvSpPr>
              <p:nvPr/>
            </p:nvSpPr>
            <p:spPr bwMode="auto">
              <a:xfrm>
                <a:off x="2680" y="3450"/>
                <a:ext cx="6" cy="103"/>
              </a:xfrm>
              <a:custGeom>
                <a:avLst/>
                <a:gdLst>
                  <a:gd name="T0" fmla="*/ 0 w 6"/>
                  <a:gd name="T1" fmla="*/ 103 h 103"/>
                  <a:gd name="T2" fmla="*/ 6 w 6"/>
                  <a:gd name="T3" fmla="*/ 6 h 103"/>
                  <a:gd name="T4" fmla="*/ 6 w 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03">
                    <a:moveTo>
                      <a:pt x="0" y="103"/>
                    </a:move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3"/>
              <p:cNvSpPr>
                <a:spLocks/>
              </p:cNvSpPr>
              <p:nvPr/>
            </p:nvSpPr>
            <p:spPr bwMode="auto">
              <a:xfrm>
                <a:off x="2696" y="3348"/>
                <a:ext cx="10" cy="41"/>
              </a:xfrm>
              <a:custGeom>
                <a:avLst/>
                <a:gdLst>
                  <a:gd name="T0" fmla="*/ 0 w 10"/>
                  <a:gd name="T1" fmla="*/ 41 h 41"/>
                  <a:gd name="T2" fmla="*/ 5 w 10"/>
                  <a:gd name="T3" fmla="*/ 15 h 41"/>
                  <a:gd name="T4" fmla="*/ 10 w 10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1">
                    <a:moveTo>
                      <a:pt x="0" y="41"/>
                    </a:moveTo>
                    <a:lnTo>
                      <a:pt x="5" y="15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2721" y="3194"/>
                <a:ext cx="31" cy="97"/>
              </a:xfrm>
              <a:custGeom>
                <a:avLst/>
                <a:gdLst>
                  <a:gd name="T0" fmla="*/ 0 w 31"/>
                  <a:gd name="T1" fmla="*/ 97 h 97"/>
                  <a:gd name="T2" fmla="*/ 6 w 31"/>
                  <a:gd name="T3" fmla="*/ 77 h 97"/>
                  <a:gd name="T4" fmla="*/ 31 w 31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97">
                    <a:moveTo>
                      <a:pt x="0" y="97"/>
                    </a:moveTo>
                    <a:lnTo>
                      <a:pt x="6" y="77"/>
                    </a:lnTo>
                    <a:lnTo>
                      <a:pt x="3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5"/>
              <p:cNvSpPr>
                <a:spLocks/>
              </p:cNvSpPr>
              <p:nvPr/>
            </p:nvSpPr>
            <p:spPr bwMode="auto">
              <a:xfrm>
                <a:off x="2778" y="3101"/>
                <a:ext cx="21" cy="36"/>
              </a:xfrm>
              <a:custGeom>
                <a:avLst/>
                <a:gdLst>
                  <a:gd name="T0" fmla="*/ 0 w 21"/>
                  <a:gd name="T1" fmla="*/ 36 h 36"/>
                  <a:gd name="T2" fmla="*/ 21 w 21"/>
                  <a:gd name="T3" fmla="*/ 0 h 36"/>
                  <a:gd name="T4" fmla="*/ 21 w 2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6">
                    <a:moveTo>
                      <a:pt x="0" y="36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6"/>
              <p:cNvSpPr>
                <a:spLocks/>
              </p:cNvSpPr>
              <p:nvPr/>
            </p:nvSpPr>
            <p:spPr bwMode="auto">
              <a:xfrm>
                <a:off x="2829" y="2962"/>
                <a:ext cx="62" cy="83"/>
              </a:xfrm>
              <a:custGeom>
                <a:avLst/>
                <a:gdLst>
                  <a:gd name="T0" fmla="*/ 0 w 62"/>
                  <a:gd name="T1" fmla="*/ 83 h 83"/>
                  <a:gd name="T2" fmla="*/ 16 w 62"/>
                  <a:gd name="T3" fmla="*/ 62 h 83"/>
                  <a:gd name="T4" fmla="*/ 62 w 62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83">
                    <a:moveTo>
                      <a:pt x="0" y="83"/>
                    </a:moveTo>
                    <a:lnTo>
                      <a:pt x="16" y="62"/>
                    </a:lnTo>
                    <a:lnTo>
                      <a:pt x="6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Line 57"/>
              <p:cNvSpPr>
                <a:spLocks noChangeShapeType="1"/>
              </p:cNvSpPr>
              <p:nvPr/>
            </p:nvSpPr>
            <p:spPr bwMode="auto">
              <a:xfrm flipV="1">
                <a:off x="2932" y="2885"/>
                <a:ext cx="26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>
                <a:off x="3004" y="2783"/>
                <a:ext cx="82" cy="61"/>
              </a:xfrm>
              <a:custGeom>
                <a:avLst/>
                <a:gdLst>
                  <a:gd name="T0" fmla="*/ 0 w 82"/>
                  <a:gd name="T1" fmla="*/ 61 h 61"/>
                  <a:gd name="T2" fmla="*/ 21 w 82"/>
                  <a:gd name="T3" fmla="*/ 41 h 61"/>
                  <a:gd name="T4" fmla="*/ 82 w 82"/>
                  <a:gd name="T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61">
                    <a:moveTo>
                      <a:pt x="0" y="61"/>
                    </a:moveTo>
                    <a:lnTo>
                      <a:pt x="21" y="41"/>
                    </a:lnTo>
                    <a:lnTo>
                      <a:pt x="8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59"/>
              <p:cNvSpPr>
                <a:spLocks noChangeShapeType="1"/>
              </p:cNvSpPr>
              <p:nvPr/>
            </p:nvSpPr>
            <p:spPr bwMode="auto">
              <a:xfrm flipV="1">
                <a:off x="3138" y="2726"/>
                <a:ext cx="30" cy="2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>
                <a:off x="3225" y="2659"/>
                <a:ext cx="97" cy="41"/>
              </a:xfrm>
              <a:custGeom>
                <a:avLst/>
                <a:gdLst>
                  <a:gd name="T0" fmla="*/ 0 w 97"/>
                  <a:gd name="T1" fmla="*/ 41 h 41"/>
                  <a:gd name="T2" fmla="*/ 36 w 97"/>
                  <a:gd name="T3" fmla="*/ 26 h 41"/>
                  <a:gd name="T4" fmla="*/ 97 w 97"/>
                  <a:gd name="T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41">
                    <a:moveTo>
                      <a:pt x="0" y="41"/>
                    </a:moveTo>
                    <a:lnTo>
                      <a:pt x="36" y="26"/>
                    </a:lnTo>
                    <a:lnTo>
                      <a:pt x="9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auto">
              <a:xfrm flipV="1">
                <a:off x="3379" y="2634"/>
                <a:ext cx="4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2"/>
              <p:cNvSpPr>
                <a:spLocks/>
              </p:cNvSpPr>
              <p:nvPr/>
            </p:nvSpPr>
            <p:spPr bwMode="auto">
              <a:xfrm>
                <a:off x="3482" y="2613"/>
                <a:ext cx="102" cy="10"/>
              </a:xfrm>
              <a:custGeom>
                <a:avLst/>
                <a:gdLst>
                  <a:gd name="T0" fmla="*/ 0 w 102"/>
                  <a:gd name="T1" fmla="*/ 10 h 10"/>
                  <a:gd name="T2" fmla="*/ 46 w 102"/>
                  <a:gd name="T3" fmla="*/ 0 h 10"/>
                  <a:gd name="T4" fmla="*/ 102 w 102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10">
                    <a:moveTo>
                      <a:pt x="0" y="10"/>
                    </a:moveTo>
                    <a:lnTo>
                      <a:pt x="46" y="0"/>
                    </a:lnTo>
                    <a:lnTo>
                      <a:pt x="10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auto">
              <a:xfrm>
                <a:off x="3646" y="2608"/>
                <a:ext cx="41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4"/>
              <p:cNvSpPr>
                <a:spLocks/>
              </p:cNvSpPr>
              <p:nvPr/>
            </p:nvSpPr>
            <p:spPr bwMode="auto">
              <a:xfrm>
                <a:off x="3744" y="2618"/>
                <a:ext cx="102" cy="21"/>
              </a:xfrm>
              <a:custGeom>
                <a:avLst/>
                <a:gdLst>
                  <a:gd name="T0" fmla="*/ 0 w 102"/>
                  <a:gd name="T1" fmla="*/ 0 h 21"/>
                  <a:gd name="T2" fmla="*/ 72 w 102"/>
                  <a:gd name="T3" fmla="*/ 10 h 21"/>
                  <a:gd name="T4" fmla="*/ 102 w 102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21">
                    <a:moveTo>
                      <a:pt x="0" y="0"/>
                    </a:moveTo>
                    <a:lnTo>
                      <a:pt x="72" y="10"/>
                    </a:lnTo>
                    <a:lnTo>
                      <a:pt x="102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auto">
              <a:xfrm>
                <a:off x="3908" y="2654"/>
                <a:ext cx="3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6"/>
              <p:cNvSpPr>
                <a:spLocks/>
              </p:cNvSpPr>
              <p:nvPr/>
            </p:nvSpPr>
            <p:spPr bwMode="auto">
              <a:xfrm>
                <a:off x="4000" y="2690"/>
                <a:ext cx="93" cy="46"/>
              </a:xfrm>
              <a:custGeom>
                <a:avLst/>
                <a:gdLst>
                  <a:gd name="T0" fmla="*/ 0 w 93"/>
                  <a:gd name="T1" fmla="*/ 0 h 46"/>
                  <a:gd name="T2" fmla="*/ 78 w 93"/>
                  <a:gd name="T3" fmla="*/ 31 h 46"/>
                  <a:gd name="T4" fmla="*/ 93 w 93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6">
                    <a:moveTo>
                      <a:pt x="0" y="0"/>
                    </a:moveTo>
                    <a:lnTo>
                      <a:pt x="78" y="31"/>
                    </a:lnTo>
                    <a:lnTo>
                      <a:pt x="93" y="4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7"/>
              <p:cNvSpPr>
                <a:spLocks/>
              </p:cNvSpPr>
              <p:nvPr/>
            </p:nvSpPr>
            <p:spPr bwMode="auto">
              <a:xfrm>
                <a:off x="4149" y="2767"/>
                <a:ext cx="31" cy="26"/>
              </a:xfrm>
              <a:custGeom>
                <a:avLst/>
                <a:gdLst>
                  <a:gd name="T0" fmla="*/ 0 w 31"/>
                  <a:gd name="T1" fmla="*/ 0 h 26"/>
                  <a:gd name="T2" fmla="*/ 6 w 31"/>
                  <a:gd name="T3" fmla="*/ 5 h 26"/>
                  <a:gd name="T4" fmla="*/ 31 w 31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6">
                    <a:moveTo>
                      <a:pt x="0" y="0"/>
                    </a:moveTo>
                    <a:lnTo>
                      <a:pt x="6" y="5"/>
                    </a:lnTo>
                    <a:lnTo>
                      <a:pt x="31" y="2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8"/>
              <p:cNvSpPr>
                <a:spLocks/>
              </p:cNvSpPr>
              <p:nvPr/>
            </p:nvSpPr>
            <p:spPr bwMode="auto">
              <a:xfrm>
                <a:off x="4232" y="2829"/>
                <a:ext cx="72" cy="67"/>
              </a:xfrm>
              <a:custGeom>
                <a:avLst/>
                <a:gdLst>
                  <a:gd name="T0" fmla="*/ 0 w 72"/>
                  <a:gd name="T1" fmla="*/ 0 h 67"/>
                  <a:gd name="T2" fmla="*/ 61 w 72"/>
                  <a:gd name="T3" fmla="*/ 56 h 67"/>
                  <a:gd name="T4" fmla="*/ 72 w 72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67">
                    <a:moveTo>
                      <a:pt x="0" y="0"/>
                    </a:moveTo>
                    <a:lnTo>
                      <a:pt x="61" y="56"/>
                    </a:lnTo>
                    <a:lnTo>
                      <a:pt x="72" y="6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69"/>
              <p:cNvSpPr>
                <a:spLocks/>
              </p:cNvSpPr>
              <p:nvPr/>
            </p:nvSpPr>
            <p:spPr bwMode="auto">
              <a:xfrm>
                <a:off x="4345" y="2942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10 w 25"/>
                  <a:gd name="T3" fmla="*/ 10 h 36"/>
                  <a:gd name="T4" fmla="*/ 25 w 25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10" y="10"/>
                    </a:lnTo>
                    <a:lnTo>
                      <a:pt x="25" y="3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0"/>
              <p:cNvSpPr>
                <a:spLocks/>
              </p:cNvSpPr>
              <p:nvPr/>
            </p:nvSpPr>
            <p:spPr bwMode="auto">
              <a:xfrm>
                <a:off x="4406" y="3024"/>
                <a:ext cx="57" cy="87"/>
              </a:xfrm>
              <a:custGeom>
                <a:avLst/>
                <a:gdLst>
                  <a:gd name="T0" fmla="*/ 0 w 57"/>
                  <a:gd name="T1" fmla="*/ 0 h 87"/>
                  <a:gd name="T2" fmla="*/ 52 w 57"/>
                  <a:gd name="T3" fmla="*/ 77 h 87"/>
                  <a:gd name="T4" fmla="*/ 57 w 57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87">
                    <a:moveTo>
                      <a:pt x="0" y="0"/>
                    </a:moveTo>
                    <a:lnTo>
                      <a:pt x="52" y="77"/>
                    </a:lnTo>
                    <a:lnTo>
                      <a:pt x="57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71"/>
              <p:cNvSpPr>
                <a:spLocks/>
              </p:cNvSpPr>
              <p:nvPr/>
            </p:nvSpPr>
            <p:spPr bwMode="auto">
              <a:xfrm>
                <a:off x="4488" y="3168"/>
                <a:ext cx="16" cy="41"/>
              </a:xfrm>
              <a:custGeom>
                <a:avLst/>
                <a:gdLst>
                  <a:gd name="T0" fmla="*/ 0 w 16"/>
                  <a:gd name="T1" fmla="*/ 0 h 41"/>
                  <a:gd name="T2" fmla="*/ 6 w 16"/>
                  <a:gd name="T3" fmla="*/ 15 h 41"/>
                  <a:gd name="T4" fmla="*/ 16 w 16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41">
                    <a:moveTo>
                      <a:pt x="0" y="0"/>
                    </a:moveTo>
                    <a:lnTo>
                      <a:pt x="6" y="15"/>
                    </a:lnTo>
                    <a:lnTo>
                      <a:pt x="16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72"/>
              <p:cNvSpPr>
                <a:spLocks/>
              </p:cNvSpPr>
              <p:nvPr/>
            </p:nvSpPr>
            <p:spPr bwMode="auto">
              <a:xfrm>
                <a:off x="4524" y="3266"/>
                <a:ext cx="26" cy="97"/>
              </a:xfrm>
              <a:custGeom>
                <a:avLst/>
                <a:gdLst>
                  <a:gd name="T0" fmla="*/ 0 w 26"/>
                  <a:gd name="T1" fmla="*/ 0 h 97"/>
                  <a:gd name="T2" fmla="*/ 0 w 26"/>
                  <a:gd name="T3" fmla="*/ 5 h 97"/>
                  <a:gd name="T4" fmla="*/ 26 w 26"/>
                  <a:gd name="T5" fmla="*/ 97 h 97"/>
                  <a:gd name="T6" fmla="*/ 26 w 26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97">
                    <a:moveTo>
                      <a:pt x="0" y="0"/>
                    </a:moveTo>
                    <a:lnTo>
                      <a:pt x="0" y="5"/>
                    </a:lnTo>
                    <a:lnTo>
                      <a:pt x="26" y="97"/>
                    </a:lnTo>
                    <a:lnTo>
                      <a:pt x="26" y="9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73"/>
              <p:cNvSpPr>
                <a:spLocks/>
              </p:cNvSpPr>
              <p:nvPr/>
            </p:nvSpPr>
            <p:spPr bwMode="auto">
              <a:xfrm>
                <a:off x="4560" y="3425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31 h 41"/>
                  <a:gd name="T4" fmla="*/ 6 w 6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31"/>
                    </a:lnTo>
                    <a:lnTo>
                      <a:pt x="6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74"/>
              <p:cNvSpPr>
                <a:spLocks noChangeShapeType="1"/>
              </p:cNvSpPr>
              <p:nvPr/>
            </p:nvSpPr>
            <p:spPr bwMode="auto">
              <a:xfrm>
                <a:off x="4566" y="3528"/>
                <a:ext cx="5" cy="2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75"/>
              <p:cNvSpPr>
                <a:spLocks/>
              </p:cNvSpPr>
              <p:nvPr/>
            </p:nvSpPr>
            <p:spPr bwMode="auto">
              <a:xfrm>
                <a:off x="2983" y="3096"/>
                <a:ext cx="6" cy="103"/>
              </a:xfrm>
              <a:custGeom>
                <a:avLst/>
                <a:gdLst>
                  <a:gd name="T0" fmla="*/ 6 w 6"/>
                  <a:gd name="T1" fmla="*/ 103 h 103"/>
                  <a:gd name="T2" fmla="*/ 0 w 6"/>
                  <a:gd name="T3" fmla="*/ 77 h 103"/>
                  <a:gd name="T4" fmla="*/ 0 w 6"/>
                  <a:gd name="T5" fmla="*/ 10 h 103"/>
                  <a:gd name="T6" fmla="*/ 0 w 6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3">
                    <a:moveTo>
                      <a:pt x="6" y="103"/>
                    </a:moveTo>
                    <a:lnTo>
                      <a:pt x="0" y="77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76"/>
              <p:cNvSpPr>
                <a:spLocks/>
              </p:cNvSpPr>
              <p:nvPr/>
            </p:nvSpPr>
            <p:spPr bwMode="auto">
              <a:xfrm>
                <a:off x="2989" y="2998"/>
                <a:ext cx="5" cy="36"/>
              </a:xfrm>
              <a:custGeom>
                <a:avLst/>
                <a:gdLst>
                  <a:gd name="T0" fmla="*/ 0 w 5"/>
                  <a:gd name="T1" fmla="*/ 36 h 36"/>
                  <a:gd name="T2" fmla="*/ 5 w 5"/>
                  <a:gd name="T3" fmla="*/ 16 h 36"/>
                  <a:gd name="T4" fmla="*/ 5 w 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6">
                    <a:moveTo>
                      <a:pt x="0" y="36"/>
                    </a:moveTo>
                    <a:lnTo>
                      <a:pt x="5" y="16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77"/>
              <p:cNvSpPr>
                <a:spLocks/>
              </p:cNvSpPr>
              <p:nvPr/>
            </p:nvSpPr>
            <p:spPr bwMode="auto">
              <a:xfrm>
                <a:off x="3009" y="2844"/>
                <a:ext cx="41" cy="93"/>
              </a:xfrm>
              <a:custGeom>
                <a:avLst/>
                <a:gdLst>
                  <a:gd name="T0" fmla="*/ 0 w 41"/>
                  <a:gd name="T1" fmla="*/ 93 h 93"/>
                  <a:gd name="T2" fmla="*/ 5 w 41"/>
                  <a:gd name="T3" fmla="*/ 72 h 93"/>
                  <a:gd name="T4" fmla="*/ 31 w 41"/>
                  <a:gd name="T5" fmla="*/ 21 h 93"/>
                  <a:gd name="T6" fmla="*/ 41 w 41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93">
                    <a:moveTo>
                      <a:pt x="0" y="93"/>
                    </a:moveTo>
                    <a:lnTo>
                      <a:pt x="5" y="72"/>
                    </a:lnTo>
                    <a:lnTo>
                      <a:pt x="31" y="21"/>
                    </a:lnTo>
                    <a:lnTo>
                      <a:pt x="4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78"/>
              <p:cNvSpPr>
                <a:spLocks/>
              </p:cNvSpPr>
              <p:nvPr/>
            </p:nvSpPr>
            <p:spPr bwMode="auto">
              <a:xfrm>
                <a:off x="3086" y="2762"/>
                <a:ext cx="31" cy="31"/>
              </a:xfrm>
              <a:custGeom>
                <a:avLst/>
                <a:gdLst>
                  <a:gd name="T0" fmla="*/ 0 w 31"/>
                  <a:gd name="T1" fmla="*/ 31 h 31"/>
                  <a:gd name="T2" fmla="*/ 16 w 31"/>
                  <a:gd name="T3" fmla="*/ 15 h 31"/>
                  <a:gd name="T4" fmla="*/ 31 w 3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31">
                    <a:moveTo>
                      <a:pt x="0" y="31"/>
                    </a:moveTo>
                    <a:lnTo>
                      <a:pt x="16" y="15"/>
                    </a:lnTo>
                    <a:lnTo>
                      <a:pt x="3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79"/>
              <p:cNvSpPr>
                <a:spLocks/>
              </p:cNvSpPr>
              <p:nvPr/>
            </p:nvSpPr>
            <p:spPr bwMode="auto">
              <a:xfrm>
                <a:off x="3168" y="2700"/>
                <a:ext cx="98" cy="31"/>
              </a:xfrm>
              <a:custGeom>
                <a:avLst/>
                <a:gdLst>
                  <a:gd name="T0" fmla="*/ 0 w 98"/>
                  <a:gd name="T1" fmla="*/ 31 h 31"/>
                  <a:gd name="T2" fmla="*/ 11 w 98"/>
                  <a:gd name="T3" fmla="*/ 26 h 31"/>
                  <a:gd name="T4" fmla="*/ 36 w 98"/>
                  <a:gd name="T5" fmla="*/ 16 h 31"/>
                  <a:gd name="T6" fmla="*/ 72 w 98"/>
                  <a:gd name="T7" fmla="*/ 6 h 31"/>
                  <a:gd name="T8" fmla="*/ 98 w 98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1">
                    <a:moveTo>
                      <a:pt x="0" y="31"/>
                    </a:moveTo>
                    <a:lnTo>
                      <a:pt x="11" y="26"/>
                    </a:lnTo>
                    <a:lnTo>
                      <a:pt x="36" y="16"/>
                    </a:lnTo>
                    <a:lnTo>
                      <a:pt x="72" y="6"/>
                    </a:lnTo>
                    <a:lnTo>
                      <a:pt x="98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80"/>
              <p:cNvSpPr>
                <a:spLocks/>
              </p:cNvSpPr>
              <p:nvPr/>
            </p:nvSpPr>
            <p:spPr bwMode="auto">
              <a:xfrm>
                <a:off x="3328" y="2700"/>
                <a:ext cx="41" cy="0"/>
              </a:xfrm>
              <a:custGeom>
                <a:avLst/>
                <a:gdLst>
                  <a:gd name="T0" fmla="*/ 0 w 41"/>
                  <a:gd name="T1" fmla="*/ 25 w 41"/>
                  <a:gd name="T2" fmla="*/ 41 w 4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">
                    <a:moveTo>
                      <a:pt x="0" y="0"/>
                    </a:moveTo>
                    <a:lnTo>
                      <a:pt x="25" y="0"/>
                    </a:lnTo>
                    <a:lnTo>
                      <a:pt x="4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81"/>
              <p:cNvSpPr>
                <a:spLocks/>
              </p:cNvSpPr>
              <p:nvPr/>
            </p:nvSpPr>
            <p:spPr bwMode="auto">
              <a:xfrm>
                <a:off x="3430" y="2711"/>
                <a:ext cx="98" cy="30"/>
              </a:xfrm>
              <a:custGeom>
                <a:avLst/>
                <a:gdLst>
                  <a:gd name="T0" fmla="*/ 0 w 98"/>
                  <a:gd name="T1" fmla="*/ 0 h 30"/>
                  <a:gd name="T2" fmla="*/ 16 w 98"/>
                  <a:gd name="T3" fmla="*/ 0 h 30"/>
                  <a:gd name="T4" fmla="*/ 47 w 98"/>
                  <a:gd name="T5" fmla="*/ 10 h 30"/>
                  <a:gd name="T6" fmla="*/ 98 w 98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30">
                    <a:moveTo>
                      <a:pt x="0" y="0"/>
                    </a:moveTo>
                    <a:lnTo>
                      <a:pt x="16" y="0"/>
                    </a:lnTo>
                    <a:lnTo>
                      <a:pt x="47" y="10"/>
                    </a:lnTo>
                    <a:lnTo>
                      <a:pt x="98" y="3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82"/>
              <p:cNvSpPr>
                <a:spLocks/>
              </p:cNvSpPr>
              <p:nvPr/>
            </p:nvSpPr>
            <p:spPr bwMode="auto">
              <a:xfrm>
                <a:off x="3584" y="2762"/>
                <a:ext cx="36" cy="21"/>
              </a:xfrm>
              <a:custGeom>
                <a:avLst/>
                <a:gdLst>
                  <a:gd name="T0" fmla="*/ 0 w 36"/>
                  <a:gd name="T1" fmla="*/ 0 h 21"/>
                  <a:gd name="T2" fmla="*/ 21 w 36"/>
                  <a:gd name="T3" fmla="*/ 10 h 21"/>
                  <a:gd name="T4" fmla="*/ 36 w 36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0" y="0"/>
                    </a:moveTo>
                    <a:lnTo>
                      <a:pt x="21" y="10"/>
                    </a:lnTo>
                    <a:lnTo>
                      <a:pt x="36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83"/>
              <p:cNvSpPr>
                <a:spLocks/>
              </p:cNvSpPr>
              <p:nvPr/>
            </p:nvSpPr>
            <p:spPr bwMode="auto">
              <a:xfrm>
                <a:off x="3672" y="2813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56 w 87"/>
                  <a:gd name="T3" fmla="*/ 36 h 62"/>
                  <a:gd name="T4" fmla="*/ 87 w 87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56" y="36"/>
                    </a:lnTo>
                    <a:lnTo>
                      <a:pt x="87" y="6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Line 84"/>
              <p:cNvSpPr>
                <a:spLocks noChangeShapeType="1"/>
              </p:cNvSpPr>
              <p:nvPr/>
            </p:nvSpPr>
            <p:spPr bwMode="auto">
              <a:xfrm>
                <a:off x="3805" y="2911"/>
                <a:ext cx="31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5"/>
              <p:cNvSpPr>
                <a:spLocks/>
              </p:cNvSpPr>
              <p:nvPr/>
            </p:nvSpPr>
            <p:spPr bwMode="auto">
              <a:xfrm>
                <a:off x="3877" y="2988"/>
                <a:ext cx="67" cy="77"/>
              </a:xfrm>
              <a:custGeom>
                <a:avLst/>
                <a:gdLst>
                  <a:gd name="T0" fmla="*/ 0 w 67"/>
                  <a:gd name="T1" fmla="*/ 0 h 77"/>
                  <a:gd name="T2" fmla="*/ 57 w 67"/>
                  <a:gd name="T3" fmla="*/ 67 h 77"/>
                  <a:gd name="T4" fmla="*/ 67 w 67"/>
                  <a:gd name="T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77">
                    <a:moveTo>
                      <a:pt x="0" y="0"/>
                    </a:moveTo>
                    <a:lnTo>
                      <a:pt x="57" y="67"/>
                    </a:lnTo>
                    <a:lnTo>
                      <a:pt x="67" y="7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Line 86"/>
              <p:cNvSpPr>
                <a:spLocks noChangeShapeType="1"/>
              </p:cNvSpPr>
              <p:nvPr/>
            </p:nvSpPr>
            <p:spPr bwMode="auto">
              <a:xfrm>
                <a:off x="3980" y="3111"/>
                <a:ext cx="26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87"/>
              <p:cNvSpPr>
                <a:spLocks/>
              </p:cNvSpPr>
              <p:nvPr/>
            </p:nvSpPr>
            <p:spPr bwMode="auto">
              <a:xfrm>
                <a:off x="4036" y="3199"/>
                <a:ext cx="52" cy="92"/>
              </a:xfrm>
              <a:custGeom>
                <a:avLst/>
                <a:gdLst>
                  <a:gd name="T0" fmla="*/ 0 w 52"/>
                  <a:gd name="T1" fmla="*/ 0 h 92"/>
                  <a:gd name="T2" fmla="*/ 36 w 52"/>
                  <a:gd name="T3" fmla="*/ 61 h 92"/>
                  <a:gd name="T4" fmla="*/ 52 w 52"/>
                  <a:gd name="T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92">
                    <a:moveTo>
                      <a:pt x="0" y="0"/>
                    </a:moveTo>
                    <a:lnTo>
                      <a:pt x="36" y="61"/>
                    </a:lnTo>
                    <a:lnTo>
                      <a:pt x="52" y="9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88"/>
              <p:cNvSpPr>
                <a:spLocks noChangeShapeType="1"/>
              </p:cNvSpPr>
              <p:nvPr/>
            </p:nvSpPr>
            <p:spPr bwMode="auto">
              <a:xfrm>
                <a:off x="4113" y="3343"/>
                <a:ext cx="16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89"/>
              <p:cNvSpPr>
                <a:spLocks/>
              </p:cNvSpPr>
              <p:nvPr/>
            </p:nvSpPr>
            <p:spPr bwMode="auto">
              <a:xfrm>
                <a:off x="4155" y="3440"/>
                <a:ext cx="36" cy="93"/>
              </a:xfrm>
              <a:custGeom>
                <a:avLst/>
                <a:gdLst>
                  <a:gd name="T0" fmla="*/ 0 w 36"/>
                  <a:gd name="T1" fmla="*/ 0 h 93"/>
                  <a:gd name="T2" fmla="*/ 10 w 36"/>
                  <a:gd name="T3" fmla="*/ 21 h 93"/>
                  <a:gd name="T4" fmla="*/ 36 w 36"/>
                  <a:gd name="T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93">
                    <a:moveTo>
                      <a:pt x="0" y="0"/>
                    </a:moveTo>
                    <a:lnTo>
                      <a:pt x="10" y="21"/>
                    </a:lnTo>
                    <a:lnTo>
                      <a:pt x="36" y="9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90"/>
              <p:cNvSpPr>
                <a:spLocks/>
              </p:cNvSpPr>
              <p:nvPr/>
            </p:nvSpPr>
            <p:spPr bwMode="auto">
              <a:xfrm>
                <a:off x="4206" y="3594"/>
                <a:ext cx="15" cy="41"/>
              </a:xfrm>
              <a:custGeom>
                <a:avLst/>
                <a:gdLst>
                  <a:gd name="T0" fmla="*/ 0 w 15"/>
                  <a:gd name="T1" fmla="*/ 0 h 41"/>
                  <a:gd name="T2" fmla="*/ 10 w 15"/>
                  <a:gd name="T3" fmla="*/ 26 h 41"/>
                  <a:gd name="T4" fmla="*/ 15 w 15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41">
                    <a:moveTo>
                      <a:pt x="0" y="0"/>
                    </a:moveTo>
                    <a:lnTo>
                      <a:pt x="10" y="26"/>
                    </a:lnTo>
                    <a:lnTo>
                      <a:pt x="15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91"/>
              <p:cNvSpPr>
                <a:spLocks/>
              </p:cNvSpPr>
              <p:nvPr/>
            </p:nvSpPr>
            <p:spPr bwMode="auto">
              <a:xfrm>
                <a:off x="4237" y="3692"/>
                <a:ext cx="20" cy="103"/>
              </a:xfrm>
              <a:custGeom>
                <a:avLst/>
                <a:gdLst>
                  <a:gd name="T0" fmla="*/ 0 w 20"/>
                  <a:gd name="T1" fmla="*/ 0 h 103"/>
                  <a:gd name="T2" fmla="*/ 5 w 20"/>
                  <a:gd name="T3" fmla="*/ 15 h 103"/>
                  <a:gd name="T4" fmla="*/ 20 w 20"/>
                  <a:gd name="T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03">
                    <a:moveTo>
                      <a:pt x="0" y="0"/>
                    </a:moveTo>
                    <a:lnTo>
                      <a:pt x="5" y="15"/>
                    </a:lnTo>
                    <a:lnTo>
                      <a:pt x="20" y="10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92"/>
              <p:cNvSpPr>
                <a:spLocks noChangeShapeType="1"/>
              </p:cNvSpPr>
              <p:nvPr/>
            </p:nvSpPr>
            <p:spPr bwMode="auto">
              <a:xfrm>
                <a:off x="4273" y="3851"/>
                <a:ext cx="5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93"/>
              <p:cNvSpPr>
                <a:spLocks/>
              </p:cNvSpPr>
              <p:nvPr/>
            </p:nvSpPr>
            <p:spPr bwMode="auto">
              <a:xfrm>
                <a:off x="3004" y="3810"/>
                <a:ext cx="15" cy="103"/>
              </a:xfrm>
              <a:custGeom>
                <a:avLst/>
                <a:gdLst>
                  <a:gd name="T0" fmla="*/ 0 w 15"/>
                  <a:gd name="T1" fmla="*/ 103 h 103"/>
                  <a:gd name="T2" fmla="*/ 5 w 15"/>
                  <a:gd name="T3" fmla="*/ 67 h 103"/>
                  <a:gd name="T4" fmla="*/ 15 w 15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03">
                    <a:moveTo>
                      <a:pt x="0" y="103"/>
                    </a:moveTo>
                    <a:lnTo>
                      <a:pt x="5" y="67"/>
                    </a:lnTo>
                    <a:lnTo>
                      <a:pt x="1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94"/>
              <p:cNvSpPr>
                <a:spLocks noChangeShapeType="1"/>
              </p:cNvSpPr>
              <p:nvPr/>
            </p:nvSpPr>
            <p:spPr bwMode="auto">
              <a:xfrm flipV="1">
                <a:off x="3030" y="3707"/>
                <a:ext cx="5" cy="4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95"/>
              <p:cNvSpPr>
                <a:spLocks/>
              </p:cNvSpPr>
              <p:nvPr/>
            </p:nvSpPr>
            <p:spPr bwMode="auto">
              <a:xfrm>
                <a:off x="3050" y="3548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5 w 26"/>
                  <a:gd name="T3" fmla="*/ 82 h 103"/>
                  <a:gd name="T4" fmla="*/ 26 w 2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03">
                    <a:moveTo>
                      <a:pt x="0" y="103"/>
                    </a:moveTo>
                    <a:lnTo>
                      <a:pt x="5" y="82"/>
                    </a:lnTo>
                    <a:lnTo>
                      <a:pt x="2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6"/>
              <p:cNvSpPr>
                <a:spLocks/>
              </p:cNvSpPr>
              <p:nvPr/>
            </p:nvSpPr>
            <p:spPr bwMode="auto">
              <a:xfrm>
                <a:off x="3096" y="3450"/>
                <a:ext cx="11" cy="42"/>
              </a:xfrm>
              <a:custGeom>
                <a:avLst/>
                <a:gdLst>
                  <a:gd name="T0" fmla="*/ 0 w 11"/>
                  <a:gd name="T1" fmla="*/ 42 h 42"/>
                  <a:gd name="T2" fmla="*/ 11 w 11"/>
                  <a:gd name="T3" fmla="*/ 6 h 42"/>
                  <a:gd name="T4" fmla="*/ 11 w 11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2">
                    <a:moveTo>
                      <a:pt x="0" y="42"/>
                    </a:moveTo>
                    <a:lnTo>
                      <a:pt x="11" y="6"/>
                    </a:lnTo>
                    <a:lnTo>
                      <a:pt x="1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97"/>
              <p:cNvSpPr>
                <a:spLocks/>
              </p:cNvSpPr>
              <p:nvPr/>
            </p:nvSpPr>
            <p:spPr bwMode="auto">
              <a:xfrm>
                <a:off x="3132" y="3302"/>
                <a:ext cx="36" cy="92"/>
              </a:xfrm>
              <a:custGeom>
                <a:avLst/>
                <a:gdLst>
                  <a:gd name="T0" fmla="*/ 0 w 36"/>
                  <a:gd name="T1" fmla="*/ 92 h 92"/>
                  <a:gd name="T2" fmla="*/ 11 w 36"/>
                  <a:gd name="T3" fmla="*/ 61 h 92"/>
                  <a:gd name="T4" fmla="*/ 36 w 36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92">
                    <a:moveTo>
                      <a:pt x="0" y="92"/>
                    </a:moveTo>
                    <a:lnTo>
                      <a:pt x="11" y="61"/>
                    </a:lnTo>
                    <a:lnTo>
                      <a:pt x="3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98"/>
              <p:cNvSpPr>
                <a:spLocks noChangeShapeType="1"/>
              </p:cNvSpPr>
              <p:nvPr/>
            </p:nvSpPr>
            <p:spPr bwMode="auto">
              <a:xfrm flipV="1">
                <a:off x="3199" y="3209"/>
                <a:ext cx="16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9"/>
              <p:cNvSpPr>
                <a:spLocks/>
              </p:cNvSpPr>
              <p:nvPr/>
            </p:nvSpPr>
            <p:spPr bwMode="auto">
              <a:xfrm>
                <a:off x="3251" y="3070"/>
                <a:ext cx="56" cy="83"/>
              </a:xfrm>
              <a:custGeom>
                <a:avLst/>
                <a:gdLst>
                  <a:gd name="T0" fmla="*/ 0 w 56"/>
                  <a:gd name="T1" fmla="*/ 83 h 83"/>
                  <a:gd name="T2" fmla="*/ 46 w 56"/>
                  <a:gd name="T3" fmla="*/ 11 h 83"/>
                  <a:gd name="T4" fmla="*/ 56 w 56"/>
                  <a:gd name="T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83">
                    <a:moveTo>
                      <a:pt x="0" y="83"/>
                    </a:moveTo>
                    <a:lnTo>
                      <a:pt x="46" y="11"/>
                    </a:lnTo>
                    <a:lnTo>
                      <a:pt x="5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00"/>
              <p:cNvSpPr>
                <a:spLocks/>
              </p:cNvSpPr>
              <p:nvPr/>
            </p:nvSpPr>
            <p:spPr bwMode="auto">
              <a:xfrm>
                <a:off x="3343" y="2988"/>
                <a:ext cx="26" cy="31"/>
              </a:xfrm>
              <a:custGeom>
                <a:avLst/>
                <a:gdLst>
                  <a:gd name="T0" fmla="*/ 0 w 26"/>
                  <a:gd name="T1" fmla="*/ 31 h 31"/>
                  <a:gd name="T2" fmla="*/ 21 w 26"/>
                  <a:gd name="T3" fmla="*/ 10 h 31"/>
                  <a:gd name="T4" fmla="*/ 26 w 26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31">
                    <a:moveTo>
                      <a:pt x="0" y="31"/>
                    </a:moveTo>
                    <a:lnTo>
                      <a:pt x="21" y="10"/>
                    </a:lnTo>
                    <a:lnTo>
                      <a:pt x="2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01"/>
              <p:cNvSpPr>
                <a:spLocks/>
              </p:cNvSpPr>
              <p:nvPr/>
            </p:nvSpPr>
            <p:spPr bwMode="auto">
              <a:xfrm>
                <a:off x="3410" y="2875"/>
                <a:ext cx="77" cy="72"/>
              </a:xfrm>
              <a:custGeom>
                <a:avLst/>
                <a:gdLst>
                  <a:gd name="T0" fmla="*/ 0 w 77"/>
                  <a:gd name="T1" fmla="*/ 72 h 72"/>
                  <a:gd name="T2" fmla="*/ 31 w 77"/>
                  <a:gd name="T3" fmla="*/ 41 h 72"/>
                  <a:gd name="T4" fmla="*/ 77 w 77"/>
                  <a:gd name="T5" fmla="*/ 5 h 72"/>
                  <a:gd name="T6" fmla="*/ 77 w 77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72">
                    <a:moveTo>
                      <a:pt x="0" y="72"/>
                    </a:moveTo>
                    <a:lnTo>
                      <a:pt x="31" y="41"/>
                    </a:lnTo>
                    <a:lnTo>
                      <a:pt x="77" y="5"/>
                    </a:lnTo>
                    <a:lnTo>
                      <a:pt x="7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102"/>
              <p:cNvSpPr>
                <a:spLocks noChangeShapeType="1"/>
              </p:cNvSpPr>
              <p:nvPr/>
            </p:nvSpPr>
            <p:spPr bwMode="auto">
              <a:xfrm flipV="1">
                <a:off x="3538" y="2819"/>
                <a:ext cx="36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103"/>
              <p:cNvSpPr>
                <a:spLocks noChangeShapeType="1"/>
              </p:cNvSpPr>
              <p:nvPr/>
            </p:nvSpPr>
            <p:spPr bwMode="auto">
              <a:xfrm flipV="1">
                <a:off x="3626" y="2783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104"/>
              <p:cNvSpPr>
                <a:spLocks noChangeShapeType="1"/>
              </p:cNvSpPr>
              <p:nvPr/>
            </p:nvSpPr>
            <p:spPr bwMode="auto">
              <a:xfrm>
                <a:off x="2629" y="3065"/>
                <a:ext cx="92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105"/>
              <p:cNvSpPr>
                <a:spLocks noChangeShapeType="1"/>
              </p:cNvSpPr>
              <p:nvPr/>
            </p:nvSpPr>
            <p:spPr bwMode="auto">
              <a:xfrm>
                <a:off x="2773" y="314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106"/>
              <p:cNvSpPr>
                <a:spLocks noChangeShapeType="1"/>
              </p:cNvSpPr>
              <p:nvPr/>
            </p:nvSpPr>
            <p:spPr bwMode="auto">
              <a:xfrm>
                <a:off x="2773" y="3142"/>
                <a:ext cx="92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107"/>
              <p:cNvSpPr>
                <a:spLocks noChangeShapeType="1"/>
              </p:cNvSpPr>
              <p:nvPr/>
            </p:nvSpPr>
            <p:spPr bwMode="auto">
              <a:xfrm>
                <a:off x="2917" y="322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108"/>
              <p:cNvSpPr>
                <a:spLocks noChangeShapeType="1"/>
              </p:cNvSpPr>
              <p:nvPr/>
            </p:nvSpPr>
            <p:spPr bwMode="auto">
              <a:xfrm>
                <a:off x="2917" y="3224"/>
                <a:ext cx="92" cy="4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109"/>
              <p:cNvSpPr>
                <a:spLocks noChangeShapeType="1"/>
              </p:cNvSpPr>
              <p:nvPr/>
            </p:nvSpPr>
            <p:spPr bwMode="auto">
              <a:xfrm>
                <a:off x="3060" y="330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110"/>
              <p:cNvSpPr>
                <a:spLocks noChangeShapeType="1"/>
              </p:cNvSpPr>
              <p:nvPr/>
            </p:nvSpPr>
            <p:spPr bwMode="auto">
              <a:xfrm>
                <a:off x="3060" y="3302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111"/>
              <p:cNvSpPr>
                <a:spLocks noChangeShapeType="1"/>
              </p:cNvSpPr>
              <p:nvPr/>
            </p:nvSpPr>
            <p:spPr bwMode="auto">
              <a:xfrm>
                <a:off x="3204" y="338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112"/>
              <p:cNvSpPr>
                <a:spLocks noChangeShapeType="1"/>
              </p:cNvSpPr>
              <p:nvPr/>
            </p:nvSpPr>
            <p:spPr bwMode="auto">
              <a:xfrm>
                <a:off x="3204" y="3384"/>
                <a:ext cx="93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Line 113"/>
              <p:cNvSpPr>
                <a:spLocks noChangeShapeType="1"/>
              </p:cNvSpPr>
              <p:nvPr/>
            </p:nvSpPr>
            <p:spPr bwMode="auto">
              <a:xfrm>
                <a:off x="3348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Line 114"/>
              <p:cNvSpPr>
                <a:spLocks noChangeShapeType="1"/>
              </p:cNvSpPr>
              <p:nvPr/>
            </p:nvSpPr>
            <p:spPr bwMode="auto">
              <a:xfrm>
                <a:off x="3348" y="3461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Line 115"/>
              <p:cNvSpPr>
                <a:spLocks noChangeShapeType="1"/>
              </p:cNvSpPr>
              <p:nvPr/>
            </p:nvSpPr>
            <p:spPr bwMode="auto">
              <a:xfrm>
                <a:off x="3492" y="354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Line 116"/>
              <p:cNvSpPr>
                <a:spLocks noChangeShapeType="1"/>
              </p:cNvSpPr>
              <p:nvPr/>
            </p:nvSpPr>
            <p:spPr bwMode="auto">
              <a:xfrm>
                <a:off x="3492" y="3543"/>
                <a:ext cx="92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Line 117"/>
              <p:cNvSpPr>
                <a:spLocks noChangeShapeType="1"/>
              </p:cNvSpPr>
              <p:nvPr/>
            </p:nvSpPr>
            <p:spPr bwMode="auto">
              <a:xfrm>
                <a:off x="3636" y="362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118"/>
              <p:cNvSpPr>
                <a:spLocks noChangeShapeType="1"/>
              </p:cNvSpPr>
              <p:nvPr/>
            </p:nvSpPr>
            <p:spPr bwMode="auto">
              <a:xfrm>
                <a:off x="3636" y="3620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119"/>
              <p:cNvSpPr>
                <a:spLocks noChangeShapeType="1"/>
              </p:cNvSpPr>
              <p:nvPr/>
            </p:nvSpPr>
            <p:spPr bwMode="auto">
              <a:xfrm>
                <a:off x="3780" y="369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120"/>
              <p:cNvSpPr>
                <a:spLocks noChangeShapeType="1"/>
              </p:cNvSpPr>
              <p:nvPr/>
            </p:nvSpPr>
            <p:spPr bwMode="auto">
              <a:xfrm>
                <a:off x="3780" y="3697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121"/>
              <p:cNvSpPr>
                <a:spLocks noChangeShapeType="1"/>
              </p:cNvSpPr>
              <p:nvPr/>
            </p:nvSpPr>
            <p:spPr bwMode="auto">
              <a:xfrm>
                <a:off x="3923" y="377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122"/>
              <p:cNvSpPr>
                <a:spLocks noChangeShapeType="1"/>
              </p:cNvSpPr>
              <p:nvPr/>
            </p:nvSpPr>
            <p:spPr bwMode="auto">
              <a:xfrm>
                <a:off x="3923" y="3779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123"/>
              <p:cNvSpPr>
                <a:spLocks noChangeShapeType="1"/>
              </p:cNvSpPr>
              <p:nvPr/>
            </p:nvSpPr>
            <p:spPr bwMode="auto">
              <a:xfrm>
                <a:off x="4067" y="385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124"/>
              <p:cNvSpPr>
                <a:spLocks noChangeShapeType="1"/>
              </p:cNvSpPr>
              <p:nvPr/>
            </p:nvSpPr>
            <p:spPr bwMode="auto">
              <a:xfrm>
                <a:off x="4067" y="3856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125"/>
              <p:cNvSpPr>
                <a:spLocks noChangeShapeType="1"/>
              </p:cNvSpPr>
              <p:nvPr/>
            </p:nvSpPr>
            <p:spPr bwMode="auto">
              <a:xfrm>
                <a:off x="4211" y="393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126"/>
              <p:cNvSpPr>
                <a:spLocks noChangeShapeType="1"/>
              </p:cNvSpPr>
              <p:nvPr/>
            </p:nvSpPr>
            <p:spPr bwMode="auto">
              <a:xfrm>
                <a:off x="4211" y="3939"/>
                <a:ext cx="93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127"/>
              <p:cNvSpPr>
                <a:spLocks noChangeShapeType="1"/>
              </p:cNvSpPr>
              <p:nvPr/>
            </p:nvSpPr>
            <p:spPr bwMode="auto">
              <a:xfrm>
                <a:off x="4355" y="401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128"/>
              <p:cNvSpPr>
                <a:spLocks noChangeShapeType="1"/>
              </p:cNvSpPr>
              <p:nvPr/>
            </p:nvSpPr>
            <p:spPr bwMode="auto">
              <a:xfrm>
                <a:off x="4355" y="4016"/>
                <a:ext cx="77" cy="4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29"/>
              <p:cNvSpPr>
                <a:spLocks/>
              </p:cNvSpPr>
              <p:nvPr/>
            </p:nvSpPr>
            <p:spPr bwMode="auto">
              <a:xfrm>
                <a:off x="4411" y="4036"/>
                <a:ext cx="77" cy="57"/>
              </a:xfrm>
              <a:custGeom>
                <a:avLst/>
                <a:gdLst>
                  <a:gd name="T0" fmla="*/ 0 w 77"/>
                  <a:gd name="T1" fmla="*/ 36 h 57"/>
                  <a:gd name="T2" fmla="*/ 77 w 77"/>
                  <a:gd name="T3" fmla="*/ 57 h 57"/>
                  <a:gd name="T4" fmla="*/ 21 w 77"/>
                  <a:gd name="T5" fmla="*/ 0 h 57"/>
                  <a:gd name="T6" fmla="*/ 0 w 77"/>
                  <a:gd name="T7" fmla="*/ 3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57">
                    <a:moveTo>
                      <a:pt x="0" y="36"/>
                    </a:moveTo>
                    <a:lnTo>
                      <a:pt x="77" y="57"/>
                    </a:lnTo>
                    <a:lnTo>
                      <a:pt x="21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130"/>
              <p:cNvSpPr>
                <a:spLocks noChangeShapeType="1"/>
              </p:cNvSpPr>
              <p:nvPr/>
            </p:nvSpPr>
            <p:spPr bwMode="auto">
              <a:xfrm flipV="1">
                <a:off x="2891" y="3980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131"/>
              <p:cNvSpPr>
                <a:spLocks noChangeShapeType="1"/>
              </p:cNvSpPr>
              <p:nvPr/>
            </p:nvSpPr>
            <p:spPr bwMode="auto">
              <a:xfrm>
                <a:off x="3035" y="395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132"/>
              <p:cNvSpPr>
                <a:spLocks noChangeShapeType="1"/>
              </p:cNvSpPr>
              <p:nvPr/>
            </p:nvSpPr>
            <p:spPr bwMode="auto">
              <a:xfrm flipV="1">
                <a:off x="3035" y="3903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133"/>
              <p:cNvSpPr>
                <a:spLocks noChangeShapeType="1"/>
              </p:cNvSpPr>
              <p:nvPr/>
            </p:nvSpPr>
            <p:spPr bwMode="auto">
              <a:xfrm>
                <a:off x="3179" y="387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134"/>
              <p:cNvSpPr>
                <a:spLocks noChangeShapeType="1"/>
              </p:cNvSpPr>
              <p:nvPr/>
            </p:nvSpPr>
            <p:spPr bwMode="auto">
              <a:xfrm flipV="1">
                <a:off x="3179" y="3820"/>
                <a:ext cx="87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135"/>
              <p:cNvSpPr>
                <a:spLocks noChangeShapeType="1"/>
              </p:cNvSpPr>
              <p:nvPr/>
            </p:nvSpPr>
            <p:spPr bwMode="auto">
              <a:xfrm>
                <a:off x="3322" y="379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136"/>
              <p:cNvSpPr>
                <a:spLocks noChangeShapeType="1"/>
              </p:cNvSpPr>
              <p:nvPr/>
            </p:nvSpPr>
            <p:spPr bwMode="auto">
              <a:xfrm flipV="1">
                <a:off x="3322" y="3738"/>
                <a:ext cx="88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137"/>
              <p:cNvSpPr>
                <a:spLocks noChangeShapeType="1"/>
              </p:cNvSpPr>
              <p:nvPr/>
            </p:nvSpPr>
            <p:spPr bwMode="auto">
              <a:xfrm>
                <a:off x="3466" y="370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138"/>
              <p:cNvSpPr>
                <a:spLocks noChangeShapeType="1"/>
              </p:cNvSpPr>
              <p:nvPr/>
            </p:nvSpPr>
            <p:spPr bwMode="auto">
              <a:xfrm flipV="1">
                <a:off x="3466" y="3656"/>
                <a:ext cx="88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139"/>
              <p:cNvSpPr>
                <a:spLocks noChangeShapeType="1"/>
              </p:cNvSpPr>
              <p:nvPr/>
            </p:nvSpPr>
            <p:spPr bwMode="auto">
              <a:xfrm>
                <a:off x="3605" y="362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140"/>
              <p:cNvSpPr>
                <a:spLocks noChangeShapeType="1"/>
              </p:cNvSpPr>
              <p:nvPr/>
            </p:nvSpPr>
            <p:spPr bwMode="auto">
              <a:xfrm flipV="1">
                <a:off x="3605" y="3574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141"/>
              <p:cNvSpPr>
                <a:spLocks noChangeShapeType="1"/>
              </p:cNvSpPr>
              <p:nvPr/>
            </p:nvSpPr>
            <p:spPr bwMode="auto">
              <a:xfrm>
                <a:off x="3749" y="354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142"/>
              <p:cNvSpPr>
                <a:spLocks noChangeShapeType="1"/>
              </p:cNvSpPr>
              <p:nvPr/>
            </p:nvSpPr>
            <p:spPr bwMode="auto">
              <a:xfrm flipV="1">
                <a:off x="3749" y="3492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143"/>
              <p:cNvSpPr>
                <a:spLocks noChangeShapeType="1"/>
              </p:cNvSpPr>
              <p:nvPr/>
            </p:nvSpPr>
            <p:spPr bwMode="auto">
              <a:xfrm>
                <a:off x="3893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144"/>
              <p:cNvSpPr>
                <a:spLocks noChangeShapeType="1"/>
              </p:cNvSpPr>
              <p:nvPr/>
            </p:nvSpPr>
            <p:spPr bwMode="auto">
              <a:xfrm flipV="1">
                <a:off x="3893" y="3409"/>
                <a:ext cx="87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145"/>
              <p:cNvSpPr>
                <a:spLocks noChangeShapeType="1"/>
              </p:cNvSpPr>
              <p:nvPr/>
            </p:nvSpPr>
            <p:spPr bwMode="auto">
              <a:xfrm>
                <a:off x="4036" y="338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146"/>
              <p:cNvSpPr>
                <a:spLocks noChangeShapeType="1"/>
              </p:cNvSpPr>
              <p:nvPr/>
            </p:nvSpPr>
            <p:spPr bwMode="auto">
              <a:xfrm flipV="1">
                <a:off x="4036" y="3332"/>
                <a:ext cx="88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147"/>
              <p:cNvSpPr>
                <a:spLocks noChangeShapeType="1"/>
              </p:cNvSpPr>
              <p:nvPr/>
            </p:nvSpPr>
            <p:spPr bwMode="auto">
              <a:xfrm>
                <a:off x="4175" y="330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148"/>
              <p:cNvSpPr>
                <a:spLocks noChangeShapeType="1"/>
              </p:cNvSpPr>
              <p:nvPr/>
            </p:nvSpPr>
            <p:spPr bwMode="auto">
              <a:xfrm flipV="1">
                <a:off x="4175" y="3250"/>
                <a:ext cx="93" cy="5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149"/>
              <p:cNvSpPr>
                <a:spLocks noChangeShapeType="1"/>
              </p:cNvSpPr>
              <p:nvPr/>
            </p:nvSpPr>
            <p:spPr bwMode="auto">
              <a:xfrm>
                <a:off x="4319" y="321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150"/>
              <p:cNvSpPr>
                <a:spLocks noChangeShapeType="1"/>
              </p:cNvSpPr>
              <p:nvPr/>
            </p:nvSpPr>
            <p:spPr bwMode="auto">
              <a:xfrm flipV="1">
                <a:off x="4319" y="3168"/>
                <a:ext cx="92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151"/>
              <p:cNvSpPr>
                <a:spLocks noChangeShapeType="1"/>
              </p:cNvSpPr>
              <p:nvPr/>
            </p:nvSpPr>
            <p:spPr bwMode="auto">
              <a:xfrm>
                <a:off x="4463" y="3137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152"/>
              <p:cNvSpPr>
                <a:spLocks noChangeShapeType="1"/>
              </p:cNvSpPr>
              <p:nvPr/>
            </p:nvSpPr>
            <p:spPr bwMode="auto">
              <a:xfrm flipV="1">
                <a:off x="4463" y="3086"/>
                <a:ext cx="87" cy="5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53"/>
              <p:cNvSpPr>
                <a:spLocks noChangeShapeType="1"/>
              </p:cNvSpPr>
              <p:nvPr/>
            </p:nvSpPr>
            <p:spPr bwMode="auto">
              <a:xfrm>
                <a:off x="4607" y="305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154"/>
              <p:cNvSpPr>
                <a:spLocks noChangeShapeType="1"/>
              </p:cNvSpPr>
              <p:nvPr/>
            </p:nvSpPr>
            <p:spPr bwMode="auto">
              <a:xfrm flipV="1">
                <a:off x="4607" y="3034"/>
                <a:ext cx="30" cy="2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55"/>
              <p:cNvSpPr>
                <a:spLocks/>
              </p:cNvSpPr>
              <p:nvPr/>
            </p:nvSpPr>
            <p:spPr bwMode="auto">
              <a:xfrm>
                <a:off x="4617" y="3004"/>
                <a:ext cx="77" cy="56"/>
              </a:xfrm>
              <a:custGeom>
                <a:avLst/>
                <a:gdLst>
                  <a:gd name="T0" fmla="*/ 20 w 77"/>
                  <a:gd name="T1" fmla="*/ 56 h 56"/>
                  <a:gd name="T2" fmla="*/ 77 w 77"/>
                  <a:gd name="T3" fmla="*/ 0 h 56"/>
                  <a:gd name="T4" fmla="*/ 0 w 77"/>
                  <a:gd name="T5" fmla="*/ 20 h 56"/>
                  <a:gd name="T6" fmla="*/ 20 w 77"/>
                  <a:gd name="T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56">
                    <a:moveTo>
                      <a:pt x="20" y="56"/>
                    </a:moveTo>
                    <a:lnTo>
                      <a:pt x="77" y="0"/>
                    </a:lnTo>
                    <a:lnTo>
                      <a:pt x="0" y="20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156"/>
              <p:cNvSpPr>
                <a:spLocks noChangeShapeType="1"/>
              </p:cNvSpPr>
              <p:nvPr/>
            </p:nvSpPr>
            <p:spPr bwMode="auto">
              <a:xfrm flipV="1">
                <a:off x="3626" y="3522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157"/>
              <p:cNvSpPr>
                <a:spLocks noChangeShapeType="1"/>
              </p:cNvSpPr>
              <p:nvPr/>
            </p:nvSpPr>
            <p:spPr bwMode="auto">
              <a:xfrm>
                <a:off x="3626" y="346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158"/>
              <p:cNvSpPr>
                <a:spLocks noChangeShapeType="1"/>
              </p:cNvSpPr>
              <p:nvPr/>
            </p:nvSpPr>
            <p:spPr bwMode="auto">
              <a:xfrm flipV="1">
                <a:off x="3626" y="3358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159"/>
              <p:cNvSpPr>
                <a:spLocks noChangeShapeType="1"/>
              </p:cNvSpPr>
              <p:nvPr/>
            </p:nvSpPr>
            <p:spPr bwMode="auto">
              <a:xfrm>
                <a:off x="3626" y="329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160"/>
              <p:cNvSpPr>
                <a:spLocks noChangeShapeType="1"/>
              </p:cNvSpPr>
              <p:nvPr/>
            </p:nvSpPr>
            <p:spPr bwMode="auto">
              <a:xfrm flipV="1">
                <a:off x="3626" y="3194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161"/>
              <p:cNvSpPr>
                <a:spLocks noChangeShapeType="1"/>
              </p:cNvSpPr>
              <p:nvPr/>
            </p:nvSpPr>
            <p:spPr bwMode="auto">
              <a:xfrm>
                <a:off x="3626" y="313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162"/>
              <p:cNvSpPr>
                <a:spLocks noChangeShapeType="1"/>
              </p:cNvSpPr>
              <p:nvPr/>
            </p:nvSpPr>
            <p:spPr bwMode="auto">
              <a:xfrm flipV="1">
                <a:off x="3626" y="3029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63"/>
              <p:cNvSpPr>
                <a:spLocks noChangeShapeType="1"/>
              </p:cNvSpPr>
              <p:nvPr/>
            </p:nvSpPr>
            <p:spPr bwMode="auto">
              <a:xfrm>
                <a:off x="3626" y="2968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64"/>
              <p:cNvSpPr>
                <a:spLocks noChangeShapeType="1"/>
              </p:cNvSpPr>
              <p:nvPr/>
            </p:nvSpPr>
            <p:spPr bwMode="auto">
              <a:xfrm flipV="1">
                <a:off x="3626" y="2865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65"/>
              <p:cNvSpPr>
                <a:spLocks noChangeShapeType="1"/>
              </p:cNvSpPr>
              <p:nvPr/>
            </p:nvSpPr>
            <p:spPr bwMode="auto">
              <a:xfrm>
                <a:off x="3626" y="280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66"/>
              <p:cNvSpPr>
                <a:spLocks noChangeShapeType="1"/>
              </p:cNvSpPr>
              <p:nvPr/>
            </p:nvSpPr>
            <p:spPr bwMode="auto">
              <a:xfrm flipV="1">
                <a:off x="3626" y="2700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167"/>
              <p:cNvSpPr>
                <a:spLocks noChangeShapeType="1"/>
              </p:cNvSpPr>
              <p:nvPr/>
            </p:nvSpPr>
            <p:spPr bwMode="auto">
              <a:xfrm>
                <a:off x="3626" y="263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168"/>
              <p:cNvSpPr>
                <a:spLocks noChangeShapeType="1"/>
              </p:cNvSpPr>
              <p:nvPr/>
            </p:nvSpPr>
            <p:spPr bwMode="auto">
              <a:xfrm flipV="1">
                <a:off x="3626" y="2536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169"/>
              <p:cNvSpPr>
                <a:spLocks noChangeShapeType="1"/>
              </p:cNvSpPr>
              <p:nvPr/>
            </p:nvSpPr>
            <p:spPr bwMode="auto">
              <a:xfrm>
                <a:off x="3626" y="2474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170"/>
              <p:cNvSpPr>
                <a:spLocks noChangeShapeType="1"/>
              </p:cNvSpPr>
              <p:nvPr/>
            </p:nvSpPr>
            <p:spPr bwMode="auto">
              <a:xfrm flipV="1">
                <a:off x="3626" y="2372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171"/>
              <p:cNvSpPr>
                <a:spLocks noChangeShapeType="1"/>
              </p:cNvSpPr>
              <p:nvPr/>
            </p:nvSpPr>
            <p:spPr bwMode="auto">
              <a:xfrm>
                <a:off x="3626" y="231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172"/>
              <p:cNvSpPr>
                <a:spLocks noChangeShapeType="1"/>
              </p:cNvSpPr>
              <p:nvPr/>
            </p:nvSpPr>
            <p:spPr bwMode="auto">
              <a:xfrm flipV="1">
                <a:off x="3626" y="2207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173"/>
              <p:cNvSpPr>
                <a:spLocks noChangeShapeType="1"/>
              </p:cNvSpPr>
              <p:nvPr/>
            </p:nvSpPr>
            <p:spPr bwMode="auto">
              <a:xfrm>
                <a:off x="3626" y="2146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174"/>
              <p:cNvSpPr>
                <a:spLocks noChangeShapeType="1"/>
              </p:cNvSpPr>
              <p:nvPr/>
            </p:nvSpPr>
            <p:spPr bwMode="auto">
              <a:xfrm flipV="1">
                <a:off x="3626" y="2043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175"/>
              <p:cNvSpPr>
                <a:spLocks noChangeShapeType="1"/>
              </p:cNvSpPr>
              <p:nvPr/>
            </p:nvSpPr>
            <p:spPr bwMode="auto">
              <a:xfrm>
                <a:off x="3626" y="1981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176"/>
              <p:cNvSpPr>
                <a:spLocks noChangeShapeType="1"/>
              </p:cNvSpPr>
              <p:nvPr/>
            </p:nvSpPr>
            <p:spPr bwMode="auto">
              <a:xfrm flipV="1">
                <a:off x="3626" y="1945"/>
                <a:ext cx="0" cy="3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77"/>
              <p:cNvSpPr>
                <a:spLocks/>
              </p:cNvSpPr>
              <p:nvPr/>
            </p:nvSpPr>
            <p:spPr bwMode="auto">
              <a:xfrm>
                <a:off x="3605" y="1878"/>
                <a:ext cx="41" cy="77"/>
              </a:xfrm>
              <a:custGeom>
                <a:avLst/>
                <a:gdLst>
                  <a:gd name="T0" fmla="*/ 41 w 41"/>
                  <a:gd name="T1" fmla="*/ 77 h 77"/>
                  <a:gd name="T2" fmla="*/ 21 w 41"/>
                  <a:gd name="T3" fmla="*/ 0 h 77"/>
                  <a:gd name="T4" fmla="*/ 0 w 41"/>
                  <a:gd name="T5" fmla="*/ 77 h 77"/>
                  <a:gd name="T6" fmla="*/ 41 w 41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77">
                    <a:moveTo>
                      <a:pt x="41" y="77"/>
                    </a:moveTo>
                    <a:lnTo>
                      <a:pt x="21" y="0"/>
                    </a:lnTo>
                    <a:lnTo>
                      <a:pt x="0" y="77"/>
                    </a:lnTo>
                    <a:lnTo>
                      <a:pt x="41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78"/>
              <p:cNvSpPr>
                <a:spLocks/>
              </p:cNvSpPr>
              <p:nvPr/>
            </p:nvSpPr>
            <p:spPr bwMode="auto">
              <a:xfrm>
                <a:off x="4345" y="2372"/>
                <a:ext cx="36" cy="92"/>
              </a:xfrm>
              <a:custGeom>
                <a:avLst/>
                <a:gdLst>
                  <a:gd name="T0" fmla="*/ 36 w 36"/>
                  <a:gd name="T1" fmla="*/ 0 h 92"/>
                  <a:gd name="T2" fmla="*/ 36 w 36"/>
                  <a:gd name="T3" fmla="*/ 25 h 92"/>
                  <a:gd name="T4" fmla="*/ 25 w 36"/>
                  <a:gd name="T5" fmla="*/ 46 h 92"/>
                  <a:gd name="T6" fmla="*/ 15 w 36"/>
                  <a:gd name="T7" fmla="*/ 72 h 92"/>
                  <a:gd name="T8" fmla="*/ 0 w 36"/>
                  <a:gd name="T9" fmla="*/ 92 h 92"/>
                  <a:gd name="T10" fmla="*/ 0 w 36"/>
                  <a:gd name="T11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2">
                    <a:moveTo>
                      <a:pt x="36" y="0"/>
                    </a:moveTo>
                    <a:lnTo>
                      <a:pt x="36" y="25"/>
                    </a:lnTo>
                    <a:lnTo>
                      <a:pt x="25" y="46"/>
                    </a:lnTo>
                    <a:lnTo>
                      <a:pt x="15" y="72"/>
                    </a:lnTo>
                    <a:lnTo>
                      <a:pt x="0" y="92"/>
                    </a:lnTo>
                    <a:lnTo>
                      <a:pt x="0" y="9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79"/>
              <p:cNvSpPr>
                <a:spLocks/>
              </p:cNvSpPr>
              <p:nvPr/>
            </p:nvSpPr>
            <p:spPr bwMode="auto">
              <a:xfrm>
                <a:off x="4206" y="2505"/>
                <a:ext cx="92" cy="52"/>
              </a:xfrm>
              <a:custGeom>
                <a:avLst/>
                <a:gdLst>
                  <a:gd name="T0" fmla="*/ 92 w 92"/>
                  <a:gd name="T1" fmla="*/ 0 h 52"/>
                  <a:gd name="T2" fmla="*/ 41 w 92"/>
                  <a:gd name="T3" fmla="*/ 36 h 52"/>
                  <a:gd name="T4" fmla="*/ 0 w 92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52">
                    <a:moveTo>
                      <a:pt x="92" y="0"/>
                    </a:moveTo>
                    <a:lnTo>
                      <a:pt x="41" y="36"/>
                    </a:lnTo>
                    <a:lnTo>
                      <a:pt x="0" y="5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80"/>
              <p:cNvSpPr>
                <a:spLocks/>
              </p:cNvSpPr>
              <p:nvPr/>
            </p:nvSpPr>
            <p:spPr bwMode="auto">
              <a:xfrm>
                <a:off x="4052" y="2577"/>
                <a:ext cx="97" cy="21"/>
              </a:xfrm>
              <a:custGeom>
                <a:avLst/>
                <a:gdLst>
                  <a:gd name="T0" fmla="*/ 97 w 97"/>
                  <a:gd name="T1" fmla="*/ 0 h 21"/>
                  <a:gd name="T2" fmla="*/ 46 w 97"/>
                  <a:gd name="T3" fmla="*/ 16 h 21"/>
                  <a:gd name="T4" fmla="*/ 0 w 97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21">
                    <a:moveTo>
                      <a:pt x="97" y="0"/>
                    </a:moveTo>
                    <a:lnTo>
                      <a:pt x="46" y="16"/>
                    </a:lnTo>
                    <a:lnTo>
                      <a:pt x="0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81"/>
              <p:cNvSpPr>
                <a:spLocks/>
              </p:cNvSpPr>
              <p:nvPr/>
            </p:nvSpPr>
            <p:spPr bwMode="auto">
              <a:xfrm>
                <a:off x="3887" y="2603"/>
                <a:ext cx="103" cy="5"/>
              </a:xfrm>
              <a:custGeom>
                <a:avLst/>
                <a:gdLst>
                  <a:gd name="T0" fmla="*/ 103 w 103"/>
                  <a:gd name="T1" fmla="*/ 0 h 5"/>
                  <a:gd name="T2" fmla="*/ 31 w 103"/>
                  <a:gd name="T3" fmla="*/ 5 h 5"/>
                  <a:gd name="T4" fmla="*/ 0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103" y="0"/>
                    </a:moveTo>
                    <a:lnTo>
                      <a:pt x="31" y="5"/>
                    </a:lnTo>
                    <a:lnTo>
                      <a:pt x="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82"/>
              <p:cNvSpPr>
                <a:spLocks/>
              </p:cNvSpPr>
              <p:nvPr/>
            </p:nvSpPr>
            <p:spPr bwMode="auto">
              <a:xfrm>
                <a:off x="3723" y="2587"/>
                <a:ext cx="103" cy="16"/>
              </a:xfrm>
              <a:custGeom>
                <a:avLst/>
                <a:gdLst>
                  <a:gd name="T0" fmla="*/ 103 w 103"/>
                  <a:gd name="T1" fmla="*/ 16 h 16"/>
                  <a:gd name="T2" fmla="*/ 98 w 103"/>
                  <a:gd name="T3" fmla="*/ 16 h 16"/>
                  <a:gd name="T4" fmla="*/ 10 w 103"/>
                  <a:gd name="T5" fmla="*/ 6 h 16"/>
                  <a:gd name="T6" fmla="*/ 0 w 10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6">
                    <a:moveTo>
                      <a:pt x="103" y="16"/>
                    </a:moveTo>
                    <a:lnTo>
                      <a:pt x="98" y="16"/>
                    </a:lnTo>
                    <a:lnTo>
                      <a:pt x="10" y="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83"/>
              <p:cNvSpPr>
                <a:spLocks/>
              </p:cNvSpPr>
              <p:nvPr/>
            </p:nvSpPr>
            <p:spPr bwMode="auto">
              <a:xfrm>
                <a:off x="3569" y="2531"/>
                <a:ext cx="98" cy="41"/>
              </a:xfrm>
              <a:custGeom>
                <a:avLst/>
                <a:gdLst>
                  <a:gd name="T0" fmla="*/ 98 w 98"/>
                  <a:gd name="T1" fmla="*/ 41 h 41"/>
                  <a:gd name="T2" fmla="*/ 87 w 98"/>
                  <a:gd name="T3" fmla="*/ 36 h 41"/>
                  <a:gd name="T4" fmla="*/ 21 w 98"/>
                  <a:gd name="T5" fmla="*/ 10 h 41"/>
                  <a:gd name="T6" fmla="*/ 0 w 9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41">
                    <a:moveTo>
                      <a:pt x="98" y="41"/>
                    </a:moveTo>
                    <a:lnTo>
                      <a:pt x="87" y="36"/>
                    </a:lnTo>
                    <a:lnTo>
                      <a:pt x="21" y="1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84"/>
              <p:cNvSpPr>
                <a:spLocks/>
              </p:cNvSpPr>
              <p:nvPr/>
            </p:nvSpPr>
            <p:spPr bwMode="auto">
              <a:xfrm>
                <a:off x="3456" y="2413"/>
                <a:ext cx="62" cy="82"/>
              </a:xfrm>
              <a:custGeom>
                <a:avLst/>
                <a:gdLst>
                  <a:gd name="T0" fmla="*/ 62 w 62"/>
                  <a:gd name="T1" fmla="*/ 82 h 82"/>
                  <a:gd name="T2" fmla="*/ 51 w 62"/>
                  <a:gd name="T3" fmla="*/ 72 h 82"/>
                  <a:gd name="T4" fmla="*/ 31 w 62"/>
                  <a:gd name="T5" fmla="*/ 51 h 82"/>
                  <a:gd name="T6" fmla="*/ 15 w 62"/>
                  <a:gd name="T7" fmla="*/ 31 h 82"/>
                  <a:gd name="T8" fmla="*/ 5 w 62"/>
                  <a:gd name="T9" fmla="*/ 5 h 82"/>
                  <a:gd name="T10" fmla="*/ 0 w 6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82">
                    <a:moveTo>
                      <a:pt x="62" y="82"/>
                    </a:moveTo>
                    <a:lnTo>
                      <a:pt x="51" y="72"/>
                    </a:lnTo>
                    <a:lnTo>
                      <a:pt x="31" y="51"/>
                    </a:lnTo>
                    <a:lnTo>
                      <a:pt x="15" y="31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85"/>
              <p:cNvSpPr>
                <a:spLocks/>
              </p:cNvSpPr>
              <p:nvPr/>
            </p:nvSpPr>
            <p:spPr bwMode="auto">
              <a:xfrm>
                <a:off x="3451" y="2264"/>
                <a:ext cx="51" cy="92"/>
              </a:xfrm>
              <a:custGeom>
                <a:avLst/>
                <a:gdLst>
                  <a:gd name="T0" fmla="*/ 0 w 51"/>
                  <a:gd name="T1" fmla="*/ 92 h 92"/>
                  <a:gd name="T2" fmla="*/ 0 w 51"/>
                  <a:gd name="T3" fmla="*/ 87 h 92"/>
                  <a:gd name="T4" fmla="*/ 10 w 51"/>
                  <a:gd name="T5" fmla="*/ 61 h 92"/>
                  <a:gd name="T6" fmla="*/ 20 w 51"/>
                  <a:gd name="T7" fmla="*/ 41 h 92"/>
                  <a:gd name="T8" fmla="*/ 36 w 51"/>
                  <a:gd name="T9" fmla="*/ 15 h 92"/>
                  <a:gd name="T10" fmla="*/ 51 w 51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92">
                    <a:moveTo>
                      <a:pt x="0" y="92"/>
                    </a:moveTo>
                    <a:lnTo>
                      <a:pt x="0" y="87"/>
                    </a:lnTo>
                    <a:lnTo>
                      <a:pt x="10" y="61"/>
                    </a:lnTo>
                    <a:lnTo>
                      <a:pt x="20" y="41"/>
                    </a:lnTo>
                    <a:lnTo>
                      <a:pt x="36" y="15"/>
                    </a:lnTo>
                    <a:lnTo>
                      <a:pt x="5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86"/>
              <p:cNvSpPr>
                <a:spLocks/>
              </p:cNvSpPr>
              <p:nvPr/>
            </p:nvSpPr>
            <p:spPr bwMode="auto">
              <a:xfrm>
                <a:off x="3548" y="2181"/>
                <a:ext cx="93" cy="47"/>
              </a:xfrm>
              <a:custGeom>
                <a:avLst/>
                <a:gdLst>
                  <a:gd name="T0" fmla="*/ 0 w 93"/>
                  <a:gd name="T1" fmla="*/ 47 h 47"/>
                  <a:gd name="T2" fmla="*/ 42 w 93"/>
                  <a:gd name="T3" fmla="*/ 26 h 47"/>
                  <a:gd name="T4" fmla="*/ 93 w 93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7">
                    <a:moveTo>
                      <a:pt x="0" y="47"/>
                    </a:moveTo>
                    <a:lnTo>
                      <a:pt x="42" y="26"/>
                    </a:lnTo>
                    <a:lnTo>
                      <a:pt x="9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87"/>
              <p:cNvSpPr>
                <a:spLocks/>
              </p:cNvSpPr>
              <p:nvPr/>
            </p:nvSpPr>
            <p:spPr bwMode="auto">
              <a:xfrm>
                <a:off x="3703" y="2146"/>
                <a:ext cx="97" cy="20"/>
              </a:xfrm>
              <a:custGeom>
                <a:avLst/>
                <a:gdLst>
                  <a:gd name="T0" fmla="*/ 0 w 97"/>
                  <a:gd name="T1" fmla="*/ 20 h 20"/>
                  <a:gd name="T2" fmla="*/ 30 w 97"/>
                  <a:gd name="T3" fmla="*/ 10 h 20"/>
                  <a:gd name="T4" fmla="*/ 97 w 97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20">
                    <a:moveTo>
                      <a:pt x="0" y="20"/>
                    </a:moveTo>
                    <a:lnTo>
                      <a:pt x="30" y="10"/>
                    </a:lnTo>
                    <a:lnTo>
                      <a:pt x="97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88"/>
              <p:cNvSpPr>
                <a:spLocks/>
              </p:cNvSpPr>
              <p:nvPr/>
            </p:nvSpPr>
            <p:spPr bwMode="auto">
              <a:xfrm>
                <a:off x="3862" y="2135"/>
                <a:ext cx="103" cy="5"/>
              </a:xfrm>
              <a:custGeom>
                <a:avLst/>
                <a:gdLst>
                  <a:gd name="T0" fmla="*/ 0 w 103"/>
                  <a:gd name="T1" fmla="*/ 5 h 5"/>
                  <a:gd name="T2" fmla="*/ 56 w 103"/>
                  <a:gd name="T3" fmla="*/ 0 h 5"/>
                  <a:gd name="T4" fmla="*/ 103 w 10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5">
                    <a:moveTo>
                      <a:pt x="0" y="5"/>
                    </a:moveTo>
                    <a:lnTo>
                      <a:pt x="56" y="0"/>
                    </a:lnTo>
                    <a:lnTo>
                      <a:pt x="103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89"/>
              <p:cNvSpPr>
                <a:spLocks/>
              </p:cNvSpPr>
              <p:nvPr/>
            </p:nvSpPr>
            <p:spPr bwMode="auto">
              <a:xfrm>
                <a:off x="4026" y="2146"/>
                <a:ext cx="103" cy="15"/>
              </a:xfrm>
              <a:custGeom>
                <a:avLst/>
                <a:gdLst>
                  <a:gd name="T0" fmla="*/ 0 w 103"/>
                  <a:gd name="T1" fmla="*/ 0 h 15"/>
                  <a:gd name="T2" fmla="*/ 72 w 103"/>
                  <a:gd name="T3" fmla="*/ 10 h 15"/>
                  <a:gd name="T4" fmla="*/ 103 w 103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15">
                    <a:moveTo>
                      <a:pt x="0" y="0"/>
                    </a:moveTo>
                    <a:lnTo>
                      <a:pt x="72" y="10"/>
                    </a:lnTo>
                    <a:lnTo>
                      <a:pt x="103" y="1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90"/>
              <p:cNvSpPr>
                <a:spLocks/>
              </p:cNvSpPr>
              <p:nvPr/>
            </p:nvSpPr>
            <p:spPr bwMode="auto">
              <a:xfrm>
                <a:off x="4185" y="2181"/>
                <a:ext cx="93" cy="47"/>
              </a:xfrm>
              <a:custGeom>
                <a:avLst/>
                <a:gdLst>
                  <a:gd name="T0" fmla="*/ 0 w 93"/>
                  <a:gd name="T1" fmla="*/ 0 h 47"/>
                  <a:gd name="T2" fmla="*/ 62 w 93"/>
                  <a:gd name="T3" fmla="*/ 26 h 47"/>
                  <a:gd name="T4" fmla="*/ 93 w 9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7">
                    <a:moveTo>
                      <a:pt x="0" y="0"/>
                    </a:moveTo>
                    <a:lnTo>
                      <a:pt x="62" y="26"/>
                    </a:lnTo>
                    <a:lnTo>
                      <a:pt x="93" y="4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91"/>
              <p:cNvSpPr>
                <a:spLocks/>
              </p:cNvSpPr>
              <p:nvPr/>
            </p:nvSpPr>
            <p:spPr bwMode="auto">
              <a:xfrm>
                <a:off x="4329" y="2264"/>
                <a:ext cx="52" cy="87"/>
              </a:xfrm>
              <a:custGeom>
                <a:avLst/>
                <a:gdLst>
                  <a:gd name="T0" fmla="*/ 0 w 52"/>
                  <a:gd name="T1" fmla="*/ 0 h 87"/>
                  <a:gd name="T2" fmla="*/ 16 w 52"/>
                  <a:gd name="T3" fmla="*/ 15 h 87"/>
                  <a:gd name="T4" fmla="*/ 31 w 52"/>
                  <a:gd name="T5" fmla="*/ 41 h 87"/>
                  <a:gd name="T6" fmla="*/ 41 w 52"/>
                  <a:gd name="T7" fmla="*/ 61 h 87"/>
                  <a:gd name="T8" fmla="*/ 52 w 52"/>
                  <a:gd name="T9" fmla="*/ 87 h 87"/>
                  <a:gd name="T10" fmla="*/ 52 w 52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87">
                    <a:moveTo>
                      <a:pt x="0" y="0"/>
                    </a:moveTo>
                    <a:lnTo>
                      <a:pt x="16" y="15"/>
                    </a:lnTo>
                    <a:lnTo>
                      <a:pt x="31" y="41"/>
                    </a:lnTo>
                    <a:lnTo>
                      <a:pt x="41" y="61"/>
                    </a:lnTo>
                    <a:lnTo>
                      <a:pt x="52" y="87"/>
                    </a:lnTo>
                    <a:lnTo>
                      <a:pt x="52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92"/>
              <p:cNvSpPr>
                <a:spLocks/>
              </p:cNvSpPr>
              <p:nvPr/>
            </p:nvSpPr>
            <p:spPr bwMode="auto">
              <a:xfrm>
                <a:off x="3461" y="3707"/>
                <a:ext cx="36" cy="93"/>
              </a:xfrm>
              <a:custGeom>
                <a:avLst/>
                <a:gdLst>
                  <a:gd name="T0" fmla="*/ 0 w 36"/>
                  <a:gd name="T1" fmla="*/ 93 h 93"/>
                  <a:gd name="T2" fmla="*/ 0 w 36"/>
                  <a:gd name="T3" fmla="*/ 72 h 93"/>
                  <a:gd name="T4" fmla="*/ 10 w 36"/>
                  <a:gd name="T5" fmla="*/ 47 h 93"/>
                  <a:gd name="T6" fmla="*/ 21 w 36"/>
                  <a:gd name="T7" fmla="*/ 26 h 93"/>
                  <a:gd name="T8" fmla="*/ 36 w 36"/>
                  <a:gd name="T9" fmla="*/ 0 h 93"/>
                  <a:gd name="T10" fmla="*/ 36 w 36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3">
                    <a:moveTo>
                      <a:pt x="0" y="93"/>
                    </a:moveTo>
                    <a:lnTo>
                      <a:pt x="0" y="72"/>
                    </a:lnTo>
                    <a:lnTo>
                      <a:pt x="10" y="47"/>
                    </a:lnTo>
                    <a:lnTo>
                      <a:pt x="21" y="26"/>
                    </a:lnTo>
                    <a:lnTo>
                      <a:pt x="36" y="0"/>
                    </a:lnTo>
                    <a:lnTo>
                      <a:pt x="3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93"/>
              <p:cNvSpPr>
                <a:spLocks/>
              </p:cNvSpPr>
              <p:nvPr/>
            </p:nvSpPr>
            <p:spPr bwMode="auto">
              <a:xfrm>
                <a:off x="3543" y="3620"/>
                <a:ext cx="93" cy="46"/>
              </a:xfrm>
              <a:custGeom>
                <a:avLst/>
                <a:gdLst>
                  <a:gd name="T0" fmla="*/ 0 w 93"/>
                  <a:gd name="T1" fmla="*/ 46 h 46"/>
                  <a:gd name="T2" fmla="*/ 52 w 93"/>
                  <a:gd name="T3" fmla="*/ 15 h 46"/>
                  <a:gd name="T4" fmla="*/ 93 w 93"/>
                  <a:gd name="T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46">
                    <a:moveTo>
                      <a:pt x="0" y="46"/>
                    </a:moveTo>
                    <a:lnTo>
                      <a:pt x="52" y="15"/>
                    </a:lnTo>
                    <a:lnTo>
                      <a:pt x="9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94"/>
              <p:cNvSpPr>
                <a:spLocks/>
              </p:cNvSpPr>
              <p:nvPr/>
            </p:nvSpPr>
            <p:spPr bwMode="auto">
              <a:xfrm>
                <a:off x="3692" y="3574"/>
                <a:ext cx="98" cy="25"/>
              </a:xfrm>
              <a:custGeom>
                <a:avLst/>
                <a:gdLst>
                  <a:gd name="T0" fmla="*/ 0 w 98"/>
                  <a:gd name="T1" fmla="*/ 25 h 25"/>
                  <a:gd name="T2" fmla="*/ 52 w 98"/>
                  <a:gd name="T3" fmla="*/ 10 h 25"/>
                  <a:gd name="T4" fmla="*/ 98 w 98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8" h="25">
                    <a:moveTo>
                      <a:pt x="0" y="25"/>
                    </a:moveTo>
                    <a:lnTo>
                      <a:pt x="52" y="10"/>
                    </a:lnTo>
                    <a:lnTo>
                      <a:pt x="98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95"/>
              <p:cNvSpPr>
                <a:spLocks/>
              </p:cNvSpPr>
              <p:nvPr/>
            </p:nvSpPr>
            <p:spPr bwMode="auto">
              <a:xfrm>
                <a:off x="3852" y="3564"/>
                <a:ext cx="102" cy="5"/>
              </a:xfrm>
              <a:custGeom>
                <a:avLst/>
                <a:gdLst>
                  <a:gd name="T0" fmla="*/ 0 w 102"/>
                  <a:gd name="T1" fmla="*/ 5 h 5"/>
                  <a:gd name="T2" fmla="*/ 71 w 102"/>
                  <a:gd name="T3" fmla="*/ 0 h 5"/>
                  <a:gd name="T4" fmla="*/ 102 w 10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5">
                    <a:moveTo>
                      <a:pt x="0" y="5"/>
                    </a:moveTo>
                    <a:lnTo>
                      <a:pt x="71" y="0"/>
                    </a:lnTo>
                    <a:lnTo>
                      <a:pt x="102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96"/>
              <p:cNvSpPr>
                <a:spLocks/>
              </p:cNvSpPr>
              <p:nvPr/>
            </p:nvSpPr>
            <p:spPr bwMode="auto">
              <a:xfrm>
                <a:off x="4016" y="3569"/>
                <a:ext cx="103" cy="20"/>
              </a:xfrm>
              <a:custGeom>
                <a:avLst/>
                <a:gdLst>
                  <a:gd name="T0" fmla="*/ 0 w 103"/>
                  <a:gd name="T1" fmla="*/ 0 h 20"/>
                  <a:gd name="T2" fmla="*/ 87 w 103"/>
                  <a:gd name="T3" fmla="*/ 15 h 20"/>
                  <a:gd name="T4" fmla="*/ 103 w 103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20">
                    <a:moveTo>
                      <a:pt x="0" y="0"/>
                    </a:moveTo>
                    <a:lnTo>
                      <a:pt x="87" y="15"/>
                    </a:lnTo>
                    <a:lnTo>
                      <a:pt x="103" y="2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97"/>
              <p:cNvSpPr>
                <a:spLocks/>
              </p:cNvSpPr>
              <p:nvPr/>
            </p:nvSpPr>
            <p:spPr bwMode="auto">
              <a:xfrm>
                <a:off x="4175" y="3605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5 w 98"/>
                  <a:gd name="T3" fmla="*/ 0 h 41"/>
                  <a:gd name="T4" fmla="*/ 72 w 98"/>
                  <a:gd name="T5" fmla="*/ 30 h 41"/>
                  <a:gd name="T6" fmla="*/ 98 w 9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5" y="0"/>
                    </a:lnTo>
                    <a:lnTo>
                      <a:pt x="72" y="30"/>
                    </a:lnTo>
                    <a:lnTo>
                      <a:pt x="98" y="4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98"/>
              <p:cNvSpPr>
                <a:spLocks/>
              </p:cNvSpPr>
              <p:nvPr/>
            </p:nvSpPr>
            <p:spPr bwMode="auto">
              <a:xfrm>
                <a:off x="4319" y="3682"/>
                <a:ext cx="56" cy="87"/>
              </a:xfrm>
              <a:custGeom>
                <a:avLst/>
                <a:gdLst>
                  <a:gd name="T0" fmla="*/ 0 w 56"/>
                  <a:gd name="T1" fmla="*/ 0 h 87"/>
                  <a:gd name="T2" fmla="*/ 10 w 56"/>
                  <a:gd name="T3" fmla="*/ 5 h 87"/>
                  <a:gd name="T4" fmla="*/ 26 w 56"/>
                  <a:gd name="T5" fmla="*/ 25 h 87"/>
                  <a:gd name="T6" fmla="*/ 41 w 56"/>
                  <a:gd name="T7" fmla="*/ 51 h 87"/>
                  <a:gd name="T8" fmla="*/ 56 w 56"/>
                  <a:gd name="T9" fmla="*/ 72 h 87"/>
                  <a:gd name="T10" fmla="*/ 56 w 56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7">
                    <a:moveTo>
                      <a:pt x="0" y="0"/>
                    </a:moveTo>
                    <a:lnTo>
                      <a:pt x="10" y="5"/>
                    </a:lnTo>
                    <a:lnTo>
                      <a:pt x="26" y="25"/>
                    </a:lnTo>
                    <a:lnTo>
                      <a:pt x="41" y="51"/>
                    </a:lnTo>
                    <a:lnTo>
                      <a:pt x="56" y="72"/>
                    </a:lnTo>
                    <a:lnTo>
                      <a:pt x="56" y="8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99"/>
              <p:cNvSpPr>
                <a:spLocks/>
              </p:cNvSpPr>
              <p:nvPr/>
            </p:nvSpPr>
            <p:spPr bwMode="auto">
              <a:xfrm>
                <a:off x="3461" y="3800"/>
                <a:ext cx="920" cy="236"/>
              </a:xfrm>
              <a:custGeom>
                <a:avLst/>
                <a:gdLst>
                  <a:gd name="T0" fmla="*/ 920 w 920"/>
                  <a:gd name="T1" fmla="*/ 0 h 236"/>
                  <a:gd name="T2" fmla="*/ 920 w 920"/>
                  <a:gd name="T3" fmla="*/ 0 h 236"/>
                  <a:gd name="T4" fmla="*/ 920 w 920"/>
                  <a:gd name="T5" fmla="*/ 26 h 236"/>
                  <a:gd name="T6" fmla="*/ 914 w 920"/>
                  <a:gd name="T7" fmla="*/ 46 h 236"/>
                  <a:gd name="T8" fmla="*/ 899 w 920"/>
                  <a:gd name="T9" fmla="*/ 72 h 236"/>
                  <a:gd name="T10" fmla="*/ 884 w 920"/>
                  <a:gd name="T11" fmla="*/ 92 h 236"/>
                  <a:gd name="T12" fmla="*/ 868 w 920"/>
                  <a:gd name="T13" fmla="*/ 113 h 236"/>
                  <a:gd name="T14" fmla="*/ 843 w 920"/>
                  <a:gd name="T15" fmla="*/ 133 h 236"/>
                  <a:gd name="T16" fmla="*/ 786 w 920"/>
                  <a:gd name="T17" fmla="*/ 169 h 236"/>
                  <a:gd name="T18" fmla="*/ 719 w 920"/>
                  <a:gd name="T19" fmla="*/ 195 h 236"/>
                  <a:gd name="T20" fmla="*/ 642 w 920"/>
                  <a:gd name="T21" fmla="*/ 221 h 236"/>
                  <a:gd name="T22" fmla="*/ 555 w 920"/>
                  <a:gd name="T23" fmla="*/ 231 h 236"/>
                  <a:gd name="T24" fmla="*/ 462 w 920"/>
                  <a:gd name="T25" fmla="*/ 236 h 236"/>
                  <a:gd name="T26" fmla="*/ 462 w 920"/>
                  <a:gd name="T27" fmla="*/ 236 h 236"/>
                  <a:gd name="T28" fmla="*/ 370 w 920"/>
                  <a:gd name="T29" fmla="*/ 231 h 236"/>
                  <a:gd name="T30" fmla="*/ 283 w 920"/>
                  <a:gd name="T31" fmla="*/ 221 h 236"/>
                  <a:gd name="T32" fmla="*/ 206 w 920"/>
                  <a:gd name="T33" fmla="*/ 195 h 236"/>
                  <a:gd name="T34" fmla="*/ 134 w 920"/>
                  <a:gd name="T35" fmla="*/ 169 h 236"/>
                  <a:gd name="T36" fmla="*/ 82 w 920"/>
                  <a:gd name="T37" fmla="*/ 133 h 236"/>
                  <a:gd name="T38" fmla="*/ 57 w 920"/>
                  <a:gd name="T39" fmla="*/ 113 h 236"/>
                  <a:gd name="T40" fmla="*/ 36 w 920"/>
                  <a:gd name="T41" fmla="*/ 92 h 236"/>
                  <a:gd name="T42" fmla="*/ 21 w 920"/>
                  <a:gd name="T43" fmla="*/ 72 h 236"/>
                  <a:gd name="T44" fmla="*/ 10 w 920"/>
                  <a:gd name="T45" fmla="*/ 51 h 236"/>
                  <a:gd name="T46" fmla="*/ 5 w 920"/>
                  <a:gd name="T47" fmla="*/ 26 h 236"/>
                  <a:gd name="T48" fmla="*/ 0 w 920"/>
                  <a:gd name="T4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0" h="236">
                    <a:moveTo>
                      <a:pt x="920" y="0"/>
                    </a:moveTo>
                    <a:lnTo>
                      <a:pt x="920" y="0"/>
                    </a:lnTo>
                    <a:lnTo>
                      <a:pt x="920" y="26"/>
                    </a:lnTo>
                    <a:lnTo>
                      <a:pt x="914" y="46"/>
                    </a:lnTo>
                    <a:lnTo>
                      <a:pt x="899" y="72"/>
                    </a:lnTo>
                    <a:lnTo>
                      <a:pt x="884" y="92"/>
                    </a:lnTo>
                    <a:lnTo>
                      <a:pt x="868" y="113"/>
                    </a:lnTo>
                    <a:lnTo>
                      <a:pt x="843" y="133"/>
                    </a:lnTo>
                    <a:lnTo>
                      <a:pt x="786" y="169"/>
                    </a:lnTo>
                    <a:lnTo>
                      <a:pt x="719" y="195"/>
                    </a:lnTo>
                    <a:lnTo>
                      <a:pt x="642" y="221"/>
                    </a:lnTo>
                    <a:lnTo>
                      <a:pt x="555" y="231"/>
                    </a:lnTo>
                    <a:lnTo>
                      <a:pt x="462" y="236"/>
                    </a:lnTo>
                    <a:lnTo>
                      <a:pt x="462" y="236"/>
                    </a:lnTo>
                    <a:lnTo>
                      <a:pt x="370" y="231"/>
                    </a:lnTo>
                    <a:lnTo>
                      <a:pt x="283" y="221"/>
                    </a:lnTo>
                    <a:lnTo>
                      <a:pt x="206" y="195"/>
                    </a:lnTo>
                    <a:lnTo>
                      <a:pt x="134" y="169"/>
                    </a:lnTo>
                    <a:lnTo>
                      <a:pt x="82" y="133"/>
                    </a:lnTo>
                    <a:lnTo>
                      <a:pt x="57" y="113"/>
                    </a:lnTo>
                    <a:lnTo>
                      <a:pt x="36" y="92"/>
                    </a:lnTo>
                    <a:lnTo>
                      <a:pt x="21" y="72"/>
                    </a:lnTo>
                    <a:lnTo>
                      <a:pt x="10" y="51"/>
                    </a:lnTo>
                    <a:lnTo>
                      <a:pt x="5" y="26"/>
                    </a:lnTo>
                    <a:lnTo>
                      <a:pt x="0" y="0"/>
                    </a:lnTo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200"/>
              <p:cNvSpPr>
                <a:spLocks noChangeShapeType="1"/>
              </p:cNvSpPr>
              <p:nvPr/>
            </p:nvSpPr>
            <p:spPr bwMode="auto">
              <a:xfrm>
                <a:off x="3451" y="2372"/>
                <a:ext cx="0" cy="10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201"/>
              <p:cNvSpPr>
                <a:spLocks noChangeShapeType="1"/>
              </p:cNvSpPr>
              <p:nvPr/>
            </p:nvSpPr>
            <p:spPr bwMode="auto">
              <a:xfrm>
                <a:off x="3451" y="2536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202"/>
              <p:cNvSpPr>
                <a:spLocks noChangeShapeType="1"/>
              </p:cNvSpPr>
              <p:nvPr/>
            </p:nvSpPr>
            <p:spPr bwMode="auto">
              <a:xfrm>
                <a:off x="3451" y="2700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203"/>
              <p:cNvSpPr>
                <a:spLocks noChangeShapeType="1"/>
              </p:cNvSpPr>
              <p:nvPr/>
            </p:nvSpPr>
            <p:spPr bwMode="auto">
              <a:xfrm>
                <a:off x="3451" y="2865"/>
                <a:ext cx="0" cy="10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204"/>
              <p:cNvSpPr>
                <a:spLocks noChangeShapeType="1"/>
              </p:cNvSpPr>
              <p:nvPr/>
            </p:nvSpPr>
            <p:spPr bwMode="auto">
              <a:xfrm>
                <a:off x="3451" y="3029"/>
                <a:ext cx="0" cy="3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Line 206"/>
            <p:cNvSpPr>
              <a:spLocks noChangeShapeType="1"/>
            </p:cNvSpPr>
            <p:nvPr/>
          </p:nvSpPr>
          <p:spPr bwMode="auto">
            <a:xfrm>
              <a:off x="4381" y="2392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Line 207"/>
            <p:cNvSpPr>
              <a:spLocks noChangeShapeType="1"/>
            </p:cNvSpPr>
            <p:nvPr/>
          </p:nvSpPr>
          <p:spPr bwMode="auto">
            <a:xfrm>
              <a:off x="4381" y="2557"/>
              <a:ext cx="0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208"/>
            <p:cNvSpPr>
              <a:spLocks noChangeShapeType="1"/>
            </p:cNvSpPr>
            <p:nvPr/>
          </p:nvSpPr>
          <p:spPr bwMode="auto">
            <a:xfrm>
              <a:off x="4381" y="2721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209"/>
            <p:cNvSpPr>
              <a:spLocks noChangeShapeType="1"/>
            </p:cNvSpPr>
            <p:nvPr/>
          </p:nvSpPr>
          <p:spPr bwMode="auto">
            <a:xfrm>
              <a:off x="4381" y="2885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210"/>
            <p:cNvSpPr>
              <a:spLocks noChangeShapeType="1"/>
            </p:cNvSpPr>
            <p:nvPr/>
          </p:nvSpPr>
          <p:spPr bwMode="auto">
            <a:xfrm>
              <a:off x="4381" y="3050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Line 211"/>
            <p:cNvSpPr>
              <a:spLocks noChangeShapeType="1"/>
            </p:cNvSpPr>
            <p:nvPr/>
          </p:nvSpPr>
          <p:spPr bwMode="auto">
            <a:xfrm>
              <a:off x="4381" y="3214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212"/>
            <p:cNvSpPr>
              <a:spLocks noChangeShapeType="1"/>
            </p:cNvSpPr>
            <p:nvPr/>
          </p:nvSpPr>
          <p:spPr bwMode="auto">
            <a:xfrm>
              <a:off x="4381" y="3379"/>
              <a:ext cx="0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213"/>
            <p:cNvSpPr>
              <a:spLocks noChangeShapeType="1"/>
            </p:cNvSpPr>
            <p:nvPr/>
          </p:nvSpPr>
          <p:spPr bwMode="auto">
            <a:xfrm>
              <a:off x="4381" y="3543"/>
              <a:ext cx="0" cy="10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Line 214"/>
            <p:cNvSpPr>
              <a:spLocks noChangeShapeType="1"/>
            </p:cNvSpPr>
            <p:nvPr/>
          </p:nvSpPr>
          <p:spPr bwMode="auto">
            <a:xfrm>
              <a:off x="4381" y="3707"/>
              <a:ext cx="0" cy="7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477" y="3564"/>
              <a:ext cx="0" cy="56"/>
            </a:xfrm>
            <a:custGeom>
              <a:avLst/>
              <a:gdLst>
                <a:gd name="T0" fmla="*/ 56 h 56"/>
                <a:gd name="T1" fmla="*/ 0 h 56"/>
                <a:gd name="T2" fmla="*/ 56 h 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6">
                  <a:moveTo>
                    <a:pt x="0" y="56"/>
                  </a:move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16"/>
            <p:cNvSpPr>
              <a:spLocks noChangeShapeType="1"/>
            </p:cNvSpPr>
            <p:nvPr/>
          </p:nvSpPr>
          <p:spPr bwMode="auto">
            <a:xfrm flipV="1">
              <a:off x="3477" y="3564"/>
              <a:ext cx="0" cy="5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17"/>
            <p:cNvSpPr>
              <a:spLocks noChangeArrowheads="1"/>
            </p:cNvSpPr>
            <p:nvPr/>
          </p:nvSpPr>
          <p:spPr bwMode="auto">
            <a:xfrm>
              <a:off x="3492" y="1811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z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3559" y="3650"/>
              <a:ext cx="21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4437" y="3820"/>
              <a:ext cx="15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20"/>
            <p:cNvSpPr>
              <a:spLocks noChangeArrowheads="1"/>
            </p:cNvSpPr>
            <p:nvPr/>
          </p:nvSpPr>
          <p:spPr bwMode="auto">
            <a:xfrm>
              <a:off x="4653" y="2972"/>
              <a:ext cx="15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y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3852" y="3548"/>
              <a:ext cx="21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3461" y="2757"/>
              <a:ext cx="950" cy="1197"/>
            </a:xfrm>
            <a:custGeom>
              <a:avLst/>
              <a:gdLst>
                <a:gd name="T0" fmla="*/ 812 w 950"/>
                <a:gd name="T1" fmla="*/ 1197 h 1197"/>
                <a:gd name="T2" fmla="*/ 812 w 950"/>
                <a:gd name="T3" fmla="*/ 1197 h 1197"/>
                <a:gd name="T4" fmla="*/ 837 w 950"/>
                <a:gd name="T5" fmla="*/ 1187 h 1197"/>
                <a:gd name="T6" fmla="*/ 858 w 950"/>
                <a:gd name="T7" fmla="*/ 1166 h 1197"/>
                <a:gd name="T8" fmla="*/ 884 w 950"/>
                <a:gd name="T9" fmla="*/ 1130 h 1197"/>
                <a:gd name="T10" fmla="*/ 909 w 950"/>
                <a:gd name="T11" fmla="*/ 1084 h 1197"/>
                <a:gd name="T12" fmla="*/ 925 w 950"/>
                <a:gd name="T13" fmla="*/ 1048 h 1197"/>
                <a:gd name="T14" fmla="*/ 930 w 950"/>
                <a:gd name="T15" fmla="*/ 1012 h 1197"/>
                <a:gd name="T16" fmla="*/ 940 w 950"/>
                <a:gd name="T17" fmla="*/ 971 h 1197"/>
                <a:gd name="T18" fmla="*/ 945 w 950"/>
                <a:gd name="T19" fmla="*/ 920 h 1197"/>
                <a:gd name="T20" fmla="*/ 950 w 950"/>
                <a:gd name="T21" fmla="*/ 868 h 1197"/>
                <a:gd name="T22" fmla="*/ 950 w 950"/>
                <a:gd name="T23" fmla="*/ 807 h 1197"/>
                <a:gd name="T24" fmla="*/ 950 w 950"/>
                <a:gd name="T25" fmla="*/ 807 h 1197"/>
                <a:gd name="T26" fmla="*/ 930 w 950"/>
                <a:gd name="T27" fmla="*/ 719 h 1197"/>
                <a:gd name="T28" fmla="*/ 909 w 950"/>
                <a:gd name="T29" fmla="*/ 627 h 1197"/>
                <a:gd name="T30" fmla="*/ 873 w 950"/>
                <a:gd name="T31" fmla="*/ 519 h 1197"/>
                <a:gd name="T32" fmla="*/ 832 w 950"/>
                <a:gd name="T33" fmla="*/ 401 h 1197"/>
                <a:gd name="T34" fmla="*/ 801 w 950"/>
                <a:gd name="T35" fmla="*/ 344 h 1197"/>
                <a:gd name="T36" fmla="*/ 771 w 950"/>
                <a:gd name="T37" fmla="*/ 288 h 1197"/>
                <a:gd name="T38" fmla="*/ 740 w 950"/>
                <a:gd name="T39" fmla="*/ 236 h 1197"/>
                <a:gd name="T40" fmla="*/ 699 w 950"/>
                <a:gd name="T41" fmla="*/ 185 h 1197"/>
                <a:gd name="T42" fmla="*/ 658 w 950"/>
                <a:gd name="T43" fmla="*/ 144 h 1197"/>
                <a:gd name="T44" fmla="*/ 611 w 950"/>
                <a:gd name="T45" fmla="*/ 108 h 1197"/>
                <a:gd name="T46" fmla="*/ 611 w 950"/>
                <a:gd name="T47" fmla="*/ 108 h 1197"/>
                <a:gd name="T48" fmla="*/ 581 w 950"/>
                <a:gd name="T49" fmla="*/ 87 h 1197"/>
                <a:gd name="T50" fmla="*/ 545 w 950"/>
                <a:gd name="T51" fmla="*/ 67 h 1197"/>
                <a:gd name="T52" fmla="*/ 493 w 950"/>
                <a:gd name="T53" fmla="*/ 41 h 1197"/>
                <a:gd name="T54" fmla="*/ 437 w 950"/>
                <a:gd name="T55" fmla="*/ 20 h 1197"/>
                <a:gd name="T56" fmla="*/ 365 w 950"/>
                <a:gd name="T57" fmla="*/ 5 h 1197"/>
                <a:gd name="T58" fmla="*/ 329 w 950"/>
                <a:gd name="T59" fmla="*/ 5 h 1197"/>
                <a:gd name="T60" fmla="*/ 288 w 950"/>
                <a:gd name="T61" fmla="*/ 0 h 1197"/>
                <a:gd name="T62" fmla="*/ 247 w 950"/>
                <a:gd name="T63" fmla="*/ 5 h 1197"/>
                <a:gd name="T64" fmla="*/ 206 w 950"/>
                <a:gd name="T65" fmla="*/ 15 h 1197"/>
                <a:gd name="T66" fmla="*/ 206 w 950"/>
                <a:gd name="T67" fmla="*/ 15 h 1197"/>
                <a:gd name="T68" fmla="*/ 185 w 950"/>
                <a:gd name="T69" fmla="*/ 20 h 1197"/>
                <a:gd name="T70" fmla="*/ 144 w 950"/>
                <a:gd name="T71" fmla="*/ 46 h 1197"/>
                <a:gd name="T72" fmla="*/ 113 w 950"/>
                <a:gd name="T73" fmla="*/ 67 h 1197"/>
                <a:gd name="T74" fmla="*/ 82 w 950"/>
                <a:gd name="T75" fmla="*/ 87 h 1197"/>
                <a:gd name="T76" fmla="*/ 57 w 950"/>
                <a:gd name="T77" fmla="*/ 113 h 1197"/>
                <a:gd name="T78" fmla="*/ 31 w 950"/>
                <a:gd name="T79" fmla="*/ 144 h 1197"/>
                <a:gd name="T80" fmla="*/ 16 w 950"/>
                <a:gd name="T81" fmla="*/ 180 h 1197"/>
                <a:gd name="T82" fmla="*/ 5 w 950"/>
                <a:gd name="T83" fmla="*/ 221 h 1197"/>
                <a:gd name="T84" fmla="*/ 0 w 950"/>
                <a:gd name="T85" fmla="*/ 262 h 1197"/>
                <a:gd name="T86" fmla="*/ 10 w 950"/>
                <a:gd name="T87" fmla="*/ 308 h 1197"/>
                <a:gd name="T88" fmla="*/ 36 w 950"/>
                <a:gd name="T89" fmla="*/ 360 h 1197"/>
                <a:gd name="T90" fmla="*/ 72 w 950"/>
                <a:gd name="T91" fmla="*/ 416 h 1197"/>
                <a:gd name="T92" fmla="*/ 129 w 950"/>
                <a:gd name="T93" fmla="*/ 473 h 1197"/>
                <a:gd name="T94" fmla="*/ 206 w 950"/>
                <a:gd name="T95" fmla="*/ 534 h 1197"/>
                <a:gd name="T96" fmla="*/ 206 w 950"/>
                <a:gd name="T97" fmla="*/ 534 h 1197"/>
                <a:gd name="T98" fmla="*/ 288 w 950"/>
                <a:gd name="T99" fmla="*/ 591 h 1197"/>
                <a:gd name="T100" fmla="*/ 375 w 950"/>
                <a:gd name="T101" fmla="*/ 658 h 1197"/>
                <a:gd name="T102" fmla="*/ 473 w 950"/>
                <a:gd name="T103" fmla="*/ 740 h 1197"/>
                <a:gd name="T104" fmla="*/ 581 w 950"/>
                <a:gd name="T105" fmla="*/ 842 h 1197"/>
                <a:gd name="T106" fmla="*/ 632 w 950"/>
                <a:gd name="T107" fmla="*/ 894 h 1197"/>
                <a:gd name="T108" fmla="*/ 683 w 950"/>
                <a:gd name="T109" fmla="*/ 950 h 1197"/>
                <a:gd name="T110" fmla="*/ 724 w 950"/>
                <a:gd name="T111" fmla="*/ 1007 h 1197"/>
                <a:gd name="T112" fmla="*/ 765 w 950"/>
                <a:gd name="T113" fmla="*/ 1069 h 1197"/>
                <a:gd name="T114" fmla="*/ 796 w 950"/>
                <a:gd name="T115" fmla="*/ 1130 h 1197"/>
                <a:gd name="T116" fmla="*/ 822 w 950"/>
                <a:gd name="T117" fmla="*/ 1192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0" h="1197">
                  <a:moveTo>
                    <a:pt x="812" y="1197"/>
                  </a:moveTo>
                  <a:lnTo>
                    <a:pt x="812" y="1197"/>
                  </a:lnTo>
                  <a:lnTo>
                    <a:pt x="837" y="1187"/>
                  </a:lnTo>
                  <a:lnTo>
                    <a:pt x="858" y="1166"/>
                  </a:lnTo>
                  <a:lnTo>
                    <a:pt x="884" y="1130"/>
                  </a:lnTo>
                  <a:lnTo>
                    <a:pt x="909" y="1084"/>
                  </a:lnTo>
                  <a:lnTo>
                    <a:pt x="925" y="1048"/>
                  </a:lnTo>
                  <a:lnTo>
                    <a:pt x="930" y="1012"/>
                  </a:lnTo>
                  <a:lnTo>
                    <a:pt x="940" y="971"/>
                  </a:lnTo>
                  <a:lnTo>
                    <a:pt x="945" y="920"/>
                  </a:lnTo>
                  <a:lnTo>
                    <a:pt x="950" y="868"/>
                  </a:lnTo>
                  <a:lnTo>
                    <a:pt x="950" y="807"/>
                  </a:lnTo>
                  <a:lnTo>
                    <a:pt x="950" y="807"/>
                  </a:lnTo>
                  <a:lnTo>
                    <a:pt x="930" y="719"/>
                  </a:lnTo>
                  <a:lnTo>
                    <a:pt x="909" y="627"/>
                  </a:lnTo>
                  <a:lnTo>
                    <a:pt x="873" y="519"/>
                  </a:lnTo>
                  <a:lnTo>
                    <a:pt x="832" y="401"/>
                  </a:lnTo>
                  <a:lnTo>
                    <a:pt x="801" y="344"/>
                  </a:lnTo>
                  <a:lnTo>
                    <a:pt x="771" y="288"/>
                  </a:lnTo>
                  <a:lnTo>
                    <a:pt x="740" y="236"/>
                  </a:lnTo>
                  <a:lnTo>
                    <a:pt x="699" y="185"/>
                  </a:lnTo>
                  <a:lnTo>
                    <a:pt x="658" y="14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581" y="87"/>
                  </a:lnTo>
                  <a:lnTo>
                    <a:pt x="545" y="67"/>
                  </a:lnTo>
                  <a:lnTo>
                    <a:pt x="493" y="41"/>
                  </a:lnTo>
                  <a:lnTo>
                    <a:pt x="437" y="20"/>
                  </a:lnTo>
                  <a:lnTo>
                    <a:pt x="365" y="5"/>
                  </a:lnTo>
                  <a:lnTo>
                    <a:pt x="329" y="5"/>
                  </a:lnTo>
                  <a:lnTo>
                    <a:pt x="288" y="0"/>
                  </a:lnTo>
                  <a:lnTo>
                    <a:pt x="247" y="5"/>
                  </a:lnTo>
                  <a:lnTo>
                    <a:pt x="206" y="15"/>
                  </a:lnTo>
                  <a:lnTo>
                    <a:pt x="206" y="15"/>
                  </a:lnTo>
                  <a:lnTo>
                    <a:pt x="185" y="20"/>
                  </a:lnTo>
                  <a:lnTo>
                    <a:pt x="144" y="46"/>
                  </a:lnTo>
                  <a:lnTo>
                    <a:pt x="113" y="67"/>
                  </a:lnTo>
                  <a:lnTo>
                    <a:pt x="82" y="87"/>
                  </a:lnTo>
                  <a:lnTo>
                    <a:pt x="57" y="113"/>
                  </a:lnTo>
                  <a:lnTo>
                    <a:pt x="31" y="144"/>
                  </a:lnTo>
                  <a:lnTo>
                    <a:pt x="16" y="180"/>
                  </a:lnTo>
                  <a:lnTo>
                    <a:pt x="5" y="221"/>
                  </a:lnTo>
                  <a:lnTo>
                    <a:pt x="0" y="262"/>
                  </a:lnTo>
                  <a:lnTo>
                    <a:pt x="10" y="308"/>
                  </a:lnTo>
                  <a:lnTo>
                    <a:pt x="36" y="360"/>
                  </a:lnTo>
                  <a:lnTo>
                    <a:pt x="72" y="416"/>
                  </a:lnTo>
                  <a:lnTo>
                    <a:pt x="129" y="473"/>
                  </a:lnTo>
                  <a:lnTo>
                    <a:pt x="206" y="534"/>
                  </a:lnTo>
                  <a:lnTo>
                    <a:pt x="206" y="534"/>
                  </a:lnTo>
                  <a:lnTo>
                    <a:pt x="288" y="591"/>
                  </a:lnTo>
                  <a:lnTo>
                    <a:pt x="375" y="658"/>
                  </a:lnTo>
                  <a:lnTo>
                    <a:pt x="473" y="740"/>
                  </a:lnTo>
                  <a:lnTo>
                    <a:pt x="581" y="842"/>
                  </a:lnTo>
                  <a:lnTo>
                    <a:pt x="632" y="894"/>
                  </a:lnTo>
                  <a:lnTo>
                    <a:pt x="683" y="950"/>
                  </a:lnTo>
                  <a:lnTo>
                    <a:pt x="724" y="1007"/>
                  </a:lnTo>
                  <a:lnTo>
                    <a:pt x="765" y="1069"/>
                  </a:lnTo>
                  <a:lnTo>
                    <a:pt x="796" y="1130"/>
                  </a:lnTo>
                  <a:lnTo>
                    <a:pt x="822" y="1192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3631" y="2736"/>
              <a:ext cx="92" cy="47"/>
            </a:xfrm>
            <a:custGeom>
              <a:avLst/>
              <a:gdLst>
                <a:gd name="T0" fmla="*/ 0 w 92"/>
                <a:gd name="T1" fmla="*/ 47 h 47"/>
                <a:gd name="T2" fmla="*/ 25 w 92"/>
                <a:gd name="T3" fmla="*/ 31 h 47"/>
                <a:gd name="T4" fmla="*/ 92 w 92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47">
                  <a:moveTo>
                    <a:pt x="0" y="47"/>
                  </a:moveTo>
                  <a:lnTo>
                    <a:pt x="25" y="31"/>
                  </a:lnTo>
                  <a:lnTo>
                    <a:pt x="9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24"/>
            <p:cNvSpPr>
              <a:spLocks noChangeShapeType="1"/>
            </p:cNvSpPr>
            <p:nvPr/>
          </p:nvSpPr>
          <p:spPr bwMode="auto">
            <a:xfrm flipV="1">
              <a:off x="3780" y="2706"/>
              <a:ext cx="41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3877" y="2690"/>
              <a:ext cx="103" cy="5"/>
            </a:xfrm>
            <a:custGeom>
              <a:avLst/>
              <a:gdLst>
                <a:gd name="T0" fmla="*/ 0 w 103"/>
                <a:gd name="T1" fmla="*/ 5 h 5"/>
                <a:gd name="T2" fmla="*/ 10 w 103"/>
                <a:gd name="T3" fmla="*/ 0 h 5"/>
                <a:gd name="T4" fmla="*/ 72 w 103"/>
                <a:gd name="T5" fmla="*/ 0 h 5"/>
                <a:gd name="T6" fmla="*/ 103 w 10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">
                  <a:moveTo>
                    <a:pt x="0" y="5"/>
                  </a:moveTo>
                  <a:lnTo>
                    <a:pt x="10" y="0"/>
                  </a:lnTo>
                  <a:lnTo>
                    <a:pt x="72" y="0"/>
                  </a:lnTo>
                  <a:lnTo>
                    <a:pt x="103" y="5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4042" y="2706"/>
              <a:ext cx="36" cy="20"/>
            </a:xfrm>
            <a:custGeom>
              <a:avLst/>
              <a:gdLst>
                <a:gd name="T0" fmla="*/ 0 w 36"/>
                <a:gd name="T1" fmla="*/ 0 h 20"/>
                <a:gd name="T2" fmla="*/ 25 w 36"/>
                <a:gd name="T3" fmla="*/ 10 h 20"/>
                <a:gd name="T4" fmla="*/ 36 w 3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0">
                  <a:moveTo>
                    <a:pt x="0" y="0"/>
                  </a:moveTo>
                  <a:lnTo>
                    <a:pt x="25" y="10"/>
                  </a:lnTo>
                  <a:lnTo>
                    <a:pt x="36" y="2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4129" y="2762"/>
              <a:ext cx="62" cy="77"/>
            </a:xfrm>
            <a:custGeom>
              <a:avLst/>
              <a:gdLst>
                <a:gd name="T0" fmla="*/ 0 w 62"/>
                <a:gd name="T1" fmla="*/ 0 h 77"/>
                <a:gd name="T2" fmla="*/ 15 w 62"/>
                <a:gd name="T3" fmla="*/ 15 h 77"/>
                <a:gd name="T4" fmla="*/ 41 w 62"/>
                <a:gd name="T5" fmla="*/ 46 h 77"/>
                <a:gd name="T6" fmla="*/ 62 w 62"/>
                <a:gd name="T7" fmla="*/ 77 h 77"/>
                <a:gd name="T8" fmla="*/ 62 w 6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7">
                  <a:moveTo>
                    <a:pt x="0" y="0"/>
                  </a:moveTo>
                  <a:lnTo>
                    <a:pt x="15" y="15"/>
                  </a:lnTo>
                  <a:lnTo>
                    <a:pt x="41" y="46"/>
                  </a:lnTo>
                  <a:lnTo>
                    <a:pt x="62" y="77"/>
                  </a:lnTo>
                  <a:lnTo>
                    <a:pt x="62" y="7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8"/>
            <p:cNvSpPr>
              <a:spLocks/>
            </p:cNvSpPr>
            <p:nvPr/>
          </p:nvSpPr>
          <p:spPr bwMode="auto">
            <a:xfrm>
              <a:off x="4216" y="2896"/>
              <a:ext cx="16" cy="41"/>
            </a:xfrm>
            <a:custGeom>
              <a:avLst/>
              <a:gdLst>
                <a:gd name="T0" fmla="*/ 0 w 16"/>
                <a:gd name="T1" fmla="*/ 0 h 41"/>
                <a:gd name="T2" fmla="*/ 10 w 16"/>
                <a:gd name="T3" fmla="*/ 30 h 41"/>
                <a:gd name="T4" fmla="*/ 16 w 1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1">
                  <a:moveTo>
                    <a:pt x="0" y="0"/>
                  </a:moveTo>
                  <a:lnTo>
                    <a:pt x="10" y="30"/>
                  </a:lnTo>
                  <a:lnTo>
                    <a:pt x="16" y="4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9"/>
            <p:cNvSpPr>
              <a:spLocks/>
            </p:cNvSpPr>
            <p:nvPr/>
          </p:nvSpPr>
          <p:spPr bwMode="auto">
            <a:xfrm>
              <a:off x="4247" y="2998"/>
              <a:ext cx="15" cy="98"/>
            </a:xfrm>
            <a:custGeom>
              <a:avLst/>
              <a:gdLst>
                <a:gd name="T0" fmla="*/ 0 w 15"/>
                <a:gd name="T1" fmla="*/ 0 h 98"/>
                <a:gd name="T2" fmla="*/ 5 w 15"/>
                <a:gd name="T3" fmla="*/ 36 h 98"/>
                <a:gd name="T4" fmla="*/ 15 w 15"/>
                <a:gd name="T5" fmla="*/ 98 h 98"/>
                <a:gd name="T6" fmla="*/ 15 w 15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98">
                  <a:moveTo>
                    <a:pt x="0" y="0"/>
                  </a:moveTo>
                  <a:lnTo>
                    <a:pt x="5" y="36"/>
                  </a:lnTo>
                  <a:lnTo>
                    <a:pt x="15" y="98"/>
                  </a:lnTo>
                  <a:lnTo>
                    <a:pt x="15" y="9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0"/>
            <p:cNvSpPr>
              <a:spLocks/>
            </p:cNvSpPr>
            <p:nvPr/>
          </p:nvSpPr>
          <p:spPr bwMode="auto">
            <a:xfrm>
              <a:off x="4268" y="3158"/>
              <a:ext cx="0" cy="41"/>
            </a:xfrm>
            <a:custGeom>
              <a:avLst/>
              <a:gdLst>
                <a:gd name="T0" fmla="*/ 0 h 41"/>
                <a:gd name="T1" fmla="*/ 10 h 41"/>
                <a:gd name="T2" fmla="*/ 41 h 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">
                  <a:moveTo>
                    <a:pt x="0" y="0"/>
                  </a:moveTo>
                  <a:lnTo>
                    <a:pt x="0" y="10"/>
                  </a:lnTo>
                  <a:lnTo>
                    <a:pt x="0" y="4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231"/>
            <p:cNvSpPr>
              <a:spLocks noChangeArrowheads="1"/>
            </p:cNvSpPr>
            <p:nvPr/>
          </p:nvSpPr>
          <p:spPr bwMode="auto">
            <a:xfrm>
              <a:off x="4442" y="2669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z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32"/>
            <p:cNvSpPr>
              <a:spLocks noChangeArrowheads="1"/>
            </p:cNvSpPr>
            <p:nvPr/>
          </p:nvSpPr>
          <p:spPr bwMode="auto">
            <a:xfrm>
              <a:off x="4514" y="2675"/>
              <a:ext cx="37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=  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33"/>
            <p:cNvSpPr>
              <a:spLocks noChangeArrowheads="1"/>
            </p:cNvSpPr>
            <p:nvPr/>
          </p:nvSpPr>
          <p:spPr bwMode="auto">
            <a:xfrm>
              <a:off x="4832" y="2669"/>
              <a:ext cx="175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34"/>
            <p:cNvSpPr>
              <a:spLocks noChangeArrowheads="1"/>
            </p:cNvSpPr>
            <p:nvPr/>
          </p:nvSpPr>
          <p:spPr bwMode="auto">
            <a:xfrm>
              <a:off x="4939" y="2690"/>
              <a:ext cx="9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35"/>
            <p:cNvSpPr>
              <a:spLocks noChangeArrowheads="1"/>
            </p:cNvSpPr>
            <p:nvPr/>
          </p:nvSpPr>
          <p:spPr bwMode="auto">
            <a:xfrm>
              <a:off x="4991" y="2654"/>
              <a:ext cx="2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-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36"/>
            <p:cNvSpPr>
              <a:spLocks noChangeArrowheads="1"/>
            </p:cNvSpPr>
            <p:nvPr/>
          </p:nvSpPr>
          <p:spPr bwMode="auto">
            <a:xfrm>
              <a:off x="5098" y="2669"/>
              <a:ext cx="14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3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37"/>
            <p:cNvSpPr>
              <a:spLocks noChangeArrowheads="1"/>
            </p:cNvSpPr>
            <p:nvPr/>
          </p:nvSpPr>
          <p:spPr bwMode="auto">
            <a:xfrm>
              <a:off x="5180" y="2690"/>
              <a:ext cx="9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4643" y="2695"/>
              <a:ext cx="539" cy="160"/>
            </a:xfrm>
            <a:custGeom>
              <a:avLst/>
              <a:gdLst>
                <a:gd name="T0" fmla="*/ 0 w 539"/>
                <a:gd name="T1" fmla="*/ 113 h 160"/>
                <a:gd name="T2" fmla="*/ 10 w 539"/>
                <a:gd name="T3" fmla="*/ 108 h 160"/>
                <a:gd name="T4" fmla="*/ 41 w 539"/>
                <a:gd name="T5" fmla="*/ 160 h 160"/>
                <a:gd name="T6" fmla="*/ 71 w 539"/>
                <a:gd name="T7" fmla="*/ 0 h 160"/>
                <a:gd name="T8" fmla="*/ 539 w 539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60">
                  <a:moveTo>
                    <a:pt x="0" y="113"/>
                  </a:moveTo>
                  <a:lnTo>
                    <a:pt x="10" y="108"/>
                  </a:lnTo>
                  <a:lnTo>
                    <a:pt x="41" y="160"/>
                  </a:lnTo>
                  <a:lnTo>
                    <a:pt x="71" y="0"/>
                  </a:lnTo>
                  <a:lnTo>
                    <a:pt x="539" y="0"/>
                  </a:lnTo>
                </a:path>
              </a:pathLst>
            </a:custGeom>
            <a:noFill/>
            <a:ln w="7938">
              <a:solidFill>
                <a:srgbClr val="2318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0" name="矩形 239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矩形 240"/>
              <p:cNvSpPr/>
              <p:nvPr/>
            </p:nvSpPr>
            <p:spPr>
              <a:xfrm>
                <a:off x="2279442" y="3093065"/>
                <a:ext cx="1870640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1" name="矩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42" y="3093065"/>
                <a:ext cx="1870640" cy="624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矩形 241"/>
          <p:cNvSpPr/>
          <p:nvPr/>
        </p:nvSpPr>
        <p:spPr>
          <a:xfrm>
            <a:off x="1975971" y="124857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利用柱面坐标计算体积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/>
              <p:cNvSpPr/>
              <p:nvPr/>
            </p:nvSpPr>
            <p:spPr>
              <a:xfrm>
                <a:off x="2180290" y="1818557"/>
                <a:ext cx="5272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3" name="矩形 2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90" y="1818557"/>
                <a:ext cx="5272404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矩形 244"/>
              <p:cNvSpPr/>
              <p:nvPr/>
            </p:nvSpPr>
            <p:spPr>
              <a:xfrm>
                <a:off x="2174403" y="2402888"/>
                <a:ext cx="4378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5" name="矩形 2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03" y="2402888"/>
                <a:ext cx="4378956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矩形 245"/>
              <p:cNvSpPr/>
              <p:nvPr/>
            </p:nvSpPr>
            <p:spPr>
              <a:xfrm>
                <a:off x="2580397" y="3794548"/>
                <a:ext cx="4673715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矩形 2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97" y="3794548"/>
                <a:ext cx="4673715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矩形 246"/>
              <p:cNvSpPr/>
              <p:nvPr/>
            </p:nvSpPr>
            <p:spPr>
              <a:xfrm>
                <a:off x="2576832" y="4684543"/>
                <a:ext cx="4482958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矩形 2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32" y="4684543"/>
                <a:ext cx="4482958" cy="864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矩形 247"/>
              <p:cNvSpPr/>
              <p:nvPr/>
            </p:nvSpPr>
            <p:spPr>
              <a:xfrm>
                <a:off x="2576832" y="5497431"/>
                <a:ext cx="6608925" cy="864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8" name="矩形 2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32" y="5497431"/>
                <a:ext cx="6608925" cy="864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6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  <p:bldP spid="241" grpId="0"/>
      <p:bldP spid="242" grpId="0"/>
      <p:bldP spid="243" grpId="0"/>
      <p:bldP spid="245" grpId="0"/>
      <p:bldP spid="246" grpId="0"/>
      <p:bldP spid="247" grpId="0"/>
      <p:bldP spid="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299" y="365125"/>
            <a:ext cx="65376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利用球面坐标</a:t>
            </a:r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计算三重积分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9727429" y="3321219"/>
            <a:ext cx="297456" cy="1894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9712784" y="3415229"/>
            <a:ext cx="457200" cy="1806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733958" y="3494870"/>
            <a:ext cx="683046" cy="169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9718576" y="3657511"/>
            <a:ext cx="873034" cy="154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08182" y="918198"/>
                <a:ext cx="10194275" cy="1324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为</a:t>
                </a:r>
                <a:r>
                  <a:rPr lang="zh-CN" altLang="en-US" sz="2400" dirty="0"/>
                  <a:t>空间内一点</a:t>
                </a:r>
                <a:r>
                  <a:rPr lang="zh-CN" altLang="en-US" sz="2400" dirty="0" smtClean="0"/>
                  <a:t>，该点到原点的距离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𝑂𝑀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轴正向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的夹角为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坐标面上的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投影向量与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轴正向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dirty="0"/>
                  <a:t>的夹角为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，则</a:t>
                </a:r>
                <a:r>
                  <a:rPr lang="zh-CN" altLang="en-US" sz="2400" dirty="0"/>
                  <a:t>这样的三个数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/>
                  <a:t> 就叫做点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 smtClean="0"/>
                  <a:t>的</a:t>
                </a:r>
                <a:r>
                  <a:rPr lang="zh-CN" altLang="en-US" sz="2400" dirty="0"/>
                  <a:t>球</a:t>
                </a:r>
                <a:r>
                  <a:rPr lang="zh-CN" altLang="en-US" sz="2400" dirty="0" smtClean="0"/>
                  <a:t>面坐标</a:t>
                </a:r>
                <a:r>
                  <a:rPr lang="zh-CN" altLang="en-US" sz="2400" dirty="0"/>
                  <a:t>，规定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的变化范围为： 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82" y="918198"/>
                <a:ext cx="10194275" cy="1324337"/>
              </a:xfrm>
              <a:prstGeom prst="rect">
                <a:avLst/>
              </a:prstGeom>
              <a:blipFill>
                <a:blip r:embed="rId2"/>
                <a:stretch>
                  <a:fillRect l="-897" t="-1382" r="-598" b="-8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8767109" y="2810605"/>
            <a:ext cx="3076528" cy="3072402"/>
            <a:chOff x="8271350" y="2744504"/>
            <a:chExt cx="3076528" cy="3072402"/>
          </a:xfrm>
        </p:grpSpPr>
        <p:grpSp>
          <p:nvGrpSpPr>
            <p:cNvPr id="32" name="组合 31"/>
            <p:cNvGrpSpPr/>
            <p:nvPr/>
          </p:nvGrpSpPr>
          <p:grpSpPr>
            <a:xfrm>
              <a:off x="8271350" y="2744504"/>
              <a:ext cx="2916924" cy="3072402"/>
              <a:chOff x="8271350" y="2744504"/>
              <a:chExt cx="2916924" cy="3072402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flipV="1">
                <a:off x="9210101" y="5144878"/>
                <a:ext cx="1894902" cy="11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V="1">
                <a:off x="9210101" y="2798286"/>
                <a:ext cx="0" cy="23576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H="1">
                <a:off x="8383836" y="5155895"/>
                <a:ext cx="826265" cy="661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8852053" y="2744504"/>
                    <a:ext cx="3649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2053" y="2744504"/>
                    <a:ext cx="36497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10805669" y="4786563"/>
                    <a:ext cx="38260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5669" y="4786563"/>
                    <a:ext cx="38260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8271350" y="5394594"/>
                    <a:ext cx="3792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1350" y="5394594"/>
                    <a:ext cx="37920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10157552" y="3461513"/>
                  <a:ext cx="119032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552" y="3461513"/>
                  <a:ext cx="1190326" cy="362984"/>
                </a:xfrm>
                <a:prstGeom prst="rect">
                  <a:avLst/>
                </a:prstGeom>
                <a:blipFill>
                  <a:blip r:embed="rId6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椭圆 33"/>
            <p:cNvSpPr/>
            <p:nvPr/>
          </p:nvSpPr>
          <p:spPr>
            <a:xfrm>
              <a:off x="10050132" y="35972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9716877" y="4825388"/>
            <a:ext cx="176270" cy="88135"/>
          </a:xfrm>
          <a:custGeom>
            <a:avLst/>
            <a:gdLst>
              <a:gd name="connsiteX0" fmla="*/ 0 w 176270"/>
              <a:gd name="connsiteY0" fmla="*/ 0 h 88135"/>
              <a:gd name="connsiteX1" fmla="*/ 55084 w 176270"/>
              <a:gd name="connsiteY1" fmla="*/ 0 h 88135"/>
              <a:gd name="connsiteX2" fmla="*/ 88135 w 176270"/>
              <a:gd name="connsiteY2" fmla="*/ 0 h 88135"/>
              <a:gd name="connsiteX3" fmla="*/ 132202 w 176270"/>
              <a:gd name="connsiteY3" fmla="*/ 22033 h 88135"/>
              <a:gd name="connsiteX4" fmla="*/ 176270 w 176270"/>
              <a:gd name="connsiteY4" fmla="*/ 88135 h 88135"/>
              <a:gd name="connsiteX5" fmla="*/ 176270 w 176270"/>
              <a:gd name="connsiteY5" fmla="*/ 88135 h 8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270" h="88135">
                <a:moveTo>
                  <a:pt x="0" y="0"/>
                </a:moveTo>
                <a:lnTo>
                  <a:pt x="55084" y="0"/>
                </a:lnTo>
                <a:lnTo>
                  <a:pt x="88135" y="0"/>
                </a:lnTo>
                <a:cubicBezTo>
                  <a:pt x="100988" y="3672"/>
                  <a:pt x="117513" y="7344"/>
                  <a:pt x="132202" y="22033"/>
                </a:cubicBezTo>
                <a:cubicBezTo>
                  <a:pt x="146891" y="36722"/>
                  <a:pt x="176270" y="88135"/>
                  <a:pt x="176270" y="88135"/>
                </a:cubicBezTo>
                <a:lnTo>
                  <a:pt x="176270" y="8813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9626705" y="4436544"/>
                <a:ext cx="410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705" y="4436544"/>
                <a:ext cx="410818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8445624" y="3347974"/>
            <a:ext cx="2534319" cy="385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0176513" y="4098107"/>
                <a:ext cx="3628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513" y="4098107"/>
                <a:ext cx="36285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/>
          <p:cNvCxnSpPr/>
          <p:nvPr/>
        </p:nvCxnSpPr>
        <p:spPr>
          <a:xfrm>
            <a:off x="10568752" y="3686246"/>
            <a:ext cx="29387" cy="16575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 49"/>
          <p:cNvSpPr/>
          <p:nvPr/>
        </p:nvSpPr>
        <p:spPr>
          <a:xfrm>
            <a:off x="9550590" y="5256214"/>
            <a:ext cx="366736" cy="132344"/>
          </a:xfrm>
          <a:custGeom>
            <a:avLst/>
            <a:gdLst>
              <a:gd name="connsiteX0" fmla="*/ 0 w 366736"/>
              <a:gd name="connsiteY0" fmla="*/ 66102 h 132344"/>
              <a:gd name="connsiteX1" fmla="*/ 44067 w 366736"/>
              <a:gd name="connsiteY1" fmla="*/ 99152 h 132344"/>
              <a:gd name="connsiteX2" fmla="*/ 132202 w 366736"/>
              <a:gd name="connsiteY2" fmla="*/ 132203 h 132344"/>
              <a:gd name="connsiteX3" fmla="*/ 231354 w 366736"/>
              <a:gd name="connsiteY3" fmla="*/ 110169 h 132344"/>
              <a:gd name="connsiteX4" fmla="*/ 297455 w 366736"/>
              <a:gd name="connsiteY4" fmla="*/ 88135 h 132344"/>
              <a:gd name="connsiteX5" fmla="*/ 330506 w 366736"/>
              <a:gd name="connsiteY5" fmla="*/ 66102 h 132344"/>
              <a:gd name="connsiteX6" fmla="*/ 363556 w 366736"/>
              <a:gd name="connsiteY6" fmla="*/ 22034 h 132344"/>
              <a:gd name="connsiteX7" fmla="*/ 363556 w 366736"/>
              <a:gd name="connsiteY7" fmla="*/ 0 h 13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736" h="132344">
                <a:moveTo>
                  <a:pt x="0" y="66102"/>
                </a:moveTo>
                <a:cubicBezTo>
                  <a:pt x="11016" y="77118"/>
                  <a:pt x="22033" y="88135"/>
                  <a:pt x="44067" y="99152"/>
                </a:cubicBezTo>
                <a:cubicBezTo>
                  <a:pt x="66101" y="110169"/>
                  <a:pt x="100988" y="130367"/>
                  <a:pt x="132202" y="132203"/>
                </a:cubicBezTo>
                <a:cubicBezTo>
                  <a:pt x="163416" y="134039"/>
                  <a:pt x="203812" y="117514"/>
                  <a:pt x="231354" y="110169"/>
                </a:cubicBezTo>
                <a:cubicBezTo>
                  <a:pt x="258896" y="102824"/>
                  <a:pt x="297455" y="88135"/>
                  <a:pt x="297455" y="88135"/>
                </a:cubicBezTo>
                <a:cubicBezTo>
                  <a:pt x="313980" y="80790"/>
                  <a:pt x="330506" y="66102"/>
                  <a:pt x="330506" y="66102"/>
                </a:cubicBezTo>
                <a:cubicBezTo>
                  <a:pt x="341523" y="55085"/>
                  <a:pt x="363556" y="22034"/>
                  <a:pt x="363556" y="22034"/>
                </a:cubicBezTo>
                <a:cubicBezTo>
                  <a:pt x="369064" y="11017"/>
                  <a:pt x="366310" y="5508"/>
                  <a:pt x="36355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9683476" y="5348605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476" y="5348605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208182" y="2685500"/>
                <a:ext cx="260295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82" y="2685500"/>
                <a:ext cx="2602956" cy="1271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881199" y="2178942"/>
                <a:ext cx="41235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l-GR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</m:t>
                      </m:r>
                      <m:r>
                        <a:rPr lang="zh-CN" altLang="en-US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24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zh-CN" altLang="en-US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altLang="zh-CN" sz="2400" b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199" y="2178942"/>
                <a:ext cx="4123501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041448" y="3890598"/>
                <a:ext cx="7623818" cy="145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48" y="3890598"/>
                <a:ext cx="7623818" cy="14531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527398" y="5310808"/>
                <a:ext cx="2707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398" y="5310808"/>
                <a:ext cx="2707601" cy="461665"/>
              </a:xfrm>
              <a:prstGeom prst="rect">
                <a:avLst/>
              </a:prstGeom>
              <a:blipFill>
                <a:blip r:embed="rId1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115923" y="5772305"/>
                <a:ext cx="10490501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zh-CN" alt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23" y="5772305"/>
                <a:ext cx="10490501" cy="6243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4311611" y="2739112"/>
                <a:ext cx="3374322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11" y="2739112"/>
                <a:ext cx="3374322" cy="7223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连接符 58"/>
          <p:cNvCxnSpPr/>
          <p:nvPr/>
        </p:nvCxnSpPr>
        <p:spPr>
          <a:xfrm>
            <a:off x="9702753" y="5223432"/>
            <a:ext cx="1503467" cy="20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420992" y="34172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球面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5384348" y="34152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圆锥面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6743763" y="341522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半平面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3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5" grpId="0"/>
      <p:bldP spid="50" grpId="0" animBg="1"/>
      <p:bldP spid="51" grpId="0"/>
      <p:bldP spid="53" grpId="0"/>
      <p:bldP spid="55" grpId="0"/>
      <p:bldP spid="56" grpId="0"/>
      <p:bldP spid="57" grpId="0"/>
      <p:bldP spid="58" grpId="0"/>
      <p:bldP spid="62" grpId="0"/>
      <p:bldP spid="63" grpId="0"/>
      <p:bldP spid="6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8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计算球体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被圆锥面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所截部分的体积。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41368"/>
                <a:ext cx="9642287" cy="830997"/>
              </a:xfrm>
              <a:prstGeom prst="rect">
                <a:avLst/>
              </a:prstGeom>
              <a:blipFill>
                <a:blip r:embed="rId2"/>
                <a:stretch>
                  <a:fillRect l="-948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75971" y="128290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利用定积分计算体积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01800" y="5466754"/>
                <a:ext cx="7257243" cy="713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nary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</m:t>
                    </m:r>
                    <m:r>
                      <m:rPr>
                        <m:brk m:alnAt="23"/>
                      </m:rP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5466754"/>
                <a:ext cx="7257243" cy="713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001800" y="1741013"/>
                <a:ext cx="5256632" cy="68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1741013"/>
                <a:ext cx="5256632" cy="680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8830012" y="1172365"/>
            <a:ext cx="2988622" cy="3016716"/>
            <a:chOff x="8385450" y="3364904"/>
            <a:chExt cx="2988622" cy="3016716"/>
          </a:xfrm>
        </p:grpSpPr>
        <p:sp>
          <p:nvSpPr>
            <p:cNvPr id="20" name="弧形 19"/>
            <p:cNvSpPr/>
            <p:nvPr/>
          </p:nvSpPr>
          <p:spPr>
            <a:xfrm>
              <a:off x="8385450" y="4029797"/>
              <a:ext cx="2640818" cy="2351823"/>
            </a:xfrm>
            <a:prstGeom prst="arc">
              <a:avLst>
                <a:gd name="adj1" fmla="val 16200000"/>
                <a:gd name="adj2" fmla="val 1860884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9340887" y="3364904"/>
              <a:ext cx="2033185" cy="1857093"/>
              <a:chOff x="9340887" y="3364904"/>
              <a:chExt cx="2033185" cy="185709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340887" y="3364904"/>
                <a:ext cx="1792796" cy="1857093"/>
                <a:chOff x="8845128" y="3298803"/>
                <a:chExt cx="1792796" cy="1857093"/>
              </a:xfrm>
            </p:grpSpPr>
            <p:cxnSp>
              <p:nvCxnSpPr>
                <p:cNvPr id="12" name="直接箭头连接符 11"/>
                <p:cNvCxnSpPr/>
                <p:nvPr/>
              </p:nvCxnSpPr>
              <p:spPr>
                <a:xfrm flipV="1">
                  <a:off x="9210101" y="5155895"/>
                  <a:ext cx="1236521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flipH="1" flipV="1">
                  <a:off x="9210100" y="3382179"/>
                  <a:ext cx="1" cy="1773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矩形 14"/>
                    <p:cNvSpPr/>
                    <p:nvPr/>
                  </p:nvSpPr>
                  <p:spPr>
                    <a:xfrm>
                      <a:off x="8845128" y="3298803"/>
                      <a:ext cx="36497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" name="矩形 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45128" y="3298803"/>
                      <a:ext cx="36497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10255319" y="4712815"/>
                      <a:ext cx="3826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" name="矩形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55319" y="4712815"/>
                      <a:ext cx="382605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9" name="直接连接符 18"/>
              <p:cNvCxnSpPr/>
              <p:nvPr/>
            </p:nvCxnSpPr>
            <p:spPr>
              <a:xfrm flipV="1">
                <a:off x="9716877" y="4164376"/>
                <a:ext cx="870333" cy="10466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10542304" y="4251056"/>
                    <a:ext cx="80015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2304" y="4251056"/>
                    <a:ext cx="80015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/>
                  <p:cNvSpPr/>
                  <p:nvPr/>
                </p:nvSpPr>
                <p:spPr>
                  <a:xfrm>
                    <a:off x="9705859" y="3557115"/>
                    <a:ext cx="1668213" cy="3684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2" name="矩形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5859" y="3557115"/>
                    <a:ext cx="1668213" cy="368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接连接符 24"/>
              <p:cNvCxnSpPr/>
              <p:nvPr/>
            </p:nvCxnSpPr>
            <p:spPr>
              <a:xfrm>
                <a:off x="9705859" y="4251056"/>
                <a:ext cx="827181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 29"/>
          <p:cNvSpPr/>
          <p:nvPr/>
        </p:nvSpPr>
        <p:spPr>
          <a:xfrm>
            <a:off x="2001800" y="245686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利用二重积分极坐标计算体积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001800" y="2981058"/>
                <a:ext cx="7753213" cy="696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rad>
                          </m:e>
                        </m:d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2981058"/>
                <a:ext cx="7753213" cy="6969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1975971" y="371572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利用柱面坐标计算体积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001800" y="4191230"/>
                <a:ext cx="4758097" cy="73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4191230"/>
                <a:ext cx="4758097" cy="7310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2001800" y="497244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利用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球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面坐标计算体积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0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3" grpId="0"/>
      <p:bldP spid="30" grpId="0"/>
      <p:bldP spid="31" grpId="0"/>
      <p:bldP spid="32" grpId="0"/>
      <p:bldP spid="33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9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1" y="365125"/>
                <a:ext cx="96422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球心在原点，半径为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的球体，在其上任意一点的密度的大小与该点到球心的距离成正比，求该球体的质量。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65125"/>
                <a:ext cx="9642287" cy="830997"/>
              </a:xfrm>
              <a:prstGeom prst="rect">
                <a:avLst/>
              </a:prstGeom>
              <a:blipFill>
                <a:blip r:embed="rId2"/>
                <a:stretch>
                  <a:fillRect l="-948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95783" y="1217793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5971" y="1282900"/>
                <a:ext cx="9536656" cy="908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设球面方程为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，在球体上点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处的密度为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e>
                    </m:rad>
                  </m:oMath>
                </a14:m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1282900"/>
                <a:ext cx="9536656" cy="908903"/>
              </a:xfrm>
              <a:prstGeom prst="rect">
                <a:avLst/>
              </a:prstGeom>
              <a:blipFill>
                <a:blip r:embed="rId3"/>
                <a:stretch>
                  <a:fillRect l="-958" t="-7333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01800" y="2256910"/>
                <a:ext cx="4195316" cy="953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00" y="2256910"/>
                <a:ext cx="4195316" cy="95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32191" y="3506640"/>
                <a:ext cx="4630563" cy="593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nary>
                    <m:nary>
                      <m:nary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91" y="3506640"/>
                <a:ext cx="4630563" cy="593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32191" y="4524893"/>
                <a:ext cx="12908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l-GR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91" y="4524893"/>
                <a:ext cx="129080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1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365125"/>
            <a:ext cx="946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10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5971" y="352427"/>
                <a:ext cx="9642287" cy="99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选择适当的坐标系计算三重积分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面上曲线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轴旋转而成的曲面与平面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围成的闭区域。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352427"/>
                <a:ext cx="9642287" cy="993670"/>
              </a:xfrm>
              <a:prstGeom prst="rect">
                <a:avLst/>
              </a:prstGeom>
              <a:blipFill>
                <a:blip r:embed="rId2"/>
                <a:stretch>
                  <a:fillRect l="-948" r="-569" b="-1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9392139" y="1805130"/>
            <a:ext cx="2622726" cy="1874505"/>
            <a:chOff x="8995532" y="3402575"/>
            <a:chExt cx="2622726" cy="1874505"/>
          </a:xfrm>
        </p:grpSpPr>
        <p:sp>
          <p:nvSpPr>
            <p:cNvPr id="6" name="弧形 5"/>
            <p:cNvSpPr/>
            <p:nvPr/>
          </p:nvSpPr>
          <p:spPr>
            <a:xfrm flipH="1" flipV="1">
              <a:off x="9280088" y="3714125"/>
              <a:ext cx="2338170" cy="1303089"/>
            </a:xfrm>
            <a:prstGeom prst="arc">
              <a:avLst>
                <a:gd name="adj1" fmla="val 17436880"/>
                <a:gd name="adj2" fmla="val 2157377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995532" y="3402575"/>
              <a:ext cx="2178278" cy="1874505"/>
              <a:chOff x="9421303" y="4251056"/>
              <a:chExt cx="2178278" cy="187450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9421303" y="4340708"/>
                <a:ext cx="2058860" cy="1784853"/>
                <a:chOff x="8925544" y="4274607"/>
                <a:chExt cx="2058860" cy="1784853"/>
              </a:xfrm>
            </p:grpSpPr>
            <p:cxnSp>
              <p:nvCxnSpPr>
                <p:cNvPr id="13" name="直接箭头连接符 12"/>
                <p:cNvCxnSpPr/>
                <p:nvPr/>
              </p:nvCxnSpPr>
              <p:spPr>
                <a:xfrm flipV="1">
                  <a:off x="9210101" y="5155895"/>
                  <a:ext cx="1236521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/>
                <p:nvPr/>
              </p:nvCxnSpPr>
              <p:spPr>
                <a:xfrm flipV="1">
                  <a:off x="9205469" y="4369622"/>
                  <a:ext cx="4631" cy="16898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矩形 14"/>
                    <p:cNvSpPr/>
                    <p:nvPr/>
                  </p:nvSpPr>
                  <p:spPr>
                    <a:xfrm>
                      <a:off x="10605198" y="4971229"/>
                      <a:ext cx="379206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" name="矩形 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05198" y="4971229"/>
                      <a:ext cx="379206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8925544" y="4274607"/>
                      <a:ext cx="3826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" name="矩形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25544" y="4274607"/>
                      <a:ext cx="382605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直接连接符 8"/>
              <p:cNvCxnSpPr>
                <a:stCxn id="6" idx="0"/>
              </p:cNvCxnSpPr>
              <p:nvPr/>
            </p:nvCxnSpPr>
            <p:spPr>
              <a:xfrm flipH="1" flipV="1">
                <a:off x="10628480" y="4591699"/>
                <a:ext cx="6589" cy="12601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10542304" y="4251056"/>
                    <a:ext cx="105727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42304" y="4251056"/>
                    <a:ext cx="105727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连接符 11"/>
              <p:cNvCxnSpPr/>
              <p:nvPr/>
            </p:nvCxnSpPr>
            <p:spPr>
              <a:xfrm>
                <a:off x="10456129" y="4576061"/>
                <a:ext cx="13775" cy="128922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弧形 19"/>
            <p:cNvSpPr/>
            <p:nvPr/>
          </p:nvSpPr>
          <p:spPr>
            <a:xfrm flipH="1">
              <a:off x="9280088" y="3714126"/>
              <a:ext cx="2338170" cy="1303089"/>
            </a:xfrm>
            <a:prstGeom prst="arc">
              <a:avLst>
                <a:gd name="adj1" fmla="val 17436880"/>
                <a:gd name="adj2" fmla="val 2157377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111320" y="4499190"/>
                  <a:ext cx="808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320" y="4499190"/>
                  <a:ext cx="8088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/>
          <p:cNvSpPr/>
          <p:nvPr/>
        </p:nvSpPr>
        <p:spPr>
          <a:xfrm>
            <a:off x="1095783" y="133180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975971" y="1396913"/>
                <a:ext cx="3160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曲面方程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71" y="1396913"/>
                <a:ext cx="3160545" cy="461665"/>
              </a:xfrm>
              <a:prstGeom prst="rect">
                <a:avLst/>
              </a:prstGeom>
              <a:blipFill>
                <a:blip r:embed="rId7"/>
                <a:stretch>
                  <a:fillRect l="-2890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9722610" y="3657496"/>
            <a:ext cx="2105276" cy="1232855"/>
            <a:chOff x="9743965" y="4053842"/>
            <a:chExt cx="2105276" cy="1232855"/>
          </a:xfrm>
        </p:grpSpPr>
        <p:grpSp>
          <p:nvGrpSpPr>
            <p:cNvPr id="34" name="组合 33"/>
            <p:cNvGrpSpPr/>
            <p:nvPr/>
          </p:nvGrpSpPr>
          <p:grpSpPr>
            <a:xfrm>
              <a:off x="9743965" y="4053842"/>
              <a:ext cx="2105276" cy="1232855"/>
              <a:chOff x="9692713" y="3730727"/>
              <a:chExt cx="2105276" cy="1232855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9692713" y="3730727"/>
                <a:ext cx="1517431" cy="1232855"/>
                <a:chOff x="9196954" y="3664626"/>
                <a:chExt cx="1517431" cy="1232855"/>
              </a:xfrm>
            </p:grpSpPr>
            <p:cxnSp>
              <p:nvCxnSpPr>
                <p:cNvPr id="40" name="直接箭头连接符 39"/>
                <p:cNvCxnSpPr/>
                <p:nvPr/>
              </p:nvCxnSpPr>
              <p:spPr>
                <a:xfrm flipV="1">
                  <a:off x="9196954" y="4412014"/>
                  <a:ext cx="1236521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/>
                <p:cNvCxnSpPr/>
                <p:nvPr/>
              </p:nvCxnSpPr>
              <p:spPr>
                <a:xfrm flipV="1">
                  <a:off x="9815214" y="3819542"/>
                  <a:ext cx="1" cy="10779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/>
                    <p:cNvSpPr/>
                    <p:nvPr/>
                  </p:nvSpPr>
                  <p:spPr>
                    <a:xfrm>
                      <a:off x="9458417" y="3664626"/>
                      <a:ext cx="36497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2" name="矩形 4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417" y="3664626"/>
                      <a:ext cx="36497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矩形 42"/>
                    <p:cNvSpPr/>
                    <p:nvPr/>
                  </p:nvSpPr>
                  <p:spPr>
                    <a:xfrm>
                      <a:off x="10331780" y="4257501"/>
                      <a:ext cx="3826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3" name="矩形 4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1780" y="4257501"/>
                      <a:ext cx="38260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10250771" y="3736950"/>
                    <a:ext cx="1547218" cy="3684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0771" y="3736950"/>
                    <a:ext cx="1547218" cy="3684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椭圆 45"/>
            <p:cNvSpPr/>
            <p:nvPr/>
          </p:nvSpPr>
          <p:spPr>
            <a:xfrm>
              <a:off x="10004176" y="4427535"/>
              <a:ext cx="716097" cy="747389"/>
            </a:xfrm>
            <a:prstGeom prst="ellipse">
              <a:avLst/>
            </a:prstGeom>
            <a:solidFill>
              <a:schemeClr val="accent1">
                <a:alpha val="21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1975924" y="18993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球面坐标系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811442" y="2175392"/>
                <a:ext cx="7788222" cy="1452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unc>
                          <m:func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nary>
                    <m:nary>
                      <m:nary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US" altLang="zh-CN" sz="2000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zh-CN" sz="2000" b="0" dirty="0" smtClean="0">
                    <a:solidFill>
                      <a:schemeClr val="tx1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unc>
                          <m:func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</m:sub>
                      <m:sup>
                        <m:f>
                          <m:fPr>
                            <m:ctrlPr>
                              <a:rPr lang="el-GR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nary>
                    <m:nary>
                      <m:nary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fName>
                              <m:e>
                                <m: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zh-CN" alt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  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442" y="2175392"/>
                <a:ext cx="7788222" cy="14527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/>
          <p:cNvCxnSpPr>
            <a:endCxn id="20" idx="0"/>
          </p:cNvCxnSpPr>
          <p:nvPr/>
        </p:nvCxnSpPr>
        <p:spPr>
          <a:xfrm flipV="1">
            <a:off x="9672064" y="2130543"/>
            <a:ext cx="933841" cy="6442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73719" y="348324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柱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面坐标系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167242" y="3904187"/>
                <a:ext cx="5582672" cy="705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3"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sup>
                      <m:e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42" y="3904187"/>
                <a:ext cx="5582672" cy="7051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2001800" y="464671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直角坐标系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167242" y="5079113"/>
                <a:ext cx="6612964" cy="1041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∭"/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nary>
                      <m:nary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42" y="5079113"/>
                <a:ext cx="6612964" cy="10415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004105" y="1315205"/>
                <a:ext cx="2200026" cy="1074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105" y="1315205"/>
                <a:ext cx="2200026" cy="1074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47764" y="3670861"/>
                <a:ext cx="1611787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764" y="3670861"/>
                <a:ext cx="1611787" cy="7788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733319" y="5025760"/>
                <a:ext cx="3143938" cy="1527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ctrlPr>
                            <a:rPr lang="zh-CN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∭"/>
                          <m:ctrlP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19" y="5025760"/>
                <a:ext cx="3143938" cy="15270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3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7" grpId="0"/>
      <p:bldP spid="48" grpId="0"/>
      <p:bldP spid="51" grpId="0"/>
      <p:bldP spid="53" grpId="0"/>
      <p:bldP spid="54" grpId="0"/>
      <p:bldP spid="55" grpId="0"/>
      <p:bldP spid="36" grpId="0"/>
      <p:bldP spid="5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9" name="Rectangle 9"/>
          <p:cNvSpPr>
            <a:spLocks noChangeArrowheads="1"/>
          </p:cNvSpPr>
          <p:nvPr/>
        </p:nvSpPr>
        <p:spPr bwMode="auto">
          <a:xfrm>
            <a:off x="1981200" y="1651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</a:t>
            </a:r>
            <a:r>
              <a:rPr lang="en-US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重积分</a:t>
            </a:r>
            <a:r>
              <a:rPr lang="zh-CN" altLang="en-US" sz="4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404B-92DC-47AA-BBEE-7A54BCEF5B2C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976003" y="1580961"/>
            <a:ext cx="2529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曲面的面积</a:t>
            </a:r>
          </a:p>
        </p:txBody>
      </p:sp>
      <p:sp>
        <p:nvSpPr>
          <p:cNvPr id="13" name="Rectangle 939"/>
          <p:cNvSpPr>
            <a:spLocks noChangeArrowheads="1"/>
          </p:cNvSpPr>
          <p:nvPr/>
        </p:nvSpPr>
        <p:spPr bwMode="auto">
          <a:xfrm>
            <a:off x="3976003" y="2579515"/>
            <a:ext cx="29241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质心</a:t>
            </a:r>
            <a:endParaRPr lang="zh-CN" altLang="en-US" sz="2800" b="1" dirty="0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4944-57C0-49B1-AEF7-E47311EC7BB0}" type="datetime11">
              <a:rPr lang="zh-CN" altLang="en-US" smtClean="0"/>
              <a:t>18:04:26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" y="365126"/>
            <a:ext cx="3109124" cy="5997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4" y="964891"/>
            <a:ext cx="6438634" cy="2123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6418" y="3181668"/>
                <a:ext cx="3256789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8" y="3181668"/>
                <a:ext cx="3256789" cy="6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41427" y="466134"/>
                <a:ext cx="2956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427" y="466134"/>
                <a:ext cx="295619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06417" y="3848004"/>
                <a:ext cx="4470326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7" y="3848004"/>
                <a:ext cx="4470326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06417" y="4514340"/>
                <a:ext cx="6391203" cy="544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 smtClean="0"/>
                  <a:t> 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7" y="4514340"/>
                <a:ext cx="6391203" cy="5448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6417" y="5030573"/>
                <a:ext cx="9542356" cy="579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  <m:f>
                      <m:fPr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𝑥𝑢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𝑧𝑢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  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7" y="5030573"/>
                <a:ext cx="9542356" cy="5791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52352" y="3181668"/>
                <a:ext cx="1588832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352" y="3181668"/>
                <a:ext cx="1588832" cy="66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48416" y="5581479"/>
                <a:ext cx="2874377" cy="741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zh-CN" altLang="en-US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zh-CN" altLang="en-US" sz="20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 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 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16" y="5581479"/>
                <a:ext cx="2874377" cy="741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300" y="365125"/>
            <a:ext cx="29241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曲面的面积</a:t>
            </a:r>
            <a:endParaRPr lang="zh-CN" altLang="en-US" sz="2800" b="1" dirty="0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0003316" y="2554962"/>
            <a:ext cx="1668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9188068" y="2543945"/>
            <a:ext cx="815248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998464" y="2864678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64" y="2864678"/>
                <a:ext cx="3792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1292854" y="2155888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854" y="2155888"/>
                <a:ext cx="379206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9678753" y="822325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753" y="822325"/>
                <a:ext cx="3792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678753" y="2316778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753" y="2316778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/>
          <p:cNvGrpSpPr/>
          <p:nvPr/>
        </p:nvGrpSpPr>
        <p:grpSpPr>
          <a:xfrm>
            <a:off x="10003316" y="880398"/>
            <a:ext cx="1091175" cy="2198424"/>
            <a:chOff x="10003316" y="880398"/>
            <a:chExt cx="1091175" cy="2198424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0003316" y="880398"/>
              <a:ext cx="11017" cy="1674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/>
            <p:cNvGrpSpPr/>
            <p:nvPr/>
          </p:nvGrpSpPr>
          <p:grpSpPr>
            <a:xfrm>
              <a:off x="10014333" y="941623"/>
              <a:ext cx="1080158" cy="2107721"/>
              <a:chOff x="9082462" y="2363750"/>
              <a:chExt cx="1080158" cy="2107721"/>
            </a:xfrm>
          </p:grpSpPr>
          <p:sp>
            <p:nvSpPr>
              <p:cNvPr id="28" name="菱形 27"/>
              <p:cNvSpPr/>
              <p:nvPr/>
            </p:nvSpPr>
            <p:spPr>
              <a:xfrm rot="18915539">
                <a:off x="9082462" y="2545198"/>
                <a:ext cx="1080158" cy="397430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9234890" y="4220837"/>
                <a:ext cx="787017" cy="250634"/>
                <a:chOff x="8673030" y="4090013"/>
                <a:chExt cx="787017" cy="250634"/>
              </a:xfrm>
            </p:grpSpPr>
            <p:sp>
              <p:nvSpPr>
                <p:cNvPr id="15" name="等腰三角形 14"/>
                <p:cNvSpPr/>
                <p:nvPr/>
              </p:nvSpPr>
              <p:spPr>
                <a:xfrm>
                  <a:off x="8673030" y="4090013"/>
                  <a:ext cx="515037" cy="239616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等腰三角形 15"/>
                <p:cNvSpPr/>
                <p:nvPr/>
              </p:nvSpPr>
              <p:spPr>
                <a:xfrm flipV="1">
                  <a:off x="8916087" y="4090013"/>
                  <a:ext cx="543960" cy="250634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9" name="直接连接符 18"/>
              <p:cNvCxnSpPr>
                <a:stCxn id="15" idx="2"/>
              </p:cNvCxnSpPr>
              <p:nvPr/>
            </p:nvCxnSpPr>
            <p:spPr>
              <a:xfrm flipV="1">
                <a:off x="9234890" y="3139807"/>
                <a:ext cx="0" cy="1320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6" idx="0"/>
                <a:endCxn id="28" idx="2"/>
              </p:cNvCxnSpPr>
              <p:nvPr/>
            </p:nvCxnSpPr>
            <p:spPr>
              <a:xfrm flipV="1">
                <a:off x="9749927" y="2885059"/>
                <a:ext cx="12490" cy="15864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6" idx="4"/>
                <a:endCxn id="28" idx="3"/>
              </p:cNvCxnSpPr>
              <p:nvPr/>
            </p:nvCxnSpPr>
            <p:spPr>
              <a:xfrm flipH="1" flipV="1">
                <a:off x="10006157" y="2363750"/>
                <a:ext cx="15750" cy="18570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6" idx="2"/>
                <a:endCxn id="28" idx="0"/>
              </p:cNvCxnSpPr>
              <p:nvPr/>
            </p:nvCxnSpPr>
            <p:spPr>
              <a:xfrm flipV="1">
                <a:off x="9477947" y="2602767"/>
                <a:ext cx="4718" cy="161807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10319190" y="2709490"/>
                  <a:ext cx="3890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9190" y="2709490"/>
                  <a:ext cx="389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0355832" y="1073227"/>
                  <a:ext cx="37510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5832" y="1073227"/>
                  <a:ext cx="37510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/>
          <p:cNvGrpSpPr/>
          <p:nvPr/>
        </p:nvGrpSpPr>
        <p:grpSpPr>
          <a:xfrm>
            <a:off x="10355832" y="581805"/>
            <a:ext cx="397865" cy="553998"/>
            <a:chOff x="10355832" y="581805"/>
            <a:chExt cx="397865" cy="553998"/>
          </a:xfrm>
        </p:grpSpPr>
        <p:cxnSp>
          <p:nvCxnSpPr>
            <p:cNvPr id="43" name="直接箭头连接符 42"/>
            <p:cNvCxnSpPr/>
            <p:nvPr/>
          </p:nvCxnSpPr>
          <p:spPr>
            <a:xfrm flipH="1" flipV="1">
              <a:off x="10394447" y="918700"/>
              <a:ext cx="316985" cy="2171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355832" y="581805"/>
                  <a:ext cx="397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5832" y="581805"/>
                  <a:ext cx="3978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7129954" y="5053096"/>
                <a:ext cx="4296433" cy="1175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954" y="5053096"/>
                <a:ext cx="4296433" cy="11750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9891372" y="2934777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72" y="2934777"/>
                <a:ext cx="3969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0532430" y="2923759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430" y="2923759"/>
                <a:ext cx="4072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0804300" y="2659551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300" y="2659551"/>
                <a:ext cx="396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097068" y="2535967"/>
                <a:ext cx="415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068" y="2535967"/>
                <a:ext cx="4158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9888788" y="168923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88" y="1689238"/>
                <a:ext cx="4612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0567528" y="1335157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528" y="1335157"/>
                <a:ext cx="4761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0857016" y="717629"/>
                <a:ext cx="4690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16" y="717629"/>
                <a:ext cx="4690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0051402" y="946693"/>
                <a:ext cx="484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02" y="946693"/>
                <a:ext cx="48468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638344" y="965825"/>
                <a:ext cx="52789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dirty="0" smtClean="0">
                    <a:solidFill>
                      <a:prstClr val="black"/>
                    </a:solidFill>
                  </a:rPr>
                  <a:t> 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44" y="965825"/>
                <a:ext cx="5278946" cy="461665"/>
              </a:xfrm>
              <a:prstGeom prst="rect">
                <a:avLst/>
              </a:prstGeom>
              <a:blipFill>
                <a:blip r:embed="rId18"/>
                <a:stretch>
                  <a:fillRect l="-1848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08226" y="1566525"/>
                <a:ext cx="5445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26" y="1566525"/>
                <a:ext cx="5445145" cy="461665"/>
              </a:xfrm>
              <a:prstGeom prst="rect">
                <a:avLst/>
              </a:prstGeom>
              <a:blipFill>
                <a:blip r:embed="rId19"/>
                <a:stretch>
                  <a:fillRect l="-22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08226" y="2093297"/>
                <a:ext cx="4110934" cy="1453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26" y="2093297"/>
                <a:ext cx="4110934" cy="145315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1908226" y="3570163"/>
                <a:ext cx="477079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26" y="3570163"/>
                <a:ext cx="4770793" cy="126618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881119" y="5088425"/>
                <a:ext cx="4549194" cy="11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19" y="5088425"/>
                <a:ext cx="4549194" cy="113973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120695" y="3849161"/>
                <a:ext cx="3903761" cy="9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695" y="3849161"/>
                <a:ext cx="3903761" cy="9794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29954" y="3240869"/>
                <a:ext cx="4246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r>
                  <a:rPr lang="zh-CN" altLang="en-US" dirty="0" smtClean="0"/>
                  <a:t>为向量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 smtClean="0"/>
                  <a:t>的方向余弦，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954" y="3240869"/>
                <a:ext cx="4246804" cy="461665"/>
              </a:xfrm>
              <a:prstGeom prst="rect">
                <a:avLst/>
              </a:prstGeom>
              <a:blipFill>
                <a:blip r:embed="rId24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05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6" grpId="0"/>
      <p:bldP spid="57" grpId="0"/>
      <p:bldP spid="58" grpId="0"/>
      <p:bldP spid="59" grpId="0"/>
      <p:bldP spid="60" grpId="0"/>
      <p:bldP spid="61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450553" y="539948"/>
                <a:ext cx="9709533" cy="1628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:r>
                  <a:rPr lang="zh-CN" altLang="en-US" sz="2400" dirty="0"/>
                  <a:t>曲面</a:t>
                </a:r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zh-CN" altLang="en-US" sz="2400" dirty="0"/>
                  <a:t>为曲面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面上的投影</a:t>
                </a:r>
                <a:r>
                  <a:rPr lang="zh-CN" altLang="en-US" sz="2400" dirty="0" smtClean="0"/>
                  <a:t>区域，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zh-CN" altLang="en-US" sz="2400" dirty="0"/>
                  <a:t>上具有一阶连续偏导数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任意分割成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个小闭区域：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，记第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个小区域的面积也表示为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，则对应的曲面面积为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53" y="539948"/>
                <a:ext cx="9709533" cy="1628010"/>
              </a:xfrm>
              <a:prstGeom prst="rect">
                <a:avLst/>
              </a:prstGeom>
              <a:blipFill>
                <a:blip r:embed="rId2"/>
                <a:stretch>
                  <a:fillRect l="-1004" t="-4120" r="-126" b="-6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组合 93"/>
          <p:cNvGrpSpPr/>
          <p:nvPr/>
        </p:nvGrpSpPr>
        <p:grpSpPr>
          <a:xfrm>
            <a:off x="8346408" y="1664646"/>
            <a:ext cx="3576638" cy="3379001"/>
            <a:chOff x="3752375" y="2386629"/>
            <a:chExt cx="3576638" cy="3379001"/>
          </a:xfrm>
        </p:grpSpPr>
        <p:grpSp>
          <p:nvGrpSpPr>
            <p:cNvPr id="59" name="组合 58"/>
            <p:cNvGrpSpPr/>
            <p:nvPr/>
          </p:nvGrpSpPr>
          <p:grpSpPr>
            <a:xfrm>
              <a:off x="3752375" y="2386629"/>
              <a:ext cx="3576638" cy="3379001"/>
              <a:chOff x="8366528" y="469523"/>
              <a:chExt cx="3576638" cy="33790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8366528" y="469523"/>
                <a:ext cx="3576638" cy="3379001"/>
                <a:chOff x="8321786" y="1520446"/>
                <a:chExt cx="3576638" cy="3379001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8321786" y="1520446"/>
                  <a:ext cx="3576638" cy="3379001"/>
                  <a:chOff x="8063603" y="2137192"/>
                  <a:chExt cx="3576638" cy="3379001"/>
                </a:xfrm>
              </p:grpSpPr>
              <p:grpSp>
                <p:nvGrpSpPr>
                  <p:cNvPr id="68" name="组合 67"/>
                  <p:cNvGrpSpPr/>
                  <p:nvPr/>
                </p:nvGrpSpPr>
                <p:grpSpPr>
                  <a:xfrm>
                    <a:off x="9543153" y="2984686"/>
                    <a:ext cx="1430338" cy="452438"/>
                    <a:chOff x="3067050" y="4035425"/>
                    <a:chExt cx="1430338" cy="452438"/>
                  </a:xfrm>
                </p:grpSpPr>
                <p:sp>
                  <p:nvSpPr>
                    <p:cNvPr id="83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4371975" y="4195763"/>
                      <a:ext cx="125413" cy="55562"/>
                    </a:xfrm>
                    <a:custGeom>
                      <a:avLst/>
                      <a:gdLst>
                        <a:gd name="T0" fmla="*/ 79 w 79"/>
                        <a:gd name="T1" fmla="*/ 35 h 35"/>
                        <a:gd name="T2" fmla="*/ 27 w 79"/>
                        <a:gd name="T3" fmla="*/ 9 h 35"/>
                        <a:gd name="T4" fmla="*/ 0 w 79"/>
                        <a:gd name="T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9" h="35">
                          <a:moveTo>
                            <a:pt x="79" y="35"/>
                          </a:moveTo>
                          <a:lnTo>
                            <a:pt x="27" y="9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4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4164013" y="4119563"/>
                      <a:ext cx="131763" cy="41275"/>
                    </a:xfrm>
                    <a:custGeom>
                      <a:avLst/>
                      <a:gdLst>
                        <a:gd name="T0" fmla="*/ 83 w 83"/>
                        <a:gd name="T1" fmla="*/ 26 h 26"/>
                        <a:gd name="T2" fmla="*/ 44 w 83"/>
                        <a:gd name="T3" fmla="*/ 13 h 26"/>
                        <a:gd name="T4" fmla="*/ 0 w 83"/>
                        <a:gd name="T5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83" h="26">
                          <a:moveTo>
                            <a:pt x="83" y="26"/>
                          </a:moveTo>
                          <a:lnTo>
                            <a:pt x="44" y="1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5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3948113" y="4064000"/>
                      <a:ext cx="133350" cy="26987"/>
                    </a:xfrm>
                    <a:custGeom>
                      <a:avLst/>
                      <a:gdLst>
                        <a:gd name="T0" fmla="*/ 84 w 84"/>
                        <a:gd name="T1" fmla="*/ 17 h 17"/>
                        <a:gd name="T2" fmla="*/ 53 w 84"/>
                        <a:gd name="T3" fmla="*/ 13 h 17"/>
                        <a:gd name="T4" fmla="*/ 0 w 84"/>
                        <a:gd name="T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84" h="17">
                          <a:moveTo>
                            <a:pt x="84" y="17"/>
                          </a:moveTo>
                          <a:lnTo>
                            <a:pt x="53" y="1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6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3725863" y="4035425"/>
                      <a:ext cx="139700" cy="14287"/>
                    </a:xfrm>
                    <a:custGeom>
                      <a:avLst/>
                      <a:gdLst>
                        <a:gd name="T0" fmla="*/ 88 w 88"/>
                        <a:gd name="T1" fmla="*/ 9 h 9"/>
                        <a:gd name="T2" fmla="*/ 53 w 88"/>
                        <a:gd name="T3" fmla="*/ 5 h 9"/>
                        <a:gd name="T4" fmla="*/ 0 w 88"/>
                        <a:gd name="T5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88" h="9">
                          <a:moveTo>
                            <a:pt x="88" y="9"/>
                          </a:moveTo>
                          <a:lnTo>
                            <a:pt x="53" y="5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7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3532188" y="4057650"/>
                      <a:ext cx="117475" cy="76200"/>
                    </a:xfrm>
                    <a:custGeom>
                      <a:avLst/>
                      <a:gdLst>
                        <a:gd name="T0" fmla="*/ 74 w 74"/>
                        <a:gd name="T1" fmla="*/ 0 h 48"/>
                        <a:gd name="T2" fmla="*/ 61 w 74"/>
                        <a:gd name="T3" fmla="*/ 8 h 48"/>
                        <a:gd name="T4" fmla="*/ 0 w 74"/>
                        <a:gd name="T5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4" h="48">
                          <a:moveTo>
                            <a:pt x="74" y="0"/>
                          </a:moveTo>
                          <a:lnTo>
                            <a:pt x="61" y="8"/>
                          </a:lnTo>
                          <a:lnTo>
                            <a:pt x="0" y="48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8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3351213" y="4175125"/>
                      <a:ext cx="111125" cy="84137"/>
                    </a:xfrm>
                    <a:custGeom>
                      <a:avLst/>
                      <a:gdLst>
                        <a:gd name="T0" fmla="*/ 70 w 70"/>
                        <a:gd name="T1" fmla="*/ 0 h 53"/>
                        <a:gd name="T2" fmla="*/ 18 w 70"/>
                        <a:gd name="T3" fmla="*/ 35 h 53"/>
                        <a:gd name="T4" fmla="*/ 0 w 70"/>
                        <a:gd name="T5" fmla="*/ 53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0" h="53">
                          <a:moveTo>
                            <a:pt x="70" y="0"/>
                          </a:moveTo>
                          <a:lnTo>
                            <a:pt x="18" y="35"/>
                          </a:lnTo>
                          <a:lnTo>
                            <a:pt x="0" y="53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89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3170238" y="4306888"/>
                      <a:ext cx="111125" cy="84137"/>
                    </a:xfrm>
                    <a:custGeom>
                      <a:avLst/>
                      <a:gdLst>
                        <a:gd name="T0" fmla="*/ 70 w 70"/>
                        <a:gd name="T1" fmla="*/ 0 h 53"/>
                        <a:gd name="T2" fmla="*/ 66 w 70"/>
                        <a:gd name="T3" fmla="*/ 0 h 53"/>
                        <a:gd name="T4" fmla="*/ 0 w 70"/>
                        <a:gd name="T5" fmla="*/ 53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0" h="53">
                          <a:moveTo>
                            <a:pt x="70" y="0"/>
                          </a:moveTo>
                          <a:lnTo>
                            <a:pt x="66" y="0"/>
                          </a:lnTo>
                          <a:lnTo>
                            <a:pt x="0" y="53"/>
                          </a:lnTo>
                        </a:path>
                      </a:pathLst>
                    </a:cu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90" name="Line 6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67050" y="4446588"/>
                      <a:ext cx="41275" cy="41275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</p:grpSp>
              <p:sp>
                <p:nvSpPr>
                  <p:cNvPr id="69" name="Freeform 67"/>
                  <p:cNvSpPr>
                    <a:spLocks/>
                  </p:cNvSpPr>
                  <p:nvPr/>
                </p:nvSpPr>
                <p:spPr bwMode="auto">
                  <a:xfrm>
                    <a:off x="9279628" y="3200586"/>
                    <a:ext cx="2249488" cy="1125537"/>
                  </a:xfrm>
                  <a:custGeom>
                    <a:avLst/>
                    <a:gdLst>
                      <a:gd name="T0" fmla="*/ 166 w 1417"/>
                      <a:gd name="T1" fmla="*/ 149 h 709"/>
                      <a:gd name="T2" fmla="*/ 166 w 1417"/>
                      <a:gd name="T3" fmla="*/ 149 h 709"/>
                      <a:gd name="T4" fmla="*/ 113 w 1417"/>
                      <a:gd name="T5" fmla="*/ 197 h 709"/>
                      <a:gd name="T6" fmla="*/ 70 w 1417"/>
                      <a:gd name="T7" fmla="*/ 250 h 709"/>
                      <a:gd name="T8" fmla="*/ 30 w 1417"/>
                      <a:gd name="T9" fmla="*/ 306 h 709"/>
                      <a:gd name="T10" fmla="*/ 0 w 1417"/>
                      <a:gd name="T11" fmla="*/ 359 h 709"/>
                      <a:gd name="T12" fmla="*/ 0 w 1417"/>
                      <a:gd name="T13" fmla="*/ 359 h 709"/>
                      <a:gd name="T14" fmla="*/ 26 w 1417"/>
                      <a:gd name="T15" fmla="*/ 359 h 709"/>
                      <a:gd name="T16" fmla="*/ 91 w 1417"/>
                      <a:gd name="T17" fmla="*/ 359 h 709"/>
                      <a:gd name="T18" fmla="*/ 192 w 1417"/>
                      <a:gd name="T19" fmla="*/ 363 h 709"/>
                      <a:gd name="T20" fmla="*/ 249 w 1417"/>
                      <a:gd name="T21" fmla="*/ 372 h 709"/>
                      <a:gd name="T22" fmla="*/ 315 w 1417"/>
                      <a:gd name="T23" fmla="*/ 385 h 709"/>
                      <a:gd name="T24" fmla="*/ 376 w 1417"/>
                      <a:gd name="T25" fmla="*/ 403 h 709"/>
                      <a:gd name="T26" fmla="*/ 441 w 1417"/>
                      <a:gd name="T27" fmla="*/ 425 h 709"/>
                      <a:gd name="T28" fmla="*/ 511 w 1417"/>
                      <a:gd name="T29" fmla="*/ 451 h 709"/>
                      <a:gd name="T30" fmla="*/ 573 w 1417"/>
                      <a:gd name="T31" fmla="*/ 486 h 709"/>
                      <a:gd name="T32" fmla="*/ 638 w 1417"/>
                      <a:gd name="T33" fmla="*/ 530 h 709"/>
                      <a:gd name="T34" fmla="*/ 695 w 1417"/>
                      <a:gd name="T35" fmla="*/ 578 h 709"/>
                      <a:gd name="T36" fmla="*/ 721 w 1417"/>
                      <a:gd name="T37" fmla="*/ 608 h 709"/>
                      <a:gd name="T38" fmla="*/ 748 w 1417"/>
                      <a:gd name="T39" fmla="*/ 639 h 709"/>
                      <a:gd name="T40" fmla="*/ 774 w 1417"/>
                      <a:gd name="T41" fmla="*/ 674 h 709"/>
                      <a:gd name="T42" fmla="*/ 796 w 1417"/>
                      <a:gd name="T43" fmla="*/ 709 h 709"/>
                      <a:gd name="T44" fmla="*/ 796 w 1417"/>
                      <a:gd name="T45" fmla="*/ 709 h 709"/>
                      <a:gd name="T46" fmla="*/ 800 w 1417"/>
                      <a:gd name="T47" fmla="*/ 687 h 709"/>
                      <a:gd name="T48" fmla="*/ 826 w 1417"/>
                      <a:gd name="T49" fmla="*/ 635 h 709"/>
                      <a:gd name="T50" fmla="*/ 870 w 1417"/>
                      <a:gd name="T51" fmla="*/ 556 h 709"/>
                      <a:gd name="T52" fmla="*/ 896 w 1417"/>
                      <a:gd name="T53" fmla="*/ 512 h 709"/>
                      <a:gd name="T54" fmla="*/ 931 w 1417"/>
                      <a:gd name="T55" fmla="*/ 473 h 709"/>
                      <a:gd name="T56" fmla="*/ 971 w 1417"/>
                      <a:gd name="T57" fmla="*/ 429 h 709"/>
                      <a:gd name="T58" fmla="*/ 1019 w 1417"/>
                      <a:gd name="T59" fmla="*/ 385 h 709"/>
                      <a:gd name="T60" fmla="*/ 1067 w 1417"/>
                      <a:gd name="T61" fmla="*/ 350 h 709"/>
                      <a:gd name="T62" fmla="*/ 1124 w 1417"/>
                      <a:gd name="T63" fmla="*/ 315 h 709"/>
                      <a:gd name="T64" fmla="*/ 1190 w 1417"/>
                      <a:gd name="T65" fmla="*/ 289 h 709"/>
                      <a:gd name="T66" fmla="*/ 1260 w 1417"/>
                      <a:gd name="T67" fmla="*/ 271 h 709"/>
                      <a:gd name="T68" fmla="*/ 1295 w 1417"/>
                      <a:gd name="T69" fmla="*/ 263 h 709"/>
                      <a:gd name="T70" fmla="*/ 1334 w 1417"/>
                      <a:gd name="T71" fmla="*/ 263 h 709"/>
                      <a:gd name="T72" fmla="*/ 1378 w 1417"/>
                      <a:gd name="T73" fmla="*/ 258 h 709"/>
                      <a:gd name="T74" fmla="*/ 1417 w 1417"/>
                      <a:gd name="T75" fmla="*/ 263 h 709"/>
                      <a:gd name="T76" fmla="*/ 1417 w 1417"/>
                      <a:gd name="T77" fmla="*/ 263 h 709"/>
                      <a:gd name="T78" fmla="*/ 1395 w 1417"/>
                      <a:gd name="T79" fmla="*/ 236 h 709"/>
                      <a:gd name="T80" fmla="*/ 1330 w 1417"/>
                      <a:gd name="T81" fmla="*/ 175 h 709"/>
                      <a:gd name="T82" fmla="*/ 1277 w 1417"/>
                      <a:gd name="T83" fmla="*/ 136 h 709"/>
                      <a:gd name="T84" fmla="*/ 1220 w 1417"/>
                      <a:gd name="T85" fmla="*/ 88 h 709"/>
                      <a:gd name="T86" fmla="*/ 1146 w 1417"/>
                      <a:gd name="T87" fmla="*/ 44 h 709"/>
                      <a:gd name="T88" fmla="*/ 1067 w 1417"/>
                      <a:gd name="T89" fmla="*/ 0 h 7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417" h="709">
                        <a:moveTo>
                          <a:pt x="166" y="149"/>
                        </a:moveTo>
                        <a:lnTo>
                          <a:pt x="166" y="149"/>
                        </a:lnTo>
                        <a:lnTo>
                          <a:pt x="113" y="197"/>
                        </a:lnTo>
                        <a:lnTo>
                          <a:pt x="70" y="250"/>
                        </a:lnTo>
                        <a:lnTo>
                          <a:pt x="30" y="306"/>
                        </a:lnTo>
                        <a:lnTo>
                          <a:pt x="0" y="359"/>
                        </a:lnTo>
                        <a:lnTo>
                          <a:pt x="0" y="359"/>
                        </a:lnTo>
                        <a:lnTo>
                          <a:pt x="26" y="359"/>
                        </a:lnTo>
                        <a:lnTo>
                          <a:pt x="91" y="359"/>
                        </a:lnTo>
                        <a:lnTo>
                          <a:pt x="192" y="363"/>
                        </a:lnTo>
                        <a:lnTo>
                          <a:pt x="249" y="372"/>
                        </a:lnTo>
                        <a:lnTo>
                          <a:pt x="315" y="385"/>
                        </a:lnTo>
                        <a:lnTo>
                          <a:pt x="376" y="403"/>
                        </a:lnTo>
                        <a:lnTo>
                          <a:pt x="441" y="425"/>
                        </a:lnTo>
                        <a:lnTo>
                          <a:pt x="511" y="451"/>
                        </a:lnTo>
                        <a:lnTo>
                          <a:pt x="573" y="486"/>
                        </a:lnTo>
                        <a:lnTo>
                          <a:pt x="638" y="530"/>
                        </a:lnTo>
                        <a:lnTo>
                          <a:pt x="695" y="578"/>
                        </a:lnTo>
                        <a:lnTo>
                          <a:pt x="721" y="608"/>
                        </a:lnTo>
                        <a:lnTo>
                          <a:pt x="748" y="639"/>
                        </a:lnTo>
                        <a:lnTo>
                          <a:pt x="774" y="674"/>
                        </a:lnTo>
                        <a:lnTo>
                          <a:pt x="796" y="709"/>
                        </a:lnTo>
                        <a:lnTo>
                          <a:pt x="796" y="709"/>
                        </a:lnTo>
                        <a:lnTo>
                          <a:pt x="800" y="687"/>
                        </a:lnTo>
                        <a:lnTo>
                          <a:pt x="826" y="635"/>
                        </a:lnTo>
                        <a:lnTo>
                          <a:pt x="870" y="556"/>
                        </a:lnTo>
                        <a:lnTo>
                          <a:pt x="896" y="512"/>
                        </a:lnTo>
                        <a:lnTo>
                          <a:pt x="931" y="473"/>
                        </a:lnTo>
                        <a:lnTo>
                          <a:pt x="971" y="429"/>
                        </a:lnTo>
                        <a:lnTo>
                          <a:pt x="1019" y="385"/>
                        </a:lnTo>
                        <a:lnTo>
                          <a:pt x="1067" y="350"/>
                        </a:lnTo>
                        <a:lnTo>
                          <a:pt x="1124" y="315"/>
                        </a:lnTo>
                        <a:lnTo>
                          <a:pt x="1190" y="289"/>
                        </a:lnTo>
                        <a:lnTo>
                          <a:pt x="1260" y="271"/>
                        </a:lnTo>
                        <a:lnTo>
                          <a:pt x="1295" y="263"/>
                        </a:lnTo>
                        <a:lnTo>
                          <a:pt x="1334" y="263"/>
                        </a:lnTo>
                        <a:lnTo>
                          <a:pt x="1378" y="258"/>
                        </a:lnTo>
                        <a:lnTo>
                          <a:pt x="1417" y="263"/>
                        </a:lnTo>
                        <a:lnTo>
                          <a:pt x="1417" y="263"/>
                        </a:lnTo>
                        <a:lnTo>
                          <a:pt x="1395" y="236"/>
                        </a:lnTo>
                        <a:lnTo>
                          <a:pt x="1330" y="175"/>
                        </a:lnTo>
                        <a:lnTo>
                          <a:pt x="1277" y="136"/>
                        </a:lnTo>
                        <a:lnTo>
                          <a:pt x="1220" y="88"/>
                        </a:lnTo>
                        <a:lnTo>
                          <a:pt x="1146" y="44"/>
                        </a:lnTo>
                        <a:lnTo>
                          <a:pt x="1067" y="0"/>
                        </a:lnTo>
                      </a:path>
                    </a:pathLst>
                  </a:custGeom>
                  <a:noFill/>
                  <a:ln w="206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0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1202091" y="3340286"/>
                    <a:ext cx="7938" cy="0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8063603" y="2137192"/>
                    <a:ext cx="3576638" cy="3379001"/>
                    <a:chOff x="1587500" y="3187931"/>
                    <a:chExt cx="3576638" cy="3379001"/>
                  </a:xfrm>
                </p:grpSpPr>
                <p:sp>
                  <p:nvSpPr>
                    <p:cNvPr id="74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2309813" y="3390900"/>
                      <a:ext cx="2771775" cy="2263775"/>
                    </a:xfrm>
                    <a:custGeom>
                      <a:avLst/>
                      <a:gdLst>
                        <a:gd name="T0" fmla="*/ 0 w 1746"/>
                        <a:gd name="T1" fmla="*/ 0 h 1426"/>
                        <a:gd name="T2" fmla="*/ 0 w 1746"/>
                        <a:gd name="T3" fmla="*/ 1426 h 1426"/>
                        <a:gd name="T4" fmla="*/ 1746 w 1746"/>
                        <a:gd name="T5" fmla="*/ 1426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746" h="1426">
                          <a:moveTo>
                            <a:pt x="0" y="0"/>
                          </a:moveTo>
                          <a:lnTo>
                            <a:pt x="0" y="1426"/>
                          </a:lnTo>
                          <a:lnTo>
                            <a:pt x="1746" y="1426"/>
                          </a:lnTo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75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2295752" y="3306763"/>
                      <a:ext cx="55563" cy="104775"/>
                    </a:xfrm>
                    <a:custGeom>
                      <a:avLst/>
                      <a:gdLst>
                        <a:gd name="T0" fmla="*/ 0 w 35"/>
                        <a:gd name="T1" fmla="*/ 66 h 66"/>
                        <a:gd name="T2" fmla="*/ 18 w 35"/>
                        <a:gd name="T3" fmla="*/ 0 h 66"/>
                        <a:gd name="T4" fmla="*/ 35 w 35"/>
                        <a:gd name="T5" fmla="*/ 66 h 66"/>
                        <a:gd name="T6" fmla="*/ 0 w 35"/>
                        <a:gd name="T7" fmla="*/ 66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5" h="66">
                          <a:moveTo>
                            <a:pt x="0" y="66"/>
                          </a:moveTo>
                          <a:lnTo>
                            <a:pt x="18" y="0"/>
                          </a:lnTo>
                          <a:lnTo>
                            <a:pt x="35" y="66"/>
                          </a:lnTo>
                          <a:lnTo>
                            <a:pt x="0" y="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76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059363" y="5627688"/>
                      <a:ext cx="104775" cy="55562"/>
                    </a:xfrm>
                    <a:custGeom>
                      <a:avLst/>
                      <a:gdLst>
                        <a:gd name="T0" fmla="*/ 0 w 66"/>
                        <a:gd name="T1" fmla="*/ 35 h 35"/>
                        <a:gd name="T2" fmla="*/ 66 w 66"/>
                        <a:gd name="T3" fmla="*/ 17 h 35"/>
                        <a:gd name="T4" fmla="*/ 0 w 66"/>
                        <a:gd name="T5" fmla="*/ 0 h 35"/>
                        <a:gd name="T6" fmla="*/ 0 w 66"/>
                        <a:gd name="T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66" h="35">
                          <a:moveTo>
                            <a:pt x="0" y="35"/>
                          </a:moveTo>
                          <a:lnTo>
                            <a:pt x="66" y="17"/>
                          </a:lnTo>
                          <a:lnTo>
                            <a:pt x="0" y="0"/>
                          </a:lnTo>
                          <a:lnTo>
                            <a:pt x="0" y="3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77" name="Line 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643063" y="5654675"/>
                      <a:ext cx="666750" cy="73025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78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1587500" y="6350000"/>
                      <a:ext cx="90488" cy="96837"/>
                    </a:xfrm>
                    <a:custGeom>
                      <a:avLst/>
                      <a:gdLst>
                        <a:gd name="T0" fmla="*/ 31 w 57"/>
                        <a:gd name="T1" fmla="*/ 0 h 61"/>
                        <a:gd name="T2" fmla="*/ 0 w 57"/>
                        <a:gd name="T3" fmla="*/ 61 h 61"/>
                        <a:gd name="T4" fmla="*/ 57 w 57"/>
                        <a:gd name="T5" fmla="*/ 26 h 61"/>
                        <a:gd name="T6" fmla="*/ 31 w 57"/>
                        <a:gd name="T7" fmla="*/ 0 h 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57" h="61">
                          <a:moveTo>
                            <a:pt x="31" y="0"/>
                          </a:moveTo>
                          <a:lnTo>
                            <a:pt x="0" y="61"/>
                          </a:lnTo>
                          <a:lnTo>
                            <a:pt x="57" y="26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09539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>
                        <a:solidFill>
                          <a:prstClr val="black"/>
                        </a:solidFill>
                        <a:latin typeface="Arial"/>
                        <a:ea typeface="微软雅黑"/>
                      </a:endParaRPr>
                    </a:p>
                  </p:txBody>
                </p:sp>
                <p:sp>
                  <p:nvSpPr>
                    <p:cNvPr id="79" name="Rectangle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3460" y="3187931"/>
                      <a:ext cx="120226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4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z</a:t>
                      </a:r>
                      <a:endParaRPr lang="zh-CN" altLang="zh-CN" sz="2000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  <p:sp>
                  <p:nvSpPr>
                    <p:cNvPr id="80" name="Rectangle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4250" y="5662613"/>
                      <a:ext cx="292100" cy="3619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0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O</a:t>
                      </a:r>
                      <a:endParaRPr lang="zh-CN" altLang="zh-CN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  <p:sp>
                  <p:nvSpPr>
                    <p:cNvPr id="81" name="Rectangl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48064" y="6197600"/>
                      <a:ext cx="153888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4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x</a:t>
                      </a:r>
                      <a:endParaRPr lang="zh-CN" altLang="zh-CN" sz="2000" b="1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  <p:sp>
                  <p:nvSpPr>
                    <p:cNvPr id="82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97450" y="5613400"/>
                      <a:ext cx="136256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2860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743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200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657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zh-CN" altLang="zh-CN" sz="24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/>
                        </a:rPr>
                        <a:t>y</a:t>
                      </a:r>
                      <a:endParaRPr lang="zh-CN" altLang="zh-CN" sz="2000" b="1" dirty="0" smtClean="0">
                        <a:solidFill>
                          <a:prstClr val="black"/>
                        </a:solidFill>
                        <a:ea typeface="微软雅黑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矩形 71"/>
                      <p:cNvSpPr/>
                      <p:nvPr/>
                    </p:nvSpPr>
                    <p:spPr>
                      <a:xfrm>
                        <a:off x="10305406" y="3797654"/>
                        <a:ext cx="466473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l-GR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𝛴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1" name="矩形 1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05406" y="3797654"/>
                        <a:ext cx="466473" cy="46166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3" name="椭圆 72"/>
                  <p:cNvSpPr/>
                  <p:nvPr/>
                </p:nvSpPr>
                <p:spPr>
                  <a:xfrm>
                    <a:off x="10212304" y="3366788"/>
                    <a:ext cx="83021" cy="75971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10511997" y="2851333"/>
                  <a:ext cx="10758" cy="1678782"/>
                </a:xfrm>
                <a:prstGeom prst="line">
                  <a:avLst/>
                </a:prstGeom>
                <a:ln w="2222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平行四边形 65"/>
                <p:cNvSpPr/>
                <p:nvPr/>
              </p:nvSpPr>
              <p:spPr>
                <a:xfrm>
                  <a:off x="10170251" y="4408830"/>
                  <a:ext cx="683491" cy="264154"/>
                </a:xfrm>
                <a:prstGeom prst="parallelogram">
                  <a:avLst>
                    <a:gd name="adj" fmla="val 84347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 flipV="1">
                  <a:off x="10470486" y="4530115"/>
                  <a:ext cx="5226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/>
                  <p:cNvSpPr/>
                  <p:nvPr/>
                </p:nvSpPr>
                <p:spPr>
                  <a:xfrm>
                    <a:off x="10655082" y="1358285"/>
                    <a:ext cx="125765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2" name="矩形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5082" y="1358285"/>
                    <a:ext cx="125765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85" r="-485"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1" name="菱形 90"/>
            <p:cNvSpPr/>
            <p:nvPr/>
          </p:nvSpPr>
          <p:spPr>
            <a:xfrm rot="19949779">
              <a:off x="5583303" y="3413836"/>
              <a:ext cx="745079" cy="532116"/>
            </a:xfrm>
            <a:prstGeom prst="diamond">
              <a:avLst/>
            </a:prstGeom>
            <a:solidFill>
              <a:schemeClr val="accent1">
                <a:lumMod val="40000"/>
                <a:lumOff val="60000"/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>
                <a:xfrm>
                  <a:off x="6195187" y="5125539"/>
                  <a:ext cx="5801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187" y="5125539"/>
                  <a:ext cx="58015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/>
                <p:cNvSpPr/>
                <p:nvPr/>
              </p:nvSpPr>
              <p:spPr>
                <a:xfrm>
                  <a:off x="5246645" y="3429808"/>
                  <a:ext cx="5801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645" y="3429808"/>
                  <a:ext cx="58015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1906671" y="2735977"/>
                <a:ext cx="2980944" cy="682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671" y="2735977"/>
                <a:ext cx="2980944" cy="6823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1450553" y="2226299"/>
                <a:ext cx="4067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53" y="2226299"/>
                <a:ext cx="4067524" cy="461665"/>
              </a:xfrm>
              <a:prstGeom prst="rect">
                <a:avLst/>
              </a:prstGeom>
              <a:blipFill>
                <a:blip r:embed="rId9"/>
                <a:stretch>
                  <a:fillRect l="-239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1905089" y="3422100"/>
                <a:ext cx="2827184" cy="682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89" y="3422100"/>
                <a:ext cx="2827184" cy="6823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2284038" y="4136207"/>
                <a:ext cx="4261359" cy="1801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den>
                    </m:f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 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38" y="4136207"/>
                <a:ext cx="4261359" cy="1801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5289656" y="360409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曲面</a:t>
            </a:r>
            <a:r>
              <a:rPr lang="zh-CN" altLang="en-US" sz="2400" dirty="0" smtClean="0">
                <a:solidFill>
                  <a:srgbClr val="FF0000"/>
                </a:solidFill>
              </a:rPr>
              <a:t>面积元素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5636519" y="5063695"/>
                <a:ext cx="6431697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19" y="5063695"/>
                <a:ext cx="6431697" cy="84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1450553" y="5925019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当</a:t>
            </a:r>
            <a:r>
              <a:rPr lang="zh-CN" altLang="en-US" sz="2400" dirty="0" smtClean="0">
                <a:solidFill>
                  <a:prstClr val="black"/>
                </a:solidFill>
              </a:rPr>
              <a:t>曲面投影到其他坐标面时，以上结论类似。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30293" y="2117396"/>
                <a:ext cx="2226892" cy="95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293" y="2117396"/>
                <a:ext cx="2226892" cy="9577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75595" y="426680"/>
                <a:ext cx="37430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求半径为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的球面的</a:t>
                </a:r>
                <a:r>
                  <a:rPr lang="zh-CN" altLang="en-US" sz="2400" dirty="0" smtClean="0"/>
                  <a:t>面积。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426680"/>
                <a:ext cx="3743012" cy="461665"/>
              </a:xfrm>
              <a:prstGeom prst="rect">
                <a:avLst/>
              </a:prstGeom>
              <a:blipFill>
                <a:blip r:embed="rId2"/>
                <a:stretch>
                  <a:fillRect l="-2443" t="-14474" r="-179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29878" y="365125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1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29878" y="9499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75595" y="1011455"/>
                <a:ext cx="94679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设球面方程为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1011455"/>
                <a:ext cx="9467977" cy="461665"/>
              </a:xfrm>
              <a:prstGeom prst="rect">
                <a:avLst/>
              </a:prstGeom>
              <a:blipFill>
                <a:blip r:embed="rId3"/>
                <a:stretch>
                  <a:fillRect l="-96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75595" y="1596230"/>
                <a:ext cx="10371365" cy="765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1596230"/>
                <a:ext cx="10371365" cy="765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5" y="3406106"/>
                <a:ext cx="9106759" cy="893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3406106"/>
                <a:ext cx="9106759" cy="893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51777" y="2362081"/>
                <a:ext cx="8007641" cy="892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77" y="2362081"/>
                <a:ext cx="8007641" cy="892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775595" y="5343324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考虑投影到其他两坐标面时，面积如何计算？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37461" y="4298786"/>
                <a:ext cx="3486532" cy="733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61" y="4298786"/>
                <a:ext cx="3486532" cy="733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8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75595" y="426680"/>
                <a:ext cx="8406660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求曲面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400" dirty="0" smtClean="0"/>
                  <a:t>部分</a:t>
                </a:r>
                <a:r>
                  <a:rPr lang="zh-CN" altLang="en-US" sz="2400" dirty="0"/>
                  <a:t>的</a:t>
                </a:r>
                <a:r>
                  <a:rPr lang="zh-CN" altLang="en-US" sz="2400" dirty="0" smtClean="0"/>
                  <a:t>面积，其中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426680"/>
                <a:ext cx="8406660" cy="539571"/>
              </a:xfrm>
              <a:prstGeom prst="rect">
                <a:avLst/>
              </a:prstGeom>
              <a:blipFill>
                <a:blip r:embed="rId2"/>
                <a:stretch>
                  <a:fillRect l="-1088" t="-1124" b="-17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29878" y="443031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2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29878" y="9499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75594" y="1011455"/>
                <a:ext cx="104164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设曲面方程为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,−2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,−2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4" y="1011455"/>
                <a:ext cx="10416405" cy="461665"/>
              </a:xfrm>
              <a:prstGeom prst="rect">
                <a:avLst/>
              </a:prstGeom>
              <a:blipFill>
                <a:blip r:embed="rId3"/>
                <a:stretch>
                  <a:fillRect l="-87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75594" y="1979989"/>
                <a:ext cx="7534691" cy="1413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altLang="zh-CN" sz="2400" b="1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4" y="1979989"/>
                <a:ext cx="7534691" cy="141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83411" y="1518324"/>
                <a:ext cx="313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曲面投影到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坐标面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11" y="1518324"/>
                <a:ext cx="3136243" cy="461665"/>
              </a:xfrm>
              <a:prstGeom prst="rect">
                <a:avLst/>
              </a:prstGeom>
              <a:blipFill>
                <a:blip r:embed="rId5"/>
                <a:stretch>
                  <a:fillRect l="-3113" t="-14474" r="-214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83412" y="4385597"/>
                <a:ext cx="313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曲面投影到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坐标面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12" y="4385597"/>
                <a:ext cx="3136243" cy="461665"/>
              </a:xfrm>
              <a:prstGeom prst="rect">
                <a:avLst/>
              </a:prstGeom>
              <a:blipFill>
                <a:blip r:embed="rId6"/>
                <a:stretch>
                  <a:fillRect l="-3113" t="-14474" r="-175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83411" y="4802058"/>
                <a:ext cx="8086381" cy="139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altLang="zh-CN" sz="2400" b="1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11" y="4802058"/>
                <a:ext cx="8086381" cy="139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0012756" y="4241104"/>
            <a:ext cx="2077159" cy="2212641"/>
            <a:chOff x="10003316" y="3317826"/>
            <a:chExt cx="2077159" cy="2212641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10441362" y="3908447"/>
              <a:ext cx="1123720" cy="116253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0399923" y="3426923"/>
              <a:ext cx="22034" cy="2103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10003316" y="4478695"/>
              <a:ext cx="1972020" cy="11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0056985" y="3317826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6985" y="3317826"/>
                  <a:ext cx="36497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1701269" y="4120379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269" y="4120379"/>
                  <a:ext cx="3792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0498561" y="3644658"/>
                  <a:ext cx="1067793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561" y="3644658"/>
                  <a:ext cx="1067793" cy="3724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9752545" y="1965847"/>
            <a:ext cx="2175972" cy="1339956"/>
            <a:chOff x="9743965" y="3946741"/>
            <a:chExt cx="2175972" cy="1339956"/>
          </a:xfrm>
        </p:grpSpPr>
        <p:grpSp>
          <p:nvGrpSpPr>
            <p:cNvPr id="20" name="组合 19"/>
            <p:cNvGrpSpPr/>
            <p:nvPr/>
          </p:nvGrpSpPr>
          <p:grpSpPr>
            <a:xfrm>
              <a:off x="9743965" y="3946741"/>
              <a:ext cx="2175972" cy="1339956"/>
              <a:chOff x="9692713" y="3623626"/>
              <a:chExt cx="2175972" cy="1339956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692713" y="3730727"/>
                <a:ext cx="1517431" cy="1232855"/>
                <a:chOff x="9196954" y="3664626"/>
                <a:chExt cx="1517431" cy="1232855"/>
              </a:xfrm>
            </p:grpSpPr>
            <p:cxnSp>
              <p:nvCxnSpPr>
                <p:cNvPr id="24" name="直接箭头连接符 23"/>
                <p:cNvCxnSpPr/>
                <p:nvPr/>
              </p:nvCxnSpPr>
              <p:spPr>
                <a:xfrm flipV="1">
                  <a:off x="9196954" y="4412014"/>
                  <a:ext cx="1236521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/>
                <p:nvPr/>
              </p:nvCxnSpPr>
              <p:spPr>
                <a:xfrm flipV="1">
                  <a:off x="9815214" y="3819542"/>
                  <a:ext cx="1" cy="10779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9458417" y="3664626"/>
                      <a:ext cx="36497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2" name="矩形 4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58417" y="3664626"/>
                      <a:ext cx="364972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矩形 26"/>
                    <p:cNvSpPr/>
                    <p:nvPr/>
                  </p:nvSpPr>
                  <p:spPr>
                    <a:xfrm>
                      <a:off x="10331780" y="4257501"/>
                      <a:ext cx="38260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3" name="矩形 4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1780" y="4257501"/>
                      <a:ext cx="382605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/>
                  <p:cNvSpPr/>
                  <p:nvPr/>
                </p:nvSpPr>
                <p:spPr>
                  <a:xfrm>
                    <a:off x="10307040" y="3623626"/>
                    <a:ext cx="1561645" cy="6127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矩形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7040" y="3623626"/>
                    <a:ext cx="1561645" cy="6127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椭圆 20"/>
            <p:cNvSpPr/>
            <p:nvPr/>
          </p:nvSpPr>
          <p:spPr>
            <a:xfrm>
              <a:off x="10004176" y="4427535"/>
              <a:ext cx="716097" cy="747389"/>
            </a:xfrm>
            <a:prstGeom prst="ellipse">
              <a:avLst/>
            </a:prstGeom>
            <a:solidFill>
              <a:schemeClr val="accent1">
                <a:alpha val="21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775594" y="3350545"/>
                <a:ext cx="9069599" cy="871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</a:rPr>
                  <a:t> </a:t>
                </a:r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4" y="3350545"/>
                <a:ext cx="9069599" cy="8715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300" y="365125"/>
            <a:ext cx="29241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质心</a:t>
            </a:r>
            <a:endParaRPr lang="zh-CN" altLang="en-US" sz="2800" b="1" dirty="0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9661793" y="822325"/>
            <a:ext cx="11017" cy="192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9166034" y="2104222"/>
            <a:ext cx="2379643" cy="2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/>
        </p:nvSpPr>
        <p:spPr>
          <a:xfrm>
            <a:off x="10068959" y="1245082"/>
            <a:ext cx="852207" cy="677361"/>
          </a:xfrm>
          <a:custGeom>
            <a:avLst/>
            <a:gdLst>
              <a:gd name="connsiteX0" fmla="*/ 66559 w 852207"/>
              <a:gd name="connsiteY0" fmla="*/ 132027 h 677361"/>
              <a:gd name="connsiteX1" fmla="*/ 176728 w 852207"/>
              <a:gd name="connsiteY1" fmla="*/ 10841 h 677361"/>
              <a:gd name="connsiteX2" fmla="*/ 375032 w 852207"/>
              <a:gd name="connsiteY2" fmla="*/ 10841 h 677361"/>
              <a:gd name="connsiteX3" fmla="*/ 584352 w 852207"/>
              <a:gd name="connsiteY3" fmla="*/ 54909 h 677361"/>
              <a:gd name="connsiteX4" fmla="*/ 716555 w 852207"/>
              <a:gd name="connsiteY4" fmla="*/ 187111 h 677361"/>
              <a:gd name="connsiteX5" fmla="*/ 837740 w 852207"/>
              <a:gd name="connsiteY5" fmla="*/ 363381 h 677361"/>
              <a:gd name="connsiteX6" fmla="*/ 837740 w 852207"/>
              <a:gd name="connsiteY6" fmla="*/ 506600 h 677361"/>
              <a:gd name="connsiteX7" fmla="*/ 727571 w 852207"/>
              <a:gd name="connsiteY7" fmla="*/ 627786 h 677361"/>
              <a:gd name="connsiteX8" fmla="*/ 562318 w 852207"/>
              <a:gd name="connsiteY8" fmla="*/ 671853 h 677361"/>
              <a:gd name="connsiteX9" fmla="*/ 308930 w 852207"/>
              <a:gd name="connsiteY9" fmla="*/ 671853 h 677361"/>
              <a:gd name="connsiteX10" fmla="*/ 154694 w 852207"/>
              <a:gd name="connsiteY10" fmla="*/ 627786 h 677361"/>
              <a:gd name="connsiteX11" fmla="*/ 22492 w 852207"/>
              <a:gd name="connsiteY11" fmla="*/ 517617 h 677361"/>
              <a:gd name="connsiteX12" fmla="*/ 458 w 852207"/>
              <a:gd name="connsiteY12" fmla="*/ 418465 h 677361"/>
              <a:gd name="connsiteX13" fmla="*/ 11475 w 852207"/>
              <a:gd name="connsiteY13" fmla="*/ 297280 h 677361"/>
              <a:gd name="connsiteX14" fmla="*/ 55542 w 852207"/>
              <a:gd name="connsiteY14" fmla="*/ 187111 h 677361"/>
              <a:gd name="connsiteX15" fmla="*/ 66559 w 852207"/>
              <a:gd name="connsiteY15" fmla="*/ 132027 h 67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2207" h="677361">
                <a:moveTo>
                  <a:pt x="66559" y="132027"/>
                </a:moveTo>
                <a:cubicBezTo>
                  <a:pt x="86757" y="102649"/>
                  <a:pt x="125316" y="31039"/>
                  <a:pt x="176728" y="10841"/>
                </a:cubicBezTo>
                <a:cubicBezTo>
                  <a:pt x="228140" y="-9357"/>
                  <a:pt x="307095" y="3496"/>
                  <a:pt x="375032" y="10841"/>
                </a:cubicBezTo>
                <a:cubicBezTo>
                  <a:pt x="442969" y="18186"/>
                  <a:pt x="527432" y="25531"/>
                  <a:pt x="584352" y="54909"/>
                </a:cubicBezTo>
                <a:cubicBezTo>
                  <a:pt x="641273" y="84287"/>
                  <a:pt x="674324" y="135699"/>
                  <a:pt x="716555" y="187111"/>
                </a:cubicBezTo>
                <a:cubicBezTo>
                  <a:pt x="758786" y="238523"/>
                  <a:pt x="817543" y="310133"/>
                  <a:pt x="837740" y="363381"/>
                </a:cubicBezTo>
                <a:cubicBezTo>
                  <a:pt x="857937" y="416629"/>
                  <a:pt x="856102" y="462533"/>
                  <a:pt x="837740" y="506600"/>
                </a:cubicBezTo>
                <a:cubicBezTo>
                  <a:pt x="819379" y="550668"/>
                  <a:pt x="773475" y="600244"/>
                  <a:pt x="727571" y="627786"/>
                </a:cubicBezTo>
                <a:cubicBezTo>
                  <a:pt x="681667" y="655328"/>
                  <a:pt x="632091" y="664509"/>
                  <a:pt x="562318" y="671853"/>
                </a:cubicBezTo>
                <a:cubicBezTo>
                  <a:pt x="492545" y="679197"/>
                  <a:pt x="376867" y="679198"/>
                  <a:pt x="308930" y="671853"/>
                </a:cubicBezTo>
                <a:cubicBezTo>
                  <a:pt x="240993" y="664509"/>
                  <a:pt x="202434" y="653492"/>
                  <a:pt x="154694" y="627786"/>
                </a:cubicBezTo>
                <a:cubicBezTo>
                  <a:pt x="106954" y="602080"/>
                  <a:pt x="48198" y="552504"/>
                  <a:pt x="22492" y="517617"/>
                </a:cubicBezTo>
                <a:cubicBezTo>
                  <a:pt x="-3214" y="482730"/>
                  <a:pt x="2294" y="455188"/>
                  <a:pt x="458" y="418465"/>
                </a:cubicBezTo>
                <a:cubicBezTo>
                  <a:pt x="-1378" y="381742"/>
                  <a:pt x="2294" y="335839"/>
                  <a:pt x="11475" y="297280"/>
                </a:cubicBezTo>
                <a:cubicBezTo>
                  <a:pt x="20656" y="258721"/>
                  <a:pt x="42689" y="216489"/>
                  <a:pt x="55542" y="187111"/>
                </a:cubicBezTo>
                <a:cubicBezTo>
                  <a:pt x="68395" y="157733"/>
                  <a:pt x="46361" y="161405"/>
                  <a:pt x="66559" y="13202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74942" y="178276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942" y="1782762"/>
                <a:ext cx="3792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661793" y="771046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793" y="771046"/>
                <a:ext cx="379206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9661793" y="1674564"/>
            <a:ext cx="170275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0351842" y="955712"/>
            <a:ext cx="0" cy="12807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068959" y="2051758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959" y="2051758"/>
                <a:ext cx="3792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9593431" y="1335396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431" y="1335396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/>
          <p:cNvCxnSpPr/>
          <p:nvPr/>
        </p:nvCxnSpPr>
        <p:spPr>
          <a:xfrm flipH="1">
            <a:off x="10351842" y="1520062"/>
            <a:ext cx="16132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10513169" y="1520062"/>
            <a:ext cx="1" cy="15450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367803" y="1160547"/>
                <a:ext cx="791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03" y="1160547"/>
                <a:ext cx="791179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82654" y="909545"/>
                <a:ext cx="8572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为区域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上平面薄片的面密度函数，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为其质心。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654" y="909545"/>
                <a:ext cx="8572668" cy="461665"/>
              </a:xfrm>
              <a:prstGeom prst="rect">
                <a:avLst/>
              </a:prstGeom>
              <a:blipFill>
                <a:blip r:embed="rId7"/>
                <a:stretch>
                  <a:fillRect l="-1067" t="-14474" r="-14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0468396" y="1535257"/>
                <a:ext cx="415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396" y="1535257"/>
                <a:ext cx="4158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82654" y="152006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则有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982873" y="1435254"/>
                <a:ext cx="7102009" cy="790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∬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sub>
                      <m:sup/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sub>
                      <m:sup/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873" y="1435254"/>
                <a:ext cx="7102009" cy="7901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001408" y="2289451"/>
                <a:ext cx="2625270" cy="940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∬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∬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08" y="2289451"/>
                <a:ext cx="2625270" cy="940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5151035" y="25288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同理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884819" y="2289450"/>
                <a:ext cx="2625014" cy="940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∬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∬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a:rPr lang="zh-CN" alt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819" y="2289450"/>
                <a:ext cx="2625014" cy="9404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167336" y="322990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600535" y="3121708"/>
                <a:ext cx="3336939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35" y="3121708"/>
                <a:ext cx="3336939" cy="624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937474" y="3121708"/>
                <a:ext cx="3337965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74" y="3121708"/>
                <a:ext cx="3337965" cy="6243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600535" y="3691565"/>
                <a:ext cx="3060325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质心：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35" y="3691565"/>
                <a:ext cx="3060325" cy="637354"/>
              </a:xfrm>
              <a:prstGeom prst="rect">
                <a:avLst/>
              </a:prstGeom>
              <a:blipFill>
                <a:blip r:embed="rId14"/>
                <a:stretch>
                  <a:fillRect l="-3187"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325443" y="3121708"/>
                <a:ext cx="3039102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43" y="3121708"/>
                <a:ext cx="3039102" cy="6243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146505" y="4327395"/>
                <a:ext cx="8943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为空间有界闭区域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上立体的密度函数，则其质心为：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505" y="4327395"/>
                <a:ext cx="8943602" cy="461665"/>
              </a:xfrm>
              <a:prstGeom prst="rect">
                <a:avLst/>
              </a:prstGeom>
              <a:blipFill>
                <a:blip r:embed="rId16"/>
                <a:stretch>
                  <a:fillRect l="-1022" t="-14474" r="-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600534" y="4787536"/>
                <a:ext cx="3507883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34" y="4787536"/>
                <a:ext cx="3507883" cy="637354"/>
              </a:xfrm>
              <a:prstGeom prst="rect">
                <a:avLst/>
              </a:prstGeom>
              <a:blipFill>
                <a:blip r:embed="rId17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5316224" y="491207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其中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148497" y="4794806"/>
                <a:ext cx="3731534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497" y="4794806"/>
                <a:ext cx="3731534" cy="6243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323921" y="5486797"/>
                <a:ext cx="3577326" cy="535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 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21" y="5486797"/>
                <a:ext cx="3577326" cy="535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901247" y="5486797"/>
                <a:ext cx="3578480" cy="535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𝑥𝑧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 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247" y="5486797"/>
                <a:ext cx="3578480" cy="5356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8475064" y="5462647"/>
                <a:ext cx="3507948" cy="535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zh-CN" altLang="en-US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064" y="5462647"/>
                <a:ext cx="3507948" cy="5356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443031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3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75595" y="504586"/>
                <a:ext cx="80542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求位于两圆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/>
                  <a:t>之间的均匀薄片的</a:t>
                </a:r>
                <a:r>
                  <a:rPr lang="zh-CN" altLang="en-US" sz="2400" dirty="0" smtClean="0"/>
                  <a:t>质心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504586"/>
                <a:ext cx="8054256" cy="461665"/>
              </a:xfrm>
              <a:prstGeom prst="rect">
                <a:avLst/>
              </a:prstGeom>
              <a:blipFill>
                <a:blip r:embed="rId3"/>
                <a:stretch>
                  <a:fillRect l="-1135" t="-14474" r="-15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8964011" y="829765"/>
            <a:ext cx="3049587" cy="3378199"/>
            <a:chOff x="2585245" y="2823818"/>
            <a:chExt cx="3049587" cy="3378199"/>
          </a:xfrm>
        </p:grpSpPr>
        <p:sp>
          <p:nvSpPr>
            <p:cNvPr id="7" name="Freeform 289"/>
            <p:cNvSpPr>
              <a:spLocks/>
            </p:cNvSpPr>
            <p:nvPr/>
          </p:nvSpPr>
          <p:spPr bwMode="auto">
            <a:xfrm>
              <a:off x="2585245" y="3230218"/>
              <a:ext cx="2557462" cy="2557462"/>
            </a:xfrm>
            <a:custGeom>
              <a:avLst/>
              <a:gdLst>
                <a:gd name="T0" fmla="*/ 1611 w 1611"/>
                <a:gd name="T1" fmla="*/ 803 h 1611"/>
                <a:gd name="T2" fmla="*/ 1596 w 1611"/>
                <a:gd name="T3" fmla="*/ 966 h 1611"/>
                <a:gd name="T4" fmla="*/ 1547 w 1611"/>
                <a:gd name="T5" fmla="*/ 1119 h 1611"/>
                <a:gd name="T6" fmla="*/ 1473 w 1611"/>
                <a:gd name="T7" fmla="*/ 1257 h 1611"/>
                <a:gd name="T8" fmla="*/ 1374 w 1611"/>
                <a:gd name="T9" fmla="*/ 1375 h 1611"/>
                <a:gd name="T10" fmla="*/ 1256 w 1611"/>
                <a:gd name="T11" fmla="*/ 1473 h 1611"/>
                <a:gd name="T12" fmla="*/ 1118 w 1611"/>
                <a:gd name="T13" fmla="*/ 1547 h 1611"/>
                <a:gd name="T14" fmla="*/ 970 w 1611"/>
                <a:gd name="T15" fmla="*/ 1592 h 1611"/>
                <a:gd name="T16" fmla="*/ 808 w 1611"/>
                <a:gd name="T17" fmla="*/ 1611 h 1611"/>
                <a:gd name="T18" fmla="*/ 724 w 1611"/>
                <a:gd name="T19" fmla="*/ 1606 h 1611"/>
                <a:gd name="T20" fmla="*/ 566 w 1611"/>
                <a:gd name="T21" fmla="*/ 1572 h 1611"/>
                <a:gd name="T22" fmla="*/ 424 w 1611"/>
                <a:gd name="T23" fmla="*/ 1513 h 1611"/>
                <a:gd name="T24" fmla="*/ 295 w 1611"/>
                <a:gd name="T25" fmla="*/ 1424 h 1611"/>
                <a:gd name="T26" fmla="*/ 187 w 1611"/>
                <a:gd name="T27" fmla="*/ 1316 h 1611"/>
                <a:gd name="T28" fmla="*/ 98 w 1611"/>
                <a:gd name="T29" fmla="*/ 1188 h 1611"/>
                <a:gd name="T30" fmla="*/ 39 w 1611"/>
                <a:gd name="T31" fmla="*/ 1045 h 1611"/>
                <a:gd name="T32" fmla="*/ 5 w 1611"/>
                <a:gd name="T33" fmla="*/ 887 h 1611"/>
                <a:gd name="T34" fmla="*/ 0 w 1611"/>
                <a:gd name="T35" fmla="*/ 803 h 1611"/>
                <a:gd name="T36" fmla="*/ 20 w 1611"/>
                <a:gd name="T37" fmla="*/ 641 h 1611"/>
                <a:gd name="T38" fmla="*/ 64 w 1611"/>
                <a:gd name="T39" fmla="*/ 493 h 1611"/>
                <a:gd name="T40" fmla="*/ 138 w 1611"/>
                <a:gd name="T41" fmla="*/ 355 h 1611"/>
                <a:gd name="T42" fmla="*/ 236 w 1611"/>
                <a:gd name="T43" fmla="*/ 237 h 1611"/>
                <a:gd name="T44" fmla="*/ 355 w 1611"/>
                <a:gd name="T45" fmla="*/ 138 h 1611"/>
                <a:gd name="T46" fmla="*/ 492 w 1611"/>
                <a:gd name="T47" fmla="*/ 64 h 1611"/>
                <a:gd name="T48" fmla="*/ 645 w 1611"/>
                <a:gd name="T49" fmla="*/ 15 h 1611"/>
                <a:gd name="T50" fmla="*/ 808 w 1611"/>
                <a:gd name="T51" fmla="*/ 0 h 1611"/>
                <a:gd name="T52" fmla="*/ 887 w 1611"/>
                <a:gd name="T53" fmla="*/ 5 h 1611"/>
                <a:gd name="T54" fmla="*/ 1044 w 1611"/>
                <a:gd name="T55" fmla="*/ 35 h 1611"/>
                <a:gd name="T56" fmla="*/ 1192 w 1611"/>
                <a:gd name="T57" fmla="*/ 99 h 1611"/>
                <a:gd name="T58" fmla="*/ 1320 w 1611"/>
                <a:gd name="T59" fmla="*/ 183 h 1611"/>
                <a:gd name="T60" fmla="*/ 1428 w 1611"/>
                <a:gd name="T61" fmla="*/ 291 h 1611"/>
                <a:gd name="T62" fmla="*/ 1512 w 1611"/>
                <a:gd name="T63" fmla="*/ 424 h 1611"/>
                <a:gd name="T64" fmla="*/ 1576 w 1611"/>
                <a:gd name="T65" fmla="*/ 567 h 1611"/>
                <a:gd name="T66" fmla="*/ 1606 w 1611"/>
                <a:gd name="T67" fmla="*/ 725 h 1611"/>
                <a:gd name="T68" fmla="*/ 1611 w 1611"/>
                <a:gd name="T69" fmla="*/ 803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11" h="1611">
                  <a:moveTo>
                    <a:pt x="1611" y="803"/>
                  </a:moveTo>
                  <a:lnTo>
                    <a:pt x="1611" y="803"/>
                  </a:lnTo>
                  <a:lnTo>
                    <a:pt x="1606" y="887"/>
                  </a:lnTo>
                  <a:lnTo>
                    <a:pt x="1596" y="966"/>
                  </a:lnTo>
                  <a:lnTo>
                    <a:pt x="1576" y="1045"/>
                  </a:lnTo>
                  <a:lnTo>
                    <a:pt x="1547" y="1119"/>
                  </a:lnTo>
                  <a:lnTo>
                    <a:pt x="1512" y="1188"/>
                  </a:lnTo>
                  <a:lnTo>
                    <a:pt x="1473" y="1257"/>
                  </a:lnTo>
                  <a:lnTo>
                    <a:pt x="1428" y="1316"/>
                  </a:lnTo>
                  <a:lnTo>
                    <a:pt x="1374" y="1375"/>
                  </a:lnTo>
                  <a:lnTo>
                    <a:pt x="1320" y="1424"/>
                  </a:lnTo>
                  <a:lnTo>
                    <a:pt x="1256" y="1473"/>
                  </a:lnTo>
                  <a:lnTo>
                    <a:pt x="1192" y="1513"/>
                  </a:lnTo>
                  <a:lnTo>
                    <a:pt x="1118" y="1547"/>
                  </a:lnTo>
                  <a:lnTo>
                    <a:pt x="1044" y="1572"/>
                  </a:lnTo>
                  <a:lnTo>
                    <a:pt x="970" y="1592"/>
                  </a:lnTo>
                  <a:lnTo>
                    <a:pt x="887" y="1606"/>
                  </a:lnTo>
                  <a:lnTo>
                    <a:pt x="808" y="1611"/>
                  </a:lnTo>
                  <a:lnTo>
                    <a:pt x="808" y="1611"/>
                  </a:lnTo>
                  <a:lnTo>
                    <a:pt x="724" y="1606"/>
                  </a:lnTo>
                  <a:lnTo>
                    <a:pt x="645" y="1592"/>
                  </a:lnTo>
                  <a:lnTo>
                    <a:pt x="566" y="1572"/>
                  </a:lnTo>
                  <a:lnTo>
                    <a:pt x="492" y="1547"/>
                  </a:lnTo>
                  <a:lnTo>
                    <a:pt x="424" y="1513"/>
                  </a:lnTo>
                  <a:lnTo>
                    <a:pt x="355" y="1473"/>
                  </a:lnTo>
                  <a:lnTo>
                    <a:pt x="295" y="1424"/>
                  </a:lnTo>
                  <a:lnTo>
                    <a:pt x="236" y="1375"/>
                  </a:lnTo>
                  <a:lnTo>
                    <a:pt x="187" y="1316"/>
                  </a:lnTo>
                  <a:lnTo>
                    <a:pt x="138" y="1257"/>
                  </a:lnTo>
                  <a:lnTo>
                    <a:pt x="98" y="1188"/>
                  </a:lnTo>
                  <a:lnTo>
                    <a:pt x="64" y="1119"/>
                  </a:lnTo>
                  <a:lnTo>
                    <a:pt x="39" y="1045"/>
                  </a:lnTo>
                  <a:lnTo>
                    <a:pt x="20" y="966"/>
                  </a:lnTo>
                  <a:lnTo>
                    <a:pt x="5" y="887"/>
                  </a:lnTo>
                  <a:lnTo>
                    <a:pt x="0" y="803"/>
                  </a:lnTo>
                  <a:lnTo>
                    <a:pt x="0" y="803"/>
                  </a:lnTo>
                  <a:lnTo>
                    <a:pt x="5" y="725"/>
                  </a:lnTo>
                  <a:lnTo>
                    <a:pt x="20" y="641"/>
                  </a:lnTo>
                  <a:lnTo>
                    <a:pt x="39" y="567"/>
                  </a:lnTo>
                  <a:lnTo>
                    <a:pt x="64" y="493"/>
                  </a:lnTo>
                  <a:lnTo>
                    <a:pt x="98" y="424"/>
                  </a:lnTo>
                  <a:lnTo>
                    <a:pt x="138" y="355"/>
                  </a:lnTo>
                  <a:lnTo>
                    <a:pt x="187" y="291"/>
                  </a:lnTo>
                  <a:lnTo>
                    <a:pt x="236" y="237"/>
                  </a:lnTo>
                  <a:lnTo>
                    <a:pt x="295" y="183"/>
                  </a:lnTo>
                  <a:lnTo>
                    <a:pt x="355" y="138"/>
                  </a:lnTo>
                  <a:lnTo>
                    <a:pt x="424" y="99"/>
                  </a:lnTo>
                  <a:lnTo>
                    <a:pt x="492" y="64"/>
                  </a:lnTo>
                  <a:lnTo>
                    <a:pt x="566" y="35"/>
                  </a:lnTo>
                  <a:lnTo>
                    <a:pt x="645" y="15"/>
                  </a:lnTo>
                  <a:lnTo>
                    <a:pt x="724" y="5"/>
                  </a:lnTo>
                  <a:lnTo>
                    <a:pt x="808" y="0"/>
                  </a:lnTo>
                  <a:lnTo>
                    <a:pt x="808" y="0"/>
                  </a:lnTo>
                  <a:lnTo>
                    <a:pt x="887" y="5"/>
                  </a:lnTo>
                  <a:lnTo>
                    <a:pt x="970" y="15"/>
                  </a:lnTo>
                  <a:lnTo>
                    <a:pt x="1044" y="35"/>
                  </a:lnTo>
                  <a:lnTo>
                    <a:pt x="1118" y="64"/>
                  </a:lnTo>
                  <a:lnTo>
                    <a:pt x="1192" y="99"/>
                  </a:lnTo>
                  <a:lnTo>
                    <a:pt x="1256" y="138"/>
                  </a:lnTo>
                  <a:lnTo>
                    <a:pt x="1320" y="183"/>
                  </a:lnTo>
                  <a:lnTo>
                    <a:pt x="1374" y="237"/>
                  </a:lnTo>
                  <a:lnTo>
                    <a:pt x="1428" y="291"/>
                  </a:lnTo>
                  <a:lnTo>
                    <a:pt x="1473" y="355"/>
                  </a:lnTo>
                  <a:lnTo>
                    <a:pt x="1512" y="424"/>
                  </a:lnTo>
                  <a:lnTo>
                    <a:pt x="1547" y="493"/>
                  </a:lnTo>
                  <a:lnTo>
                    <a:pt x="1576" y="567"/>
                  </a:lnTo>
                  <a:lnTo>
                    <a:pt x="1596" y="641"/>
                  </a:lnTo>
                  <a:lnTo>
                    <a:pt x="1606" y="725"/>
                  </a:lnTo>
                  <a:lnTo>
                    <a:pt x="1611" y="803"/>
                  </a:lnTo>
                  <a:lnTo>
                    <a:pt x="1611" y="803"/>
                  </a:lnTo>
                  <a:close/>
                </a:path>
              </a:pathLst>
            </a:custGeom>
            <a:solidFill>
              <a:srgbClr val="BFC0C0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290"/>
            <p:cNvSpPr>
              <a:spLocks/>
            </p:cNvSpPr>
            <p:nvPr/>
          </p:nvSpPr>
          <p:spPr bwMode="auto">
            <a:xfrm>
              <a:off x="3210720" y="4482755"/>
              <a:ext cx="1306512" cy="1304925"/>
            </a:xfrm>
            <a:custGeom>
              <a:avLst/>
              <a:gdLst>
                <a:gd name="T0" fmla="*/ 823 w 823"/>
                <a:gd name="T1" fmla="*/ 408 h 822"/>
                <a:gd name="T2" fmla="*/ 813 w 823"/>
                <a:gd name="T3" fmla="*/ 492 h 822"/>
                <a:gd name="T4" fmla="*/ 793 w 823"/>
                <a:gd name="T5" fmla="*/ 571 h 822"/>
                <a:gd name="T6" fmla="*/ 754 w 823"/>
                <a:gd name="T7" fmla="*/ 640 h 822"/>
                <a:gd name="T8" fmla="*/ 704 w 823"/>
                <a:gd name="T9" fmla="*/ 699 h 822"/>
                <a:gd name="T10" fmla="*/ 640 w 823"/>
                <a:gd name="T11" fmla="*/ 748 h 822"/>
                <a:gd name="T12" fmla="*/ 571 w 823"/>
                <a:gd name="T13" fmla="*/ 788 h 822"/>
                <a:gd name="T14" fmla="*/ 493 w 823"/>
                <a:gd name="T15" fmla="*/ 812 h 822"/>
                <a:gd name="T16" fmla="*/ 414 w 823"/>
                <a:gd name="T17" fmla="*/ 822 h 822"/>
                <a:gd name="T18" fmla="*/ 369 w 823"/>
                <a:gd name="T19" fmla="*/ 817 h 822"/>
                <a:gd name="T20" fmla="*/ 291 w 823"/>
                <a:gd name="T21" fmla="*/ 803 h 822"/>
                <a:gd name="T22" fmla="*/ 217 w 823"/>
                <a:gd name="T23" fmla="*/ 773 h 822"/>
                <a:gd name="T24" fmla="*/ 153 w 823"/>
                <a:gd name="T25" fmla="*/ 729 h 822"/>
                <a:gd name="T26" fmla="*/ 94 w 823"/>
                <a:gd name="T27" fmla="*/ 670 h 822"/>
                <a:gd name="T28" fmla="*/ 49 w 823"/>
                <a:gd name="T29" fmla="*/ 605 h 822"/>
                <a:gd name="T30" fmla="*/ 20 w 823"/>
                <a:gd name="T31" fmla="*/ 532 h 822"/>
                <a:gd name="T32" fmla="*/ 5 w 823"/>
                <a:gd name="T33" fmla="*/ 453 h 822"/>
                <a:gd name="T34" fmla="*/ 0 w 823"/>
                <a:gd name="T35" fmla="*/ 408 h 822"/>
                <a:gd name="T36" fmla="*/ 10 w 823"/>
                <a:gd name="T37" fmla="*/ 325 h 822"/>
                <a:gd name="T38" fmla="*/ 34 w 823"/>
                <a:gd name="T39" fmla="*/ 251 h 822"/>
                <a:gd name="T40" fmla="*/ 69 w 823"/>
                <a:gd name="T41" fmla="*/ 182 h 822"/>
                <a:gd name="T42" fmla="*/ 123 w 823"/>
                <a:gd name="T43" fmla="*/ 118 h 822"/>
                <a:gd name="T44" fmla="*/ 182 w 823"/>
                <a:gd name="T45" fmla="*/ 69 h 822"/>
                <a:gd name="T46" fmla="*/ 251 w 823"/>
                <a:gd name="T47" fmla="*/ 29 h 822"/>
                <a:gd name="T48" fmla="*/ 330 w 823"/>
                <a:gd name="T49" fmla="*/ 5 h 822"/>
                <a:gd name="T50" fmla="*/ 414 w 823"/>
                <a:gd name="T51" fmla="*/ 0 h 822"/>
                <a:gd name="T52" fmla="*/ 453 w 823"/>
                <a:gd name="T53" fmla="*/ 0 h 822"/>
                <a:gd name="T54" fmla="*/ 532 w 823"/>
                <a:gd name="T55" fmla="*/ 14 h 822"/>
                <a:gd name="T56" fmla="*/ 606 w 823"/>
                <a:gd name="T57" fmla="*/ 49 h 822"/>
                <a:gd name="T58" fmla="*/ 675 w 823"/>
                <a:gd name="T59" fmla="*/ 93 h 822"/>
                <a:gd name="T60" fmla="*/ 729 w 823"/>
                <a:gd name="T61" fmla="*/ 147 h 822"/>
                <a:gd name="T62" fmla="*/ 773 w 823"/>
                <a:gd name="T63" fmla="*/ 211 h 822"/>
                <a:gd name="T64" fmla="*/ 803 w 823"/>
                <a:gd name="T65" fmla="*/ 285 h 822"/>
                <a:gd name="T66" fmla="*/ 823 w 823"/>
                <a:gd name="T67" fmla="*/ 369 h 822"/>
                <a:gd name="T68" fmla="*/ 823 w 823"/>
                <a:gd name="T69" fmla="*/ 408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3" h="822">
                  <a:moveTo>
                    <a:pt x="823" y="408"/>
                  </a:moveTo>
                  <a:lnTo>
                    <a:pt x="823" y="408"/>
                  </a:lnTo>
                  <a:lnTo>
                    <a:pt x="823" y="453"/>
                  </a:lnTo>
                  <a:lnTo>
                    <a:pt x="813" y="492"/>
                  </a:lnTo>
                  <a:lnTo>
                    <a:pt x="803" y="532"/>
                  </a:lnTo>
                  <a:lnTo>
                    <a:pt x="793" y="571"/>
                  </a:lnTo>
                  <a:lnTo>
                    <a:pt x="773" y="605"/>
                  </a:lnTo>
                  <a:lnTo>
                    <a:pt x="754" y="640"/>
                  </a:lnTo>
                  <a:lnTo>
                    <a:pt x="729" y="670"/>
                  </a:lnTo>
                  <a:lnTo>
                    <a:pt x="704" y="699"/>
                  </a:lnTo>
                  <a:lnTo>
                    <a:pt x="675" y="729"/>
                  </a:lnTo>
                  <a:lnTo>
                    <a:pt x="640" y="748"/>
                  </a:lnTo>
                  <a:lnTo>
                    <a:pt x="606" y="773"/>
                  </a:lnTo>
                  <a:lnTo>
                    <a:pt x="571" y="788"/>
                  </a:lnTo>
                  <a:lnTo>
                    <a:pt x="532" y="803"/>
                  </a:lnTo>
                  <a:lnTo>
                    <a:pt x="493" y="812"/>
                  </a:lnTo>
                  <a:lnTo>
                    <a:pt x="453" y="817"/>
                  </a:lnTo>
                  <a:lnTo>
                    <a:pt x="414" y="822"/>
                  </a:lnTo>
                  <a:lnTo>
                    <a:pt x="414" y="822"/>
                  </a:lnTo>
                  <a:lnTo>
                    <a:pt x="369" y="817"/>
                  </a:lnTo>
                  <a:lnTo>
                    <a:pt x="330" y="812"/>
                  </a:lnTo>
                  <a:lnTo>
                    <a:pt x="291" y="803"/>
                  </a:lnTo>
                  <a:lnTo>
                    <a:pt x="251" y="788"/>
                  </a:lnTo>
                  <a:lnTo>
                    <a:pt x="217" y="773"/>
                  </a:lnTo>
                  <a:lnTo>
                    <a:pt x="182" y="748"/>
                  </a:lnTo>
                  <a:lnTo>
                    <a:pt x="153" y="729"/>
                  </a:lnTo>
                  <a:lnTo>
                    <a:pt x="123" y="699"/>
                  </a:lnTo>
                  <a:lnTo>
                    <a:pt x="94" y="670"/>
                  </a:lnTo>
                  <a:lnTo>
                    <a:pt x="69" y="640"/>
                  </a:lnTo>
                  <a:lnTo>
                    <a:pt x="49" y="605"/>
                  </a:lnTo>
                  <a:lnTo>
                    <a:pt x="34" y="571"/>
                  </a:lnTo>
                  <a:lnTo>
                    <a:pt x="20" y="532"/>
                  </a:lnTo>
                  <a:lnTo>
                    <a:pt x="10" y="492"/>
                  </a:lnTo>
                  <a:lnTo>
                    <a:pt x="5" y="453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5" y="369"/>
                  </a:lnTo>
                  <a:lnTo>
                    <a:pt x="10" y="325"/>
                  </a:lnTo>
                  <a:lnTo>
                    <a:pt x="20" y="285"/>
                  </a:lnTo>
                  <a:lnTo>
                    <a:pt x="34" y="251"/>
                  </a:lnTo>
                  <a:lnTo>
                    <a:pt x="49" y="211"/>
                  </a:lnTo>
                  <a:lnTo>
                    <a:pt x="69" y="182"/>
                  </a:lnTo>
                  <a:lnTo>
                    <a:pt x="94" y="147"/>
                  </a:lnTo>
                  <a:lnTo>
                    <a:pt x="123" y="118"/>
                  </a:lnTo>
                  <a:lnTo>
                    <a:pt x="153" y="93"/>
                  </a:lnTo>
                  <a:lnTo>
                    <a:pt x="182" y="69"/>
                  </a:lnTo>
                  <a:lnTo>
                    <a:pt x="217" y="49"/>
                  </a:lnTo>
                  <a:lnTo>
                    <a:pt x="251" y="29"/>
                  </a:lnTo>
                  <a:lnTo>
                    <a:pt x="291" y="14"/>
                  </a:lnTo>
                  <a:lnTo>
                    <a:pt x="330" y="5"/>
                  </a:lnTo>
                  <a:lnTo>
                    <a:pt x="369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53" y="0"/>
                  </a:lnTo>
                  <a:lnTo>
                    <a:pt x="493" y="5"/>
                  </a:lnTo>
                  <a:lnTo>
                    <a:pt x="532" y="14"/>
                  </a:lnTo>
                  <a:lnTo>
                    <a:pt x="571" y="29"/>
                  </a:lnTo>
                  <a:lnTo>
                    <a:pt x="606" y="49"/>
                  </a:lnTo>
                  <a:lnTo>
                    <a:pt x="640" y="69"/>
                  </a:lnTo>
                  <a:lnTo>
                    <a:pt x="675" y="93"/>
                  </a:lnTo>
                  <a:lnTo>
                    <a:pt x="704" y="118"/>
                  </a:lnTo>
                  <a:lnTo>
                    <a:pt x="729" y="147"/>
                  </a:lnTo>
                  <a:lnTo>
                    <a:pt x="754" y="182"/>
                  </a:lnTo>
                  <a:lnTo>
                    <a:pt x="773" y="211"/>
                  </a:lnTo>
                  <a:lnTo>
                    <a:pt x="793" y="251"/>
                  </a:lnTo>
                  <a:lnTo>
                    <a:pt x="803" y="285"/>
                  </a:lnTo>
                  <a:lnTo>
                    <a:pt x="813" y="325"/>
                  </a:lnTo>
                  <a:lnTo>
                    <a:pt x="823" y="369"/>
                  </a:lnTo>
                  <a:lnTo>
                    <a:pt x="823" y="408"/>
                  </a:lnTo>
                  <a:lnTo>
                    <a:pt x="823" y="408"/>
                  </a:lnTo>
                  <a:close/>
                </a:path>
              </a:pathLst>
            </a:custGeom>
            <a:solidFill>
              <a:srgbClr val="FFFFFF"/>
            </a:solidFill>
            <a:ln w="238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293"/>
            <p:cNvSpPr>
              <a:spLocks/>
            </p:cNvSpPr>
            <p:nvPr/>
          </p:nvSpPr>
          <p:spPr bwMode="auto">
            <a:xfrm>
              <a:off x="3820320" y="4208118"/>
              <a:ext cx="85725" cy="85725"/>
            </a:xfrm>
            <a:custGeom>
              <a:avLst/>
              <a:gdLst>
                <a:gd name="T0" fmla="*/ 54 w 54"/>
                <a:gd name="T1" fmla="*/ 30 h 54"/>
                <a:gd name="T2" fmla="*/ 54 w 54"/>
                <a:gd name="T3" fmla="*/ 30 h 54"/>
                <a:gd name="T4" fmla="*/ 54 w 54"/>
                <a:gd name="T5" fmla="*/ 40 h 54"/>
                <a:gd name="T6" fmla="*/ 49 w 54"/>
                <a:gd name="T7" fmla="*/ 49 h 54"/>
                <a:gd name="T8" fmla="*/ 40 w 54"/>
                <a:gd name="T9" fmla="*/ 54 h 54"/>
                <a:gd name="T10" fmla="*/ 30 w 54"/>
                <a:gd name="T11" fmla="*/ 54 h 54"/>
                <a:gd name="T12" fmla="*/ 30 w 54"/>
                <a:gd name="T13" fmla="*/ 54 h 54"/>
                <a:gd name="T14" fmla="*/ 15 w 54"/>
                <a:gd name="T15" fmla="*/ 54 h 54"/>
                <a:gd name="T16" fmla="*/ 10 w 54"/>
                <a:gd name="T17" fmla="*/ 49 h 54"/>
                <a:gd name="T18" fmla="*/ 0 w 54"/>
                <a:gd name="T19" fmla="*/ 40 h 54"/>
                <a:gd name="T20" fmla="*/ 0 w 54"/>
                <a:gd name="T21" fmla="*/ 30 h 54"/>
                <a:gd name="T22" fmla="*/ 0 w 54"/>
                <a:gd name="T23" fmla="*/ 30 h 54"/>
                <a:gd name="T24" fmla="*/ 0 w 54"/>
                <a:gd name="T25" fmla="*/ 20 h 54"/>
                <a:gd name="T26" fmla="*/ 10 w 54"/>
                <a:gd name="T27" fmla="*/ 10 h 54"/>
                <a:gd name="T28" fmla="*/ 15 w 54"/>
                <a:gd name="T29" fmla="*/ 5 h 54"/>
                <a:gd name="T30" fmla="*/ 30 w 54"/>
                <a:gd name="T31" fmla="*/ 0 h 54"/>
                <a:gd name="T32" fmla="*/ 30 w 54"/>
                <a:gd name="T33" fmla="*/ 0 h 54"/>
                <a:gd name="T34" fmla="*/ 40 w 54"/>
                <a:gd name="T35" fmla="*/ 5 h 54"/>
                <a:gd name="T36" fmla="*/ 49 w 54"/>
                <a:gd name="T37" fmla="*/ 10 h 54"/>
                <a:gd name="T38" fmla="*/ 54 w 54"/>
                <a:gd name="T39" fmla="*/ 20 h 54"/>
                <a:gd name="T40" fmla="*/ 54 w 54"/>
                <a:gd name="T41" fmla="*/ 30 h 54"/>
                <a:gd name="T42" fmla="*/ 54 w 54"/>
                <a:gd name="T43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4">
                  <a:moveTo>
                    <a:pt x="54" y="30"/>
                  </a:moveTo>
                  <a:lnTo>
                    <a:pt x="54" y="30"/>
                  </a:lnTo>
                  <a:lnTo>
                    <a:pt x="54" y="40"/>
                  </a:lnTo>
                  <a:lnTo>
                    <a:pt x="49" y="49"/>
                  </a:lnTo>
                  <a:lnTo>
                    <a:pt x="40" y="54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15" y="54"/>
                  </a:lnTo>
                  <a:lnTo>
                    <a:pt x="10" y="49"/>
                  </a:lnTo>
                  <a:lnTo>
                    <a:pt x="0" y="4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40" y="5"/>
                  </a:lnTo>
                  <a:lnTo>
                    <a:pt x="49" y="10"/>
                  </a:lnTo>
                  <a:lnTo>
                    <a:pt x="54" y="2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Rectangle 294"/>
            <p:cNvSpPr>
              <a:spLocks noChangeArrowheads="1"/>
            </p:cNvSpPr>
            <p:nvPr/>
          </p:nvSpPr>
          <p:spPr bwMode="auto">
            <a:xfrm>
              <a:off x="3945732" y="4481168"/>
              <a:ext cx="265112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2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1" name="Rectangle 296"/>
            <p:cNvSpPr>
              <a:spLocks noChangeArrowheads="1"/>
            </p:cNvSpPr>
            <p:nvPr/>
          </p:nvSpPr>
          <p:spPr bwMode="auto">
            <a:xfrm>
              <a:off x="3945732" y="5020419"/>
              <a:ext cx="265112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1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24932" y="2823818"/>
              <a:ext cx="3009900" cy="3378199"/>
              <a:chOff x="1684338" y="2908300"/>
              <a:chExt cx="3009900" cy="3378199"/>
            </a:xfrm>
          </p:grpSpPr>
          <p:sp>
            <p:nvSpPr>
              <p:cNvPr id="13" name="Line 287"/>
              <p:cNvSpPr>
                <a:spLocks noChangeShapeType="1"/>
              </p:cNvSpPr>
              <p:nvPr/>
            </p:nvSpPr>
            <p:spPr bwMode="auto">
              <a:xfrm>
                <a:off x="1684338" y="5872162"/>
                <a:ext cx="2611437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Freeform 288"/>
              <p:cNvSpPr>
                <a:spLocks/>
              </p:cNvSpPr>
              <p:nvPr/>
            </p:nvSpPr>
            <p:spPr bwMode="auto">
              <a:xfrm>
                <a:off x="4279901" y="5841999"/>
                <a:ext cx="117475" cy="61912"/>
              </a:xfrm>
              <a:custGeom>
                <a:avLst/>
                <a:gdLst>
                  <a:gd name="T0" fmla="*/ 0 w 74"/>
                  <a:gd name="T1" fmla="*/ 39 h 39"/>
                  <a:gd name="T2" fmla="*/ 74 w 74"/>
                  <a:gd name="T3" fmla="*/ 19 h 39"/>
                  <a:gd name="T4" fmla="*/ 0 w 74"/>
                  <a:gd name="T5" fmla="*/ 0 h 39"/>
                  <a:gd name="T6" fmla="*/ 0 w 74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39">
                    <a:moveTo>
                      <a:pt x="0" y="39"/>
                    </a:moveTo>
                    <a:lnTo>
                      <a:pt x="74" y="19"/>
                    </a:lnTo>
                    <a:lnTo>
                      <a:pt x="0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Line 291"/>
              <p:cNvSpPr>
                <a:spLocks noChangeShapeType="1"/>
              </p:cNvSpPr>
              <p:nvPr/>
            </p:nvSpPr>
            <p:spPr bwMode="auto">
              <a:xfrm flipV="1">
                <a:off x="2927351" y="3095625"/>
                <a:ext cx="0" cy="311308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Freeform 292"/>
              <p:cNvSpPr>
                <a:spLocks/>
              </p:cNvSpPr>
              <p:nvPr/>
            </p:nvSpPr>
            <p:spPr bwMode="auto">
              <a:xfrm>
                <a:off x="2895601" y="3001962"/>
                <a:ext cx="61912" cy="117475"/>
              </a:xfrm>
              <a:custGeom>
                <a:avLst/>
                <a:gdLst>
                  <a:gd name="T0" fmla="*/ 39 w 39"/>
                  <a:gd name="T1" fmla="*/ 74 h 74"/>
                  <a:gd name="T2" fmla="*/ 20 w 39"/>
                  <a:gd name="T3" fmla="*/ 0 h 74"/>
                  <a:gd name="T4" fmla="*/ 0 w 39"/>
                  <a:gd name="T5" fmla="*/ 74 h 74"/>
                  <a:gd name="T6" fmla="*/ 39 w 39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74">
                    <a:moveTo>
                      <a:pt x="39" y="74"/>
                    </a:moveTo>
                    <a:lnTo>
                      <a:pt x="20" y="0"/>
                    </a:lnTo>
                    <a:lnTo>
                      <a:pt x="0" y="74"/>
                    </a:lnTo>
                    <a:lnTo>
                      <a:pt x="3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" name="Rectangle 295"/>
              <p:cNvSpPr>
                <a:spLocks noChangeArrowheads="1"/>
              </p:cNvSpPr>
              <p:nvPr/>
            </p:nvSpPr>
            <p:spPr bwMode="auto">
              <a:xfrm>
                <a:off x="3028951" y="2908300"/>
                <a:ext cx="242887" cy="40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2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8" name="Rectangle 297"/>
              <p:cNvSpPr>
                <a:spLocks noChangeArrowheads="1"/>
              </p:cNvSpPr>
              <p:nvPr/>
            </p:nvSpPr>
            <p:spPr bwMode="auto">
              <a:xfrm>
                <a:off x="2668588" y="5880099"/>
                <a:ext cx="328612" cy="40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2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O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9" name="Rectangle 298"/>
              <p:cNvSpPr>
                <a:spLocks noChangeArrowheads="1"/>
              </p:cNvSpPr>
              <p:nvPr/>
            </p:nvSpPr>
            <p:spPr bwMode="auto">
              <a:xfrm>
                <a:off x="4451351" y="5707062"/>
                <a:ext cx="242887" cy="40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2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20" name="Rectangle 299"/>
            <p:cNvSpPr>
              <a:spLocks noChangeArrowheads="1"/>
            </p:cNvSpPr>
            <p:nvPr/>
          </p:nvSpPr>
          <p:spPr bwMode="auto">
            <a:xfrm>
              <a:off x="3921920" y="4066830"/>
              <a:ext cx="312737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2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C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21" name="Rectangle 294"/>
            <p:cNvSpPr>
              <a:spLocks noChangeArrowheads="1"/>
            </p:cNvSpPr>
            <p:nvPr/>
          </p:nvSpPr>
          <p:spPr bwMode="auto">
            <a:xfrm>
              <a:off x="3945732" y="3331636"/>
              <a:ext cx="1410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2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4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29878" y="9499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823220" y="892365"/>
                <a:ext cx="3401059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20" y="892365"/>
                <a:ext cx="3401059" cy="62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302320" y="1372240"/>
                <a:ext cx="2128916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20" y="1372240"/>
                <a:ext cx="2128916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283246" y="2027955"/>
                <a:ext cx="4563109" cy="611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=7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46" y="2027955"/>
                <a:ext cx="4563109" cy="61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83003"/>
              </p:ext>
            </p:extLst>
          </p:nvPr>
        </p:nvGraphicFramePr>
        <p:xfrm>
          <a:off x="5984924" y="5661734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31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4924" y="5661734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772429" y="2722891"/>
                <a:ext cx="3401765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429" y="2722891"/>
                <a:ext cx="3401765" cy="6243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251529" y="3202766"/>
                <a:ext cx="2120902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29" y="3202766"/>
                <a:ext cx="2120902" cy="6243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248067" y="3824548"/>
                <a:ext cx="4248727" cy="611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67" y="3824548"/>
                <a:ext cx="4248727" cy="6112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772429" y="4498578"/>
                <a:ext cx="3239413" cy="624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429" y="4498578"/>
                <a:ext cx="3239413" cy="624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823220" y="5279955"/>
                <a:ext cx="1781834" cy="614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20" y="5279955"/>
                <a:ext cx="1781834" cy="614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7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9" grpId="0"/>
      <p:bldP spid="30" grpId="0"/>
      <p:bldP spid="32" grpId="0"/>
      <p:bldP spid="33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29878" y="443031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4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75595" y="443031"/>
                <a:ext cx="9417542" cy="539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求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曲面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与平面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400" dirty="0" smtClean="0"/>
                  <a:t>所围成的均匀立体的质心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443031"/>
                <a:ext cx="9417542" cy="539571"/>
              </a:xfrm>
              <a:prstGeom prst="rect">
                <a:avLst/>
              </a:prstGeom>
              <a:blipFill>
                <a:blip r:embed="rId2"/>
                <a:stretch>
                  <a:fillRect l="-971" t="-1136" b="-19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75595" y="915692"/>
                <a:ext cx="3695563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915692"/>
                <a:ext cx="3695563" cy="654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029878" y="9499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5" y="1566267"/>
                <a:ext cx="7701724" cy="738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1566267"/>
                <a:ext cx="7701724" cy="738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9905762" y="915692"/>
            <a:ext cx="2077159" cy="2212641"/>
            <a:chOff x="9905762" y="915692"/>
            <a:chExt cx="2077159" cy="2212641"/>
          </a:xfrm>
        </p:grpSpPr>
        <p:sp>
          <p:nvSpPr>
            <p:cNvPr id="11" name="等腰三角形 10"/>
            <p:cNvSpPr/>
            <p:nvPr/>
          </p:nvSpPr>
          <p:spPr>
            <a:xfrm rot="16200000">
              <a:off x="10343808" y="1506313"/>
              <a:ext cx="1123720" cy="116253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0302369" y="1024789"/>
              <a:ext cx="22034" cy="2103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9905762" y="2076561"/>
              <a:ext cx="1972020" cy="11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9959431" y="915692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9431" y="915692"/>
                  <a:ext cx="36497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1603715" y="171824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3715" y="1718245"/>
                  <a:ext cx="3792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椭圆 15"/>
            <p:cNvSpPr/>
            <p:nvPr/>
          </p:nvSpPr>
          <p:spPr>
            <a:xfrm>
              <a:off x="11292289" y="1525718"/>
              <a:ext cx="429658" cy="11237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775595" y="2280362"/>
                <a:ext cx="7742889" cy="738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5" y="2280362"/>
                <a:ext cx="7742889" cy="7381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775594" y="2938175"/>
                <a:ext cx="6568465" cy="738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4" y="2938175"/>
                <a:ext cx="6568465" cy="7381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742874" y="3531345"/>
                <a:ext cx="6186630" cy="9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nary>
                      <m:naryPr>
                        <m:chr m:val="∬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𝜇𝜋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874" y="3531345"/>
                <a:ext cx="6186630" cy="9212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41542" y="4737263"/>
                <a:ext cx="5203732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3,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42" y="4737263"/>
                <a:ext cx="5203732" cy="6373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7" grpId="0"/>
      <p:bldP spid="18" grpId="0"/>
      <p:bldP spid="19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18:04:27</a:t>
            </a:fld>
            <a:endParaRPr lang="en-US" altLang="zh-CN" dirty="0"/>
          </a:p>
        </p:txBody>
      </p:sp>
      <p:sp>
        <p:nvSpPr>
          <p:cNvPr id="3" name="Rectangle 939"/>
          <p:cNvSpPr>
            <a:spLocks noChangeArrowheads="1"/>
          </p:cNvSpPr>
          <p:nvPr/>
        </p:nvSpPr>
        <p:spPr bwMode="auto">
          <a:xfrm>
            <a:off x="645300" y="365125"/>
            <a:ext cx="29241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800" b="1" dirty="0" smtClean="0">
                <a:solidFill>
                  <a:srgbClr val="FF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引力</a:t>
            </a:r>
            <a:endParaRPr lang="zh-CN" altLang="en-US" sz="2800" b="1" dirty="0">
              <a:solidFill>
                <a:srgbClr val="FF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12721" y="1005811"/>
                <a:ext cx="1001346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设空间有界闭区域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上任一点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的密度函数为</a:t>
                </a:r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处有一质量为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质点，则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区域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质点的引力为多少？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1" y="1005811"/>
                <a:ext cx="10013467" cy="830997"/>
              </a:xfrm>
              <a:prstGeom prst="rect">
                <a:avLst/>
              </a:prstGeom>
              <a:blipFill>
                <a:blip r:embed="rId2"/>
                <a:stretch>
                  <a:fillRect l="-974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46587" y="2366828"/>
                <a:ext cx="4852995" cy="700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𝐺𝑚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87" y="2366828"/>
                <a:ext cx="4852995" cy="700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46587" y="3504018"/>
                <a:ext cx="8155951" cy="733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𝐺𝑚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87" y="3504018"/>
                <a:ext cx="8155951" cy="7332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624672" y="2486091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945909" y="3047562"/>
                <a:ext cx="2866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909" y="3047562"/>
                <a:ext cx="2866682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092138" y="467423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各坐标轴正向的分量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16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7308-0205-4EE4-9580-840B8B0324B9}" type="datetime11">
              <a:rPr lang="zh-CN" altLang="en-US" smtClean="0"/>
              <a:t>18:04:26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8"/>
              <p:cNvSpPr txBox="1">
                <a:spLocks noChangeArrowheads="1"/>
              </p:cNvSpPr>
              <p:nvPr/>
            </p:nvSpPr>
            <p:spPr bwMode="auto">
              <a:xfrm>
                <a:off x="615364" y="567254"/>
                <a:ext cx="8771715" cy="379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lvl="0"/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若</a:t>
                </a:r>
                <a:r>
                  <a:rPr kumimoji="1" lang="en-US" altLang="zh-CN" sz="2400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</a:rPr>
                  <a:t>n</a:t>
                </a:r>
                <a:r>
                  <a:rPr kumimoji="1" lang="zh-CN" alt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rPr>
                  <a:t>个正数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400" b="1" kern="0" dirty="0">
                    <a:solidFill>
                      <a:prstClr val="black"/>
                    </a:solidFill>
                    <a:latin typeface="楷体_GB2312" pitchFamily="49" charset="-122"/>
                    <a:ea typeface="楷体_GB2312" pitchFamily="49" charset="-122"/>
                  </a:rPr>
                  <a:t>之和是</a:t>
                </a:r>
                <a:r>
                  <a:rPr kumimoji="1" lang="en-US" altLang="zh-CN" sz="24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r>
                  <a:rPr kumimoji="1" lang="zh-CN" altLang="en-US" sz="2400" b="1" kern="0" dirty="0" smtClean="0">
                    <a:solidFill>
                      <a:prstClr val="black"/>
                    </a:solidFill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400" b="1" kern="0" dirty="0">
                    <a:solidFill>
                      <a:prstClr val="black"/>
                    </a:solidFill>
                    <a:latin typeface="楷体_GB2312" pitchFamily="49" charset="-122"/>
                    <a:ea typeface="楷体_GB2312" pitchFamily="49" charset="-122"/>
                  </a:rPr>
                  <a:t>求函数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1" lang="zh-CN" altLang="en-US" sz="2400" b="1" kern="0" dirty="0">
                    <a:latin typeface="楷体_GB2312" pitchFamily="49" charset="-122"/>
                    <a:ea typeface="楷体_GB2312" pitchFamily="49" charset="-122"/>
                  </a:rPr>
                  <a:t>的最大值</a:t>
                </a:r>
                <a:r>
                  <a:rPr kumimoji="1" lang="en-US" altLang="zh-CN" sz="2400" b="1" kern="0" dirty="0" smtClean="0">
                    <a:latin typeface="楷体_GB2312" pitchFamily="49" charset="-122"/>
                    <a:ea typeface="楷体_GB2312" pitchFamily="49" charset="-122"/>
                  </a:rPr>
                  <a:t>.</a:t>
                </a:r>
                <a:endParaRPr kumimoji="1" lang="zh-CN" altLang="en-US" sz="2400" b="1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3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364" y="567254"/>
                <a:ext cx="8771715" cy="379912"/>
              </a:xfrm>
              <a:prstGeom prst="rect">
                <a:avLst/>
              </a:prstGeom>
              <a:blipFill>
                <a:blip r:embed="rId2"/>
                <a:stretch>
                  <a:fillRect l="-2154" t="-30645" r="-1946" b="-467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0816" y="1012937"/>
                <a:ext cx="324729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16" y="1012937"/>
                <a:ext cx="3247299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50816" y="2095779"/>
                <a:ext cx="5225405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1,1,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16" y="2095779"/>
                <a:ext cx="5225405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79457" y="2407631"/>
                <a:ext cx="12405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457" y="2407631"/>
                <a:ext cx="1240532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79457" y="2953416"/>
                <a:ext cx="3184141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457" y="2953416"/>
                <a:ext cx="3184141" cy="586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83" name="Text Box 4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273300" y="39370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 重积分</a:t>
            </a:r>
          </a:p>
        </p:txBody>
      </p:sp>
      <p:sp>
        <p:nvSpPr>
          <p:cNvPr id="138284" name="Text Box 4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017838" y="1652305"/>
            <a:ext cx="673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 二重积分的概念和性质</a:t>
            </a:r>
          </a:p>
        </p:txBody>
      </p:sp>
      <p:sp>
        <p:nvSpPr>
          <p:cNvPr id="138285" name="Rectangle 45">
            <a:hlinkClick r:id="rId3"/>
          </p:cNvPr>
          <p:cNvSpPr>
            <a:spLocks noChangeArrowheads="1"/>
          </p:cNvSpPr>
          <p:nvPr/>
        </p:nvSpPr>
        <p:spPr bwMode="auto">
          <a:xfrm>
            <a:off x="3017838" y="2289175"/>
            <a:ext cx="704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 二重积分的计算法</a:t>
            </a:r>
          </a:p>
        </p:txBody>
      </p:sp>
      <p:sp>
        <p:nvSpPr>
          <p:cNvPr id="138286" name="Text Box 46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017838" y="2963866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 三重积分</a:t>
            </a:r>
          </a:p>
        </p:txBody>
      </p:sp>
      <p:sp>
        <p:nvSpPr>
          <p:cNvPr id="138295" name="Text Box 55">
            <a:hlinkClick r:id="rId4"/>
          </p:cNvPr>
          <p:cNvSpPr txBox="1">
            <a:spLocks noChangeArrowheads="1"/>
          </p:cNvSpPr>
          <p:nvPr/>
        </p:nvSpPr>
        <p:spPr bwMode="auto">
          <a:xfrm>
            <a:off x="3017838" y="3659983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 重积分的应用</a:t>
            </a:r>
          </a:p>
        </p:txBody>
      </p:sp>
      <p:sp>
        <p:nvSpPr>
          <p:cNvPr id="138301" name="Text Box 61"/>
          <p:cNvSpPr txBox="1">
            <a:spLocks noChangeArrowheads="1"/>
          </p:cNvSpPr>
          <p:nvPr/>
        </p:nvSpPr>
        <p:spPr bwMode="auto">
          <a:xfrm>
            <a:off x="3302000" y="51181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多元函数积分学</a:t>
            </a:r>
          </a:p>
        </p:txBody>
      </p:sp>
      <p:sp>
        <p:nvSpPr>
          <p:cNvPr id="138302" name="Text Box 62"/>
          <p:cNvSpPr txBox="1">
            <a:spLocks noChangeArrowheads="1"/>
          </p:cNvSpPr>
          <p:nvPr/>
        </p:nvSpPr>
        <p:spPr bwMode="auto">
          <a:xfrm>
            <a:off x="6680200" y="4584700"/>
            <a:ext cx="1676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重积分</a:t>
            </a:r>
          </a:p>
        </p:txBody>
      </p:sp>
      <p:sp>
        <p:nvSpPr>
          <p:cNvPr id="138303" name="Text Box 63"/>
          <p:cNvSpPr txBox="1">
            <a:spLocks noChangeArrowheads="1"/>
          </p:cNvSpPr>
          <p:nvPr/>
        </p:nvSpPr>
        <p:spPr bwMode="auto">
          <a:xfrm>
            <a:off x="6680200" y="5194300"/>
            <a:ext cx="182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曲线积分</a:t>
            </a:r>
          </a:p>
        </p:txBody>
      </p:sp>
      <p:sp>
        <p:nvSpPr>
          <p:cNvPr id="138304" name="Text Box 64"/>
          <p:cNvSpPr txBox="1">
            <a:spLocks noChangeArrowheads="1"/>
          </p:cNvSpPr>
          <p:nvPr/>
        </p:nvSpPr>
        <p:spPr bwMode="auto">
          <a:xfrm>
            <a:off x="6667500" y="5783264"/>
            <a:ext cx="1981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曲面积分</a:t>
            </a:r>
          </a:p>
        </p:txBody>
      </p:sp>
      <p:sp>
        <p:nvSpPr>
          <p:cNvPr id="138306" name="AutoShape 66"/>
          <p:cNvSpPr>
            <a:spLocks/>
          </p:cNvSpPr>
          <p:nvPr/>
        </p:nvSpPr>
        <p:spPr bwMode="auto">
          <a:xfrm>
            <a:off x="6350000" y="4813301"/>
            <a:ext cx="152400" cy="1401763"/>
          </a:xfrm>
          <a:prstGeom prst="leftBrace">
            <a:avLst>
              <a:gd name="adj1" fmla="val 76649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27E8-EFB5-42B4-A79F-F585A93619DD}" type="datetime11">
              <a:rPr lang="zh-CN" altLang="en-US" smtClean="0"/>
              <a:t>18:04:26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01" grpId="0" build="p" autoUpdateAnimBg="0"/>
      <p:bldP spid="138302" grpId="0" autoUpdateAnimBg="0"/>
      <p:bldP spid="138303" grpId="0" autoUpdateAnimBg="0"/>
      <p:bldP spid="13830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981200" y="1651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000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</a:t>
            </a:r>
            <a:r>
              <a:rPr lang="en-US" altLang="en-US" sz="4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en-US" sz="4000" dirty="0" err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二重积分的概念和性质</a:t>
            </a:r>
            <a:endParaRPr lang="zh-CN" altLang="en-US" sz="4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074" name="Text Box 90"/>
          <p:cNvSpPr txBox="1">
            <a:spLocks noChangeArrowheads="1"/>
          </p:cNvSpPr>
          <p:nvPr/>
        </p:nvSpPr>
        <p:spPr bwMode="auto">
          <a:xfrm>
            <a:off x="3940176" y="3641725"/>
            <a:ext cx="39950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三、二重积分的性质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170075" name="Text Box 91"/>
          <p:cNvSpPr txBox="1">
            <a:spLocks noChangeArrowheads="1"/>
          </p:cNvSpPr>
          <p:nvPr/>
        </p:nvSpPr>
        <p:spPr bwMode="auto">
          <a:xfrm>
            <a:off x="3940176" y="1812925"/>
            <a:ext cx="32736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一、问题的提出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</a:p>
        </p:txBody>
      </p:sp>
      <p:sp>
        <p:nvSpPr>
          <p:cNvPr id="170077" name="Text Box 93"/>
          <p:cNvSpPr txBox="1">
            <a:spLocks noChangeArrowheads="1"/>
          </p:cNvSpPr>
          <p:nvPr/>
        </p:nvSpPr>
        <p:spPr bwMode="auto">
          <a:xfrm>
            <a:off x="3940176" y="2727325"/>
            <a:ext cx="40975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二、二重积分的定义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5E3C-5235-4EA0-9E5E-3FC66675261D}" type="datetime11">
              <a:rPr lang="zh-CN" altLang="en-US" smtClean="0"/>
              <a:t>18:04:26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7.1~7.3luo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54279</TotalTime>
  <Words>17747</Words>
  <Application>Microsoft Office PowerPoint</Application>
  <PresentationFormat>宽屏</PresentationFormat>
  <Paragraphs>1116</Paragraphs>
  <Slides>67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67</vt:i4>
      </vt:variant>
    </vt:vector>
  </HeadingPairs>
  <TitlesOfParts>
    <vt:vector size="85" baseType="lpstr">
      <vt:lpstr>等线</vt:lpstr>
      <vt:lpstr>等线 Light</vt:lpstr>
      <vt:lpstr>黑体</vt:lpstr>
      <vt:lpstr>华文新魏</vt:lpstr>
      <vt:lpstr>楷体_GB2312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D7.1~7.3luo</vt:lpstr>
      <vt:lpstr>公式</vt:lpstr>
      <vt:lpstr>BMP 图象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山东农业大学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9.1二重积分的概念和性质</dc:title>
  <dc:creator>苏本堂</dc:creator>
  <cp:lastModifiedBy>Windows User</cp:lastModifiedBy>
  <cp:revision>577</cp:revision>
  <dcterms:created xsi:type="dcterms:W3CDTF">2001-06-16T12:46:24Z</dcterms:created>
  <dcterms:modified xsi:type="dcterms:W3CDTF">2025-04-14T10:21:39Z</dcterms:modified>
</cp:coreProperties>
</file>